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5143500" cx="9144000"/>
  <p:notesSz cx="6858000" cy="9144000"/>
  <p:embeddedFontLst>
    <p:embeddedFont>
      <p:font typeface="Comfortaa SemiBold"/>
      <p:regular r:id="rId108"/>
      <p:bold r:id="rId109"/>
    </p:embeddedFont>
    <p:embeddedFont>
      <p:font typeface="Roboto"/>
      <p:regular r:id="rId110"/>
      <p:bold r:id="rId111"/>
      <p:italic r:id="rId112"/>
      <p:boldItalic r:id="rId113"/>
    </p:embeddedFont>
    <p:embeddedFont>
      <p:font typeface="Amatic SC"/>
      <p:regular r:id="rId114"/>
      <p:bold r:id="rId115"/>
    </p:embeddedFont>
    <p:embeddedFont>
      <p:font typeface="Roboto Mono"/>
      <p:regular r:id="rId116"/>
      <p:bold r:id="rId117"/>
      <p:italic r:id="rId118"/>
      <p:boldItalic r:id="rId119"/>
    </p:embeddedFont>
    <p:embeddedFont>
      <p:font typeface="Comfortaa Medium"/>
      <p:regular r:id="rId120"/>
      <p:bold r:id="rId121"/>
    </p:embeddedFont>
    <p:embeddedFont>
      <p:font typeface="Comfortaa"/>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03B984-0C8D-487E-9A8E-A10ED4991272}">
  <a:tblStyle styleId="{1B03B984-0C8D-487E-9A8E-A10ED49912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ComfortaaSemiBold-bold.fntdata"/><Relationship Id="rId108" Type="http://schemas.openxmlformats.org/officeDocument/2006/relationships/font" Target="fonts/ComfortaaSemiBold-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ComfortaaMedium-bold.fntdata"/><Relationship Id="rId25" Type="http://schemas.openxmlformats.org/officeDocument/2006/relationships/slide" Target="slides/slide19.xml"/><Relationship Id="rId120" Type="http://schemas.openxmlformats.org/officeDocument/2006/relationships/font" Target="fonts/Comfortaa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Comfortaa-bold.fntdata"/><Relationship Id="rId122" Type="http://schemas.openxmlformats.org/officeDocument/2006/relationships/font" Target="fonts/Comfortaa-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ono-italic.fntdata"/><Relationship Id="rId117" Type="http://schemas.openxmlformats.org/officeDocument/2006/relationships/font" Target="fonts/RobotoMono-bold.fntdata"/><Relationship Id="rId116" Type="http://schemas.openxmlformats.org/officeDocument/2006/relationships/font" Target="fonts/RobotoMono-regular.fntdata"/><Relationship Id="rId115" Type="http://schemas.openxmlformats.org/officeDocument/2006/relationships/font" Target="fonts/AmaticSC-bold.fntdata"/><Relationship Id="rId119" Type="http://schemas.openxmlformats.org/officeDocument/2006/relationships/font" Target="fonts/RobotoMono-boldItalic.fntdata"/><Relationship Id="rId15" Type="http://schemas.openxmlformats.org/officeDocument/2006/relationships/slide" Target="slides/slide9.xml"/><Relationship Id="rId110"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maticSC-regular.fntdata"/><Relationship Id="rId18" Type="http://schemas.openxmlformats.org/officeDocument/2006/relationships/slide" Target="slides/slide12.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01b24f5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01b24f5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aa8547a4a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aa8547a4a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aa8547a4a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aa8547a4a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01b24f5c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01b24f5c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0d33776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0d33776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01b24f5c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a01b24f5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01b24f5c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01b24f5c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01b24f5c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01b24f5c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0034439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003443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01b24f5c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01b24f5c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0d33776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0d33776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0d33776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0d33776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a0160696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a0160696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0d33776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0d33776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0d337765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0d337765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a0d337765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a0d33776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0d337765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0d337765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0d337765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0d337765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0d337765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0d337765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0d337765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0d337765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0d337765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a0d337765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0d337765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a0d337765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a0d337765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a0d337765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01b24f5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01b24f5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0d337765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0d337765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a0d337765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a0d337765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0d337765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0d337765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a0d337765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a0d337765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0d337765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0d337765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0d337765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0d33776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a1b3ca96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a1b3ca96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1b3ca96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a1b3ca96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a1b3ca96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a1b3ca96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a1b3ca96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a1b3ca96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fa150fe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9fa150fe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1b3ca960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1b3ca960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1b3ca960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1b3ca960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a1b3ca960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a1b3ca960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a4641127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a4641127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a46411275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a46411275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a46411275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a46411275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a46411275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a46411275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a46411275b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a46411275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46411275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46411275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46411275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46411275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fa150fe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fa150fe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46411275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46411275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a46411275b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a46411275b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a46411275b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a46411275b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a46411275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a46411275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a46411275b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a46411275b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46411275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a46411275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a46411275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a46411275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a46411275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a46411275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46411275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46411275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90ee05e9c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90ee05e9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0160696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a0160696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90ee05e9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90ee05e9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90ee05e9c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90ee05e9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90ee05e9c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90ee05e9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0ee05e9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90ee05e9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90ee05e9c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90ee05e9c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90ee05e9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90ee05e9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90ee05e9c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90ee05e9c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90ee05e9c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90ee05e9c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90ee05e9c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90ee05e9c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90ee05e9c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90ee05e9c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9fa150fe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9fa150fe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90ee05e9c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90ee05e9c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90ee05e9c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90ee05e9c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90ee05e9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90ee05e9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90ee05e9c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90ee05e9c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90ee05e9c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90ee05e9c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90ee05e9c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90ee05e9c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90ee05e9c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90ee05e9c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a68b94b6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a68b94b6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a8547a4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aa8547a4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aa8547a4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aa8547a4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9fa150fe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9fa150fe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aa8547a4a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aa8547a4a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a8547a4a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a8547a4a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aa8547a4a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aa8547a4a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aa8547a4a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aa8547a4a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aa8547a4a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aa8547a4a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aa8547a4a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aa8547a4a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aa8547a4a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aa8547a4a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aa8547a4a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a8547a4a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aa8547a4a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aa8547a4a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aa8547a4a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aa8547a4a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01b24f5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01b24f5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aa8547a4a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aa8547a4a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aa8547a4a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aa8547a4a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aa8547a4a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aa8547a4a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aa8547a4a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aa8547a4a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aa8547a4a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aa8547a4a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aa8547a4a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aa8547a4a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aa8547a4a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aa8547a4a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aa8547a4a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aa8547a4a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aa8547a4a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aa8547a4a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aa8547a4a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aa8547a4a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gif"/><Relationship Id="rId4" Type="http://schemas.openxmlformats.org/officeDocument/2006/relationships/image" Target="../media/image21.png"/><Relationship Id="rId5"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8.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jpg"/><Relationship Id="rId4" Type="http://schemas.openxmlformats.org/officeDocument/2006/relationships/image" Target="../media/image49.gif"/><Relationship Id="rId5"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0.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0.gif"/><Relationship Id="rId5" Type="http://schemas.openxmlformats.org/officeDocument/2006/relationships/image" Target="../media/image31.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0.png"/><Relationship Id="rId4"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1.png"/><Relationship Id="rId4" Type="http://schemas.openxmlformats.org/officeDocument/2006/relationships/image" Target="../media/image44.png"/><Relationship Id="rId5"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a blue and white sunexpress airplane is flying in the air (proporcionada por Tenor)" id="54" name="Google Shape;54;p13"/>
          <p:cNvPicPr preferRelativeResize="0"/>
          <p:nvPr/>
        </p:nvPicPr>
        <p:blipFill>
          <a:blip r:embed="rId3">
            <a:alphaModFix amt="27000"/>
          </a:blip>
          <a:stretch>
            <a:fillRect/>
          </a:stretch>
        </p:blipFill>
        <p:spPr>
          <a:xfrm>
            <a:off x="0" y="13680"/>
            <a:ext cx="9144000" cy="5143500"/>
          </a:xfrm>
          <a:prstGeom prst="rect">
            <a:avLst/>
          </a:prstGeom>
          <a:noFill/>
          <a:ln>
            <a:noFill/>
          </a:ln>
          <a:effectLst>
            <a:outerShdw blurRad="57150" rotWithShape="0" algn="bl" dir="5400000" dist="19050">
              <a:srgbClr val="1155CC">
                <a:alpha val="95000"/>
              </a:srgbClr>
            </a:outerShdw>
          </a:effectLst>
        </p:spPr>
      </p:pic>
      <p:pic>
        <p:nvPicPr>
          <p:cNvPr id="55" name="Google Shape;55;p13" title="logo unab.png"/>
          <p:cNvPicPr preferRelativeResize="0"/>
          <p:nvPr/>
        </p:nvPicPr>
        <p:blipFill>
          <a:blip r:embed="rId4">
            <a:alphaModFix/>
          </a:blip>
          <a:stretch>
            <a:fillRect/>
          </a:stretch>
        </p:blipFill>
        <p:spPr>
          <a:xfrm>
            <a:off x="6155775" y="152400"/>
            <a:ext cx="2988225" cy="1625600"/>
          </a:xfrm>
          <a:prstGeom prst="rect">
            <a:avLst/>
          </a:prstGeom>
          <a:noFill/>
          <a:ln>
            <a:noFill/>
          </a:ln>
        </p:spPr>
      </p:pic>
      <p:sp>
        <p:nvSpPr>
          <p:cNvPr id="56" name="Google Shape;56;p13"/>
          <p:cNvSpPr/>
          <p:nvPr/>
        </p:nvSpPr>
        <p:spPr>
          <a:xfrm>
            <a:off x="394075" y="3377525"/>
            <a:ext cx="5392375" cy="1068326"/>
          </a:xfrm>
          <a:prstGeom prst="rect">
            <a:avLst/>
          </a:prstGeom>
        </p:spPr>
        <p:txBody>
          <a:bodyPr>
            <a:prstTxWarp prst="textPlain"/>
          </a:bodyPr>
          <a:lstStyle/>
          <a:p>
            <a:pPr lvl="0" algn="ctr"/>
            <a:r>
              <a:rPr b="1" i="0">
                <a:ln cap="flat" cmpd="sng" w="9525">
                  <a:solidFill>
                    <a:schemeClr val="lt1"/>
                  </a:solidFill>
                  <a:prstDash val="solid"/>
                  <a:round/>
                  <a:headEnd len="sm" w="sm" type="none"/>
                  <a:tailEnd len="sm" w="sm" type="none"/>
                </a:ln>
                <a:solidFill>
                  <a:srgbClr val="0B5394"/>
                </a:solidFill>
                <a:latin typeface="Amatic SC"/>
              </a:rPr>
              <a:t>Pasajes de Avión</a:t>
            </a:r>
          </a:p>
        </p:txBody>
      </p:sp>
      <p:sp>
        <p:nvSpPr>
          <p:cNvPr id="57" name="Google Shape;57;p13"/>
          <p:cNvSpPr txBox="1"/>
          <p:nvPr/>
        </p:nvSpPr>
        <p:spPr>
          <a:xfrm>
            <a:off x="547175" y="547175"/>
            <a:ext cx="5608500" cy="15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rPr>
              <a:t>Carrera: </a:t>
            </a:r>
            <a:r>
              <a:rPr b="1" lang="es-419" sz="1800">
                <a:solidFill>
                  <a:schemeClr val="dk2"/>
                </a:solidFill>
              </a:rPr>
              <a:t>Tecnicatura</a:t>
            </a:r>
            <a:r>
              <a:rPr b="1" lang="es-419" sz="1800">
                <a:solidFill>
                  <a:schemeClr val="dk2"/>
                </a:solidFill>
              </a:rPr>
              <a:t> Universitaria en Programación</a:t>
            </a:r>
            <a:endParaRPr b="1" sz="1800">
              <a:solidFill>
                <a:schemeClr val="dk2"/>
              </a:solidFill>
            </a:endParaRPr>
          </a:p>
          <a:p>
            <a:pPr indent="0" lvl="0" marL="0" rtl="0" algn="l">
              <a:spcBef>
                <a:spcPts val="0"/>
              </a:spcBef>
              <a:spcAft>
                <a:spcPts val="0"/>
              </a:spcAft>
              <a:buNone/>
            </a:pPr>
            <a:r>
              <a:rPr b="1" lang="es-419" sz="1800">
                <a:solidFill>
                  <a:schemeClr val="dk2"/>
                </a:solidFill>
              </a:rPr>
              <a:t>Materia: Estructura de datos 2025</a:t>
            </a:r>
            <a:endParaRPr b="1" sz="1800">
              <a:solidFill>
                <a:schemeClr val="dk2"/>
              </a:solidFill>
            </a:endParaRPr>
          </a:p>
          <a:p>
            <a:pPr indent="0" lvl="0" marL="0" rtl="0" algn="l">
              <a:spcBef>
                <a:spcPts val="0"/>
              </a:spcBef>
              <a:spcAft>
                <a:spcPts val="0"/>
              </a:spcAft>
              <a:buNone/>
            </a:pPr>
            <a:r>
              <a:rPr b="1" lang="es-419" sz="1800">
                <a:solidFill>
                  <a:schemeClr val="dk2"/>
                </a:solidFill>
              </a:rPr>
              <a:t>Comisión: 5</a:t>
            </a:r>
            <a:endParaRPr b="1" sz="1800">
              <a:solidFill>
                <a:schemeClr val="dk2"/>
              </a:solidFill>
            </a:endParaRPr>
          </a:p>
          <a:p>
            <a:pPr indent="0" lvl="0" marL="0" rtl="0" algn="l">
              <a:spcBef>
                <a:spcPts val="0"/>
              </a:spcBef>
              <a:spcAft>
                <a:spcPts val="0"/>
              </a:spcAft>
              <a:buNone/>
            </a:pPr>
            <a:r>
              <a:rPr b="1" lang="es-419" sz="1800">
                <a:solidFill>
                  <a:schemeClr val="dk2"/>
                </a:solidFill>
              </a:rPr>
              <a:t>Docente: Felipe Morales</a:t>
            </a:r>
            <a:endParaRPr b="1" sz="1800">
              <a:solidFill>
                <a:schemeClr val="dk2"/>
              </a:solidFill>
            </a:endParaRPr>
          </a:p>
          <a:p>
            <a:pPr indent="0" lvl="0" marL="0" rtl="0" algn="l">
              <a:spcBef>
                <a:spcPts val="0"/>
              </a:spcBef>
              <a:spcAft>
                <a:spcPts val="0"/>
              </a:spcAft>
              <a:buNone/>
            </a:pPr>
            <a:r>
              <a:rPr b="1" lang="es-419" sz="1800">
                <a:solidFill>
                  <a:schemeClr val="dk2"/>
                </a:solidFill>
              </a:rPr>
              <a:t>Estudiantes: Igarzabal Valeria E. / Maximo Cruz</a:t>
            </a:r>
            <a:endParaRPr b="1" sz="1800">
              <a:solidFill>
                <a:schemeClr val="dk2"/>
              </a:solidFill>
            </a:endParaRPr>
          </a:p>
        </p:txBody>
      </p:sp>
      <p:sp>
        <p:nvSpPr>
          <p:cNvPr id="58" name="Google Shape;58;p13"/>
          <p:cNvSpPr txBox="1"/>
          <p:nvPr/>
        </p:nvSpPr>
        <p:spPr>
          <a:xfrm>
            <a:off x="725025" y="2325525"/>
            <a:ext cx="48837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100">
                <a:solidFill>
                  <a:schemeClr val="dk2"/>
                </a:solidFill>
              </a:rPr>
              <a:t>Trabajo </a:t>
            </a:r>
            <a:r>
              <a:rPr b="1" lang="es-419" sz="2100">
                <a:solidFill>
                  <a:schemeClr val="dk2"/>
                </a:solidFill>
              </a:rPr>
              <a:t>Práctico</a:t>
            </a:r>
            <a:r>
              <a:rPr b="1" lang="es-419" sz="2100">
                <a:solidFill>
                  <a:schemeClr val="dk2"/>
                </a:solidFill>
              </a:rPr>
              <a:t> Final:</a:t>
            </a:r>
            <a:endParaRPr b="1" sz="2100">
              <a:solidFill>
                <a:schemeClr val="dk2"/>
              </a:solidFill>
            </a:endParaRPr>
          </a:p>
          <a:p>
            <a:pPr indent="0" lvl="0" marL="0" rtl="0" algn="l">
              <a:spcBef>
                <a:spcPts val="0"/>
              </a:spcBef>
              <a:spcAft>
                <a:spcPts val="0"/>
              </a:spcAft>
              <a:buNone/>
            </a:pPr>
            <a:r>
              <a:rPr b="1" lang="es-419" sz="2100">
                <a:solidFill>
                  <a:schemeClr val="dk2"/>
                </a:solidFill>
              </a:rPr>
              <a:t>Tema: Gestión Integral de:</a:t>
            </a:r>
            <a:endParaRPr b="1" sz="2100">
              <a:solidFill>
                <a:schemeClr val="dk2"/>
              </a:solidFill>
            </a:endParaRPr>
          </a:p>
        </p:txBody>
      </p:sp>
      <p:pic>
        <p:nvPicPr>
          <p:cNvPr descr="Archivo:Airbus A320-200 Airbus Industries (AIB) &quot;House colors&quot; F ..." id="59" name="Google Shape;59;p13"/>
          <p:cNvPicPr preferRelativeResize="0"/>
          <p:nvPr/>
        </p:nvPicPr>
        <p:blipFill>
          <a:blip r:embed="rId5">
            <a:alphaModFix/>
          </a:blip>
          <a:stretch>
            <a:fillRect/>
          </a:stretch>
        </p:blipFill>
        <p:spPr>
          <a:xfrm>
            <a:off x="6155674" y="3171400"/>
            <a:ext cx="2548398" cy="16985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1155CC">
                <a:alpha val="9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idx="1" type="body"/>
          </p:nvPr>
        </p:nvSpPr>
        <p:spPr>
          <a:xfrm>
            <a:off x="102600" y="71075"/>
            <a:ext cx="5112900" cy="22056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Vuelo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codigo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origen</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destino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.codigo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codigo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.origen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.destino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destino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.lista_de_pasajeros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sz="1400"/>
          </a:p>
        </p:txBody>
      </p:sp>
      <p:pic>
        <p:nvPicPr>
          <p:cNvPr id="137" name="Google Shape;137;p22" title="logo unab.png"/>
          <p:cNvPicPr preferRelativeResize="0"/>
          <p:nvPr/>
        </p:nvPicPr>
        <p:blipFill>
          <a:blip r:embed="rId3">
            <a:alphaModFix/>
          </a:blip>
          <a:stretch>
            <a:fillRect/>
          </a:stretch>
        </p:blipFill>
        <p:spPr>
          <a:xfrm>
            <a:off x="7550325" y="71075"/>
            <a:ext cx="1523025" cy="828525"/>
          </a:xfrm>
          <a:prstGeom prst="rect">
            <a:avLst/>
          </a:prstGeom>
          <a:noFill/>
          <a:ln>
            <a:noFill/>
          </a:ln>
        </p:spPr>
      </p:pic>
      <p:sp>
        <p:nvSpPr>
          <p:cNvPr id="138" name="Google Shape;138;p22"/>
          <p:cNvSpPr txBox="1"/>
          <p:nvPr/>
        </p:nvSpPr>
        <p:spPr>
          <a:xfrm>
            <a:off x="149075" y="2409100"/>
            <a:ext cx="5066400" cy="22056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s-419" sz="1200">
                <a:solidFill>
                  <a:schemeClr val="lt1"/>
                </a:solidFill>
                <a:latin typeface="Comfortaa"/>
                <a:ea typeface="Comfortaa"/>
                <a:cs typeface="Comfortaa"/>
                <a:sym typeface="Comfortaa"/>
              </a:rPr>
              <a:t>La clase </a:t>
            </a:r>
            <a:r>
              <a:rPr b="1" lang="es-419" sz="1050">
                <a:solidFill>
                  <a:schemeClr val="lt1"/>
                </a:solidFill>
                <a:latin typeface="Comfortaa"/>
                <a:ea typeface="Comfortaa"/>
                <a:cs typeface="Comfortaa"/>
                <a:sym typeface="Comfortaa"/>
              </a:rPr>
              <a:t>Vuelo</a:t>
            </a:r>
            <a:r>
              <a:rPr b="1" lang="es-419" sz="1200">
                <a:solidFill>
                  <a:schemeClr val="lt1"/>
                </a:solidFill>
                <a:latin typeface="Comfortaa"/>
                <a:ea typeface="Comfortaa"/>
                <a:cs typeface="Comfortaa"/>
                <a:sym typeface="Comfortaa"/>
              </a:rPr>
              <a:t> es una plantilla diseñada para modelar la información esencial de un vuelo individual dentro de un sistema de gestión.</a:t>
            </a:r>
            <a:endParaRPr b="1"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rPr b="1" lang="es-419" sz="1200">
                <a:solidFill>
                  <a:schemeClr val="lt1"/>
                </a:solidFill>
                <a:latin typeface="Comfortaa"/>
                <a:ea typeface="Comfortaa"/>
                <a:cs typeface="Comfortaa"/>
                <a:sym typeface="Comfortaa"/>
              </a:rPr>
              <a:t>Su lógica principal es encapsular los datos básicos del viaje y, fundamentalmente, mantener un registro de todos los pasajeros asociados a ese vuelo específico.</a:t>
            </a:r>
            <a:endParaRPr b="1" sz="1200">
              <a:solidFill>
                <a:schemeClr val="lt1"/>
              </a:solidFill>
              <a:latin typeface="Comfortaa"/>
              <a:ea typeface="Comfortaa"/>
              <a:cs typeface="Comfortaa"/>
              <a:sym typeface="Comfortaa"/>
            </a:endParaRPr>
          </a:p>
          <a:p>
            <a:pPr indent="0" lvl="0" marL="0" rtl="0" algn="l">
              <a:spcBef>
                <a:spcPts val="1200"/>
              </a:spcBef>
              <a:spcAft>
                <a:spcPts val="0"/>
              </a:spcAft>
              <a:buNone/>
            </a:pPr>
            <a:r>
              <a:t/>
            </a:r>
            <a:endParaRPr sz="1800">
              <a:solidFill>
                <a:schemeClr val="dk2"/>
              </a:solidFill>
            </a:endParaRPr>
          </a:p>
        </p:txBody>
      </p:sp>
      <p:sp>
        <p:nvSpPr>
          <p:cNvPr id="139" name="Google Shape;139;p22"/>
          <p:cNvSpPr txBox="1"/>
          <p:nvPr/>
        </p:nvSpPr>
        <p:spPr>
          <a:xfrm>
            <a:off x="5331675" y="139400"/>
            <a:ext cx="2218800" cy="8829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lt1"/>
                </a:solidFill>
                <a:latin typeface="Comfortaa"/>
                <a:ea typeface="Comfortaa"/>
                <a:cs typeface="Comfortaa"/>
                <a:sym typeface="Comfortaa"/>
              </a:rPr>
              <a:t>self.lista_de_pasajeros = [ ]</a:t>
            </a:r>
            <a:endParaRPr b="1" sz="11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100">
                <a:solidFill>
                  <a:schemeClr val="lt1"/>
                </a:solidFill>
                <a:latin typeface="Comfortaa"/>
                <a:ea typeface="Comfortaa"/>
                <a:cs typeface="Comfortaa"/>
                <a:sym typeface="Comfortaa"/>
              </a:rPr>
              <a:t>inicializa una lista </a:t>
            </a:r>
            <a:r>
              <a:rPr b="1" lang="es-419" sz="1100">
                <a:solidFill>
                  <a:schemeClr val="lt1"/>
                </a:solidFill>
                <a:latin typeface="Comfortaa"/>
                <a:ea typeface="Comfortaa"/>
                <a:cs typeface="Comfortaa"/>
                <a:sym typeface="Comfortaa"/>
              </a:rPr>
              <a:t>vacía</a:t>
            </a:r>
            <a:r>
              <a:rPr b="1" lang="es-419" sz="1100">
                <a:solidFill>
                  <a:schemeClr val="lt1"/>
                </a:solidFill>
                <a:latin typeface="Comfortaa"/>
                <a:ea typeface="Comfortaa"/>
                <a:cs typeface="Comfortaa"/>
                <a:sym typeface="Comfortaa"/>
              </a:rPr>
              <a:t> dentro de cada objeto Vuelo.</a:t>
            </a:r>
            <a:endParaRPr b="1" sz="1100">
              <a:solidFill>
                <a:schemeClr val="lt1"/>
              </a:solidFill>
              <a:latin typeface="Comfortaa"/>
              <a:ea typeface="Comfortaa"/>
              <a:cs typeface="Comfortaa"/>
              <a:sym typeface="Comfortaa"/>
            </a:endParaRPr>
          </a:p>
        </p:txBody>
      </p:sp>
      <p:sp>
        <p:nvSpPr>
          <p:cNvPr id="140" name="Google Shape;140;p22"/>
          <p:cNvSpPr txBox="1"/>
          <p:nvPr/>
        </p:nvSpPr>
        <p:spPr>
          <a:xfrm>
            <a:off x="5331675" y="1184825"/>
            <a:ext cx="3741600" cy="38565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lt1"/>
                </a:solidFill>
                <a:latin typeface="Comfortaa"/>
                <a:ea typeface="Comfortaa"/>
                <a:cs typeface="Comfortaa"/>
                <a:sym typeface="Comfortaa"/>
              </a:rPr>
              <a:t>Propósito: Esta lista está diseñada para almacenar dinámicamente los datos de los pasajeros que reservan asientos en este vuelo específico. A medida que los pasajeros compran boletos, se añadirán elementos (probablemente objetos de la clase Reserva_Pasajes o Pasajero) a esta lista utilizando otros métodos que se definirán más adelante.</a:t>
            </a:r>
            <a:endParaRPr b="1" sz="1100">
              <a:solidFill>
                <a:schemeClr val="lt1"/>
              </a:solidFill>
              <a:latin typeface="Comfortaa"/>
              <a:ea typeface="Comfortaa"/>
              <a:cs typeface="Comfortaa"/>
              <a:sym typeface="Comfortaa"/>
            </a:endParaRPr>
          </a:p>
          <a:p>
            <a:pPr indent="-317500" lvl="0" marL="457200" rtl="0" algn="l">
              <a:lnSpc>
                <a:spcPct val="150000"/>
              </a:lnSpc>
              <a:spcBef>
                <a:spcPts val="1200"/>
              </a:spcBef>
              <a:spcAft>
                <a:spcPts val="0"/>
              </a:spcAft>
              <a:buClr>
                <a:schemeClr val="lt1"/>
              </a:buClr>
              <a:buSzPts val="1400"/>
              <a:buFont typeface="Comfortaa"/>
              <a:buChar char="●"/>
            </a:pPr>
            <a:r>
              <a:rPr b="1" lang="es-419" sz="1050">
                <a:solidFill>
                  <a:schemeClr val="lt1"/>
                </a:solidFill>
                <a:latin typeface="Comfortaa"/>
                <a:ea typeface="Comfortaa"/>
                <a:cs typeface="Comfortaa"/>
                <a:sym typeface="Comfortaa"/>
              </a:rPr>
              <a:t>self.codigo</a:t>
            </a:r>
            <a:r>
              <a:rPr b="1" lang="es-419" sz="1200">
                <a:solidFill>
                  <a:schemeClr val="lt1"/>
                </a:solidFill>
                <a:latin typeface="Comfortaa"/>
                <a:ea typeface="Comfortaa"/>
                <a:cs typeface="Comfortaa"/>
                <a:sym typeface="Comfortaa"/>
              </a:rPr>
              <a:t>: Un identificador único para el vuelo (ej. "AR1240"). Se usa para diferenciar este vuelo de otros.</a:t>
            </a:r>
            <a:endParaRPr b="1" sz="1200">
              <a:solidFill>
                <a:schemeClr val="lt1"/>
              </a:solidFill>
              <a:latin typeface="Comfortaa"/>
              <a:ea typeface="Comfortaa"/>
              <a:cs typeface="Comfortaa"/>
              <a:sym typeface="Comfortaa"/>
            </a:endParaRPr>
          </a:p>
          <a:p>
            <a:pPr indent="-317500" lvl="0" marL="457200" rtl="0" algn="l">
              <a:lnSpc>
                <a:spcPct val="150000"/>
              </a:lnSpc>
              <a:spcBef>
                <a:spcPts val="0"/>
              </a:spcBef>
              <a:spcAft>
                <a:spcPts val="0"/>
              </a:spcAft>
              <a:buClr>
                <a:schemeClr val="lt1"/>
              </a:buClr>
              <a:buSzPts val="1400"/>
              <a:buFont typeface="Comfortaa"/>
              <a:buChar char="●"/>
            </a:pPr>
            <a:r>
              <a:rPr b="1" lang="es-419" sz="1050">
                <a:solidFill>
                  <a:schemeClr val="lt1"/>
                </a:solidFill>
                <a:latin typeface="Comfortaa"/>
                <a:ea typeface="Comfortaa"/>
                <a:cs typeface="Comfortaa"/>
                <a:sym typeface="Comfortaa"/>
              </a:rPr>
              <a:t>self.origen</a:t>
            </a:r>
            <a:r>
              <a:rPr b="1" lang="es-419" sz="1200">
                <a:solidFill>
                  <a:schemeClr val="lt1"/>
                </a:solidFill>
                <a:latin typeface="Comfortaa"/>
                <a:ea typeface="Comfortaa"/>
                <a:cs typeface="Comfortaa"/>
                <a:sym typeface="Comfortaa"/>
              </a:rPr>
              <a:t>: La ciudad o aeropuerto de salida (ej. "EZE").</a:t>
            </a:r>
            <a:endParaRPr b="1" sz="1200">
              <a:solidFill>
                <a:schemeClr val="lt1"/>
              </a:solidFill>
              <a:latin typeface="Comfortaa"/>
              <a:ea typeface="Comfortaa"/>
              <a:cs typeface="Comfortaa"/>
              <a:sym typeface="Comfortaa"/>
            </a:endParaRPr>
          </a:p>
          <a:p>
            <a:pPr indent="-317500" lvl="0" marL="457200" rtl="0" algn="l">
              <a:lnSpc>
                <a:spcPct val="150000"/>
              </a:lnSpc>
              <a:spcBef>
                <a:spcPts val="0"/>
              </a:spcBef>
              <a:spcAft>
                <a:spcPts val="0"/>
              </a:spcAft>
              <a:buClr>
                <a:schemeClr val="lt1"/>
              </a:buClr>
              <a:buSzPts val="1400"/>
              <a:buFont typeface="Comfortaa"/>
              <a:buChar char="●"/>
            </a:pPr>
            <a:r>
              <a:rPr b="1" lang="es-419" sz="1050">
                <a:solidFill>
                  <a:schemeClr val="lt1"/>
                </a:solidFill>
                <a:latin typeface="Comfortaa"/>
                <a:ea typeface="Comfortaa"/>
                <a:cs typeface="Comfortaa"/>
                <a:sym typeface="Comfortaa"/>
              </a:rPr>
              <a:t>self.destino</a:t>
            </a:r>
            <a:r>
              <a:rPr b="1" lang="es-419" sz="1200">
                <a:solidFill>
                  <a:schemeClr val="lt1"/>
                </a:solidFill>
                <a:latin typeface="Comfortaa"/>
                <a:ea typeface="Comfortaa"/>
                <a:cs typeface="Comfortaa"/>
                <a:sym typeface="Comfortaa"/>
              </a:rPr>
              <a:t>: La ciudad o aeropuerto de llegada (ej. "MAD").</a:t>
            </a:r>
            <a:endParaRPr b="1" sz="12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b="1" sz="1100">
              <a:solidFill>
                <a:schemeClr val="lt1"/>
              </a:solidFill>
              <a:latin typeface="Comfortaa"/>
              <a:ea typeface="Comfortaa"/>
              <a:cs typeface="Comfortaa"/>
              <a:sym typeface="Comfortaa"/>
            </a:endParaRPr>
          </a:p>
        </p:txBody>
      </p:sp>
      <p:pic>
        <p:nvPicPr>
          <p:cNvPr descr="a white and blue airplane is flying in the air (proporcionada por Tenor)" id="141" name="Google Shape;141;p22"/>
          <p:cNvPicPr preferRelativeResize="0"/>
          <p:nvPr/>
        </p:nvPicPr>
        <p:blipFill>
          <a:blip r:embed="rId4">
            <a:alphaModFix/>
          </a:blip>
          <a:stretch>
            <a:fillRect/>
          </a:stretch>
        </p:blipFill>
        <p:spPr>
          <a:xfrm>
            <a:off x="3354100" y="331275"/>
            <a:ext cx="1756875" cy="1190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12" title="logo unab.png"/>
          <p:cNvPicPr preferRelativeResize="0"/>
          <p:nvPr/>
        </p:nvPicPr>
        <p:blipFill>
          <a:blip r:embed="rId3">
            <a:alphaModFix/>
          </a:blip>
          <a:stretch>
            <a:fillRect/>
          </a:stretch>
        </p:blipFill>
        <p:spPr>
          <a:xfrm>
            <a:off x="7863050" y="128575"/>
            <a:ext cx="1104800" cy="601000"/>
          </a:xfrm>
          <a:prstGeom prst="rect">
            <a:avLst/>
          </a:prstGeom>
          <a:noFill/>
          <a:ln>
            <a:noFill/>
          </a:ln>
        </p:spPr>
      </p:pic>
      <p:pic>
        <p:nvPicPr>
          <p:cNvPr id="807" name="Google Shape;807;p112" title="grafos3.png"/>
          <p:cNvPicPr preferRelativeResize="0"/>
          <p:nvPr/>
        </p:nvPicPr>
        <p:blipFill>
          <a:blip r:embed="rId4">
            <a:alphaModFix/>
          </a:blip>
          <a:stretch>
            <a:fillRect/>
          </a:stretch>
        </p:blipFill>
        <p:spPr>
          <a:xfrm>
            <a:off x="1003575" y="527325"/>
            <a:ext cx="5147570" cy="2044425"/>
          </a:xfrm>
          <a:prstGeom prst="rect">
            <a:avLst/>
          </a:prstGeom>
          <a:noFill/>
          <a:ln>
            <a:noFill/>
          </a:ln>
        </p:spPr>
      </p:pic>
      <p:pic>
        <p:nvPicPr>
          <p:cNvPr id="808" name="Google Shape;808;p112" title="grafos4.png"/>
          <p:cNvPicPr preferRelativeResize="0"/>
          <p:nvPr/>
        </p:nvPicPr>
        <p:blipFill>
          <a:blip r:embed="rId5">
            <a:alphaModFix/>
          </a:blip>
          <a:stretch>
            <a:fillRect/>
          </a:stretch>
        </p:blipFill>
        <p:spPr>
          <a:xfrm>
            <a:off x="780650" y="3441575"/>
            <a:ext cx="6715125" cy="1628775"/>
          </a:xfrm>
          <a:prstGeom prst="rect">
            <a:avLst/>
          </a:prstGeom>
          <a:noFill/>
          <a:ln>
            <a:noFill/>
          </a:ln>
        </p:spPr>
      </p:pic>
      <p:sp>
        <p:nvSpPr>
          <p:cNvPr id="809" name="Google Shape;809;p112"/>
          <p:cNvSpPr txBox="1"/>
          <p:nvPr/>
        </p:nvSpPr>
        <p:spPr>
          <a:xfrm>
            <a:off x="40550" y="0"/>
            <a:ext cx="3000000" cy="3462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red_vuelos.imprimir_rutas()</a:t>
            </a:r>
            <a:endParaRPr/>
          </a:p>
        </p:txBody>
      </p:sp>
      <p:sp>
        <p:nvSpPr>
          <p:cNvPr id="810" name="Google Shape;810;p112"/>
          <p:cNvSpPr txBox="1"/>
          <p:nvPr/>
        </p:nvSpPr>
        <p:spPr>
          <a:xfrm>
            <a:off x="233050" y="2614325"/>
            <a:ext cx="6383700" cy="7851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#Buscar la ruta óptima (menos escalas) de Madrid (MAD) a Dubai (DXB)</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 Buscar cualquier ruta de Barcelona (BCN) a Paris (CDG)</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 Intento de ruta inexistente</a:t>
            </a:r>
            <a:endParaRPr sz="105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3"/>
          <p:cNvSpPr txBox="1"/>
          <p:nvPr>
            <p:ph type="title"/>
          </p:nvPr>
        </p:nvSpPr>
        <p:spPr>
          <a:xfrm>
            <a:off x="229925" y="0"/>
            <a:ext cx="7748400" cy="813300"/>
          </a:xfrm>
          <a:prstGeom prst="rect">
            <a:avLst/>
          </a:prstGeom>
          <a:solidFill>
            <a:srgbClr val="07376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Reflexión Grupal sobre el aprendizaje del Trabajo Práctico Final de Estructura de Datos - Comisión 5 (2025)</a:t>
            </a:r>
            <a:endParaRPr b="1"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lt1"/>
                </a:solidFill>
                <a:latin typeface="Comfortaa"/>
                <a:ea typeface="Comfortaa"/>
                <a:cs typeface="Comfortaa"/>
                <a:sym typeface="Comfortaa"/>
              </a:rPr>
              <a:t>Tema: Gestión de pasajes de Avión</a:t>
            </a:r>
            <a:endParaRPr b="1"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lt1"/>
                </a:solidFill>
                <a:latin typeface="Comfortaa"/>
                <a:ea typeface="Comfortaa"/>
                <a:cs typeface="Comfortaa"/>
                <a:sym typeface="Comfortaa"/>
              </a:rPr>
              <a:t>Grupo: Igarzabal Valeria E. y </a:t>
            </a:r>
            <a:r>
              <a:rPr b="1" lang="es-419" sz="1200">
                <a:solidFill>
                  <a:schemeClr val="lt1"/>
                </a:solidFill>
                <a:latin typeface="Comfortaa"/>
                <a:ea typeface="Comfortaa"/>
                <a:cs typeface="Comfortaa"/>
                <a:sym typeface="Comfortaa"/>
              </a:rPr>
              <a:t>Máximo</a:t>
            </a:r>
            <a:r>
              <a:rPr b="1" lang="es-419" sz="1200">
                <a:solidFill>
                  <a:schemeClr val="lt1"/>
                </a:solidFill>
                <a:latin typeface="Comfortaa"/>
                <a:ea typeface="Comfortaa"/>
                <a:cs typeface="Comfortaa"/>
                <a:sym typeface="Comfortaa"/>
              </a:rPr>
              <a:t> Cruz. </a:t>
            </a:r>
            <a:endParaRPr b="1" sz="1200">
              <a:solidFill>
                <a:schemeClr val="lt1"/>
              </a:solidFill>
              <a:latin typeface="Comfortaa"/>
              <a:ea typeface="Comfortaa"/>
              <a:cs typeface="Comfortaa"/>
              <a:sym typeface="Comfortaa"/>
            </a:endParaRPr>
          </a:p>
        </p:txBody>
      </p:sp>
      <p:sp>
        <p:nvSpPr>
          <p:cNvPr id="816" name="Google Shape;816;p113"/>
          <p:cNvSpPr txBox="1"/>
          <p:nvPr>
            <p:ph idx="1" type="body"/>
          </p:nvPr>
        </p:nvSpPr>
        <p:spPr>
          <a:xfrm>
            <a:off x="88200" y="813375"/>
            <a:ext cx="8967600" cy="40509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419" sz="1100">
                <a:solidFill>
                  <a:schemeClr val="dk1"/>
                </a:solidFill>
                <a:latin typeface="Comfortaa Medium"/>
                <a:ea typeface="Comfortaa Medium"/>
                <a:cs typeface="Comfortaa Medium"/>
                <a:sym typeface="Comfortaa Medium"/>
              </a:rPr>
              <a:t>La realización de este proyecto en Python ha sido una experiencia de aprendizaje enriquecedora, más allá de escribir </a:t>
            </a:r>
            <a:r>
              <a:rPr lang="es-419" sz="1100">
                <a:solidFill>
                  <a:schemeClr val="dk1"/>
                </a:solidFill>
                <a:latin typeface="Comfortaa Medium"/>
                <a:ea typeface="Comfortaa Medium"/>
                <a:cs typeface="Comfortaa Medium"/>
                <a:sym typeface="Comfortaa Medium"/>
              </a:rPr>
              <a:t>líneas</a:t>
            </a:r>
            <a:r>
              <a:rPr lang="es-419" sz="1100">
                <a:solidFill>
                  <a:schemeClr val="dk1"/>
                </a:solidFill>
                <a:latin typeface="Comfortaa Medium"/>
                <a:ea typeface="Comfortaa Medium"/>
                <a:cs typeface="Comfortaa Medium"/>
                <a:sym typeface="Comfortaa Medium"/>
              </a:rPr>
              <a:t> de código nos ha permitido consolidar conceptos fundamentales de la Programación Orientada a Objetos (POO) y entender </a:t>
            </a:r>
            <a:r>
              <a:rPr lang="es-419" sz="1100">
                <a:solidFill>
                  <a:schemeClr val="dk1"/>
                </a:solidFill>
                <a:latin typeface="Comfortaa Medium"/>
                <a:ea typeface="Comfortaa Medium"/>
                <a:cs typeface="Comfortaa Medium"/>
                <a:sym typeface="Comfortaa Medium"/>
              </a:rPr>
              <a:t>cómo</a:t>
            </a:r>
            <a:r>
              <a:rPr lang="es-419" sz="1100">
                <a:solidFill>
                  <a:schemeClr val="dk1"/>
                </a:solidFill>
                <a:latin typeface="Comfortaa Medium"/>
                <a:ea typeface="Comfortaa Medium"/>
                <a:cs typeface="Comfortaa Medium"/>
                <a:sym typeface="Comfortaa Medium"/>
              </a:rPr>
              <a:t> se aplican las estructuras de datos avanzadas para resolver problemas del mundo real.</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lang="es-419" sz="1100">
                <a:solidFill>
                  <a:schemeClr val="dk1"/>
                </a:solidFill>
                <a:latin typeface="Comfortaa Medium"/>
                <a:ea typeface="Comfortaa Medium"/>
                <a:cs typeface="Comfortaa Medium"/>
                <a:sym typeface="Comfortaa Medium"/>
              </a:rPr>
              <a:t>El primer gran aprendizaje fue la necesidad de modelar el problema de forma clara. Clases como “Pasajero”, “Vuelo”, “Equipaje” y “Reserva_Pasajes”, nos obligaron a pensar en la abstracción: que atributos y comportamientos tiene un pasajero, independientemente de la lógica de una reserva.</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lang="es-419" sz="1100">
                <a:solidFill>
                  <a:schemeClr val="dk1"/>
                </a:solidFill>
                <a:latin typeface="Comfortaa Medium"/>
                <a:ea typeface="Comfortaa Medium"/>
                <a:cs typeface="Comfortaa Medium"/>
                <a:sym typeface="Comfortaa Medium"/>
              </a:rPr>
              <a:t>Esto simplificó enormemente el proyecto, en lugar de tener una “super función” que hiciera todo, pudimos delegar responsabilidades: La clase “Reserva” se encarga de su estado (activa - cancelada) y la clase vuelo gestiona su capacidad o peso.</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b="1" lang="es-419" sz="1100">
                <a:solidFill>
                  <a:schemeClr val="dk1"/>
                </a:solidFill>
                <a:latin typeface="Comfortaa"/>
                <a:ea typeface="Comfortaa"/>
                <a:cs typeface="Comfortaa"/>
                <a:sym typeface="Comfortaa"/>
              </a:rPr>
              <a:t>El punto de inflexión del TP fue entender que no todas las estructuras de datos sirven para todo. Pasamos de listas básicas a opciones más sofisticadas.</a:t>
            </a:r>
            <a:endParaRPr b="1" sz="1100">
              <a:solidFill>
                <a:schemeClr val="dk1"/>
              </a:solidFill>
              <a:latin typeface="Comfortaa"/>
              <a:ea typeface="Comfortaa"/>
              <a:cs typeface="Comfortaa"/>
              <a:sym typeface="Comfortaa"/>
            </a:endParaRPr>
          </a:p>
          <a:p>
            <a:pPr indent="-272256" lvl="0" marL="457200" rtl="0" algn="l">
              <a:spcBef>
                <a:spcPts val="1200"/>
              </a:spcBef>
              <a:spcAft>
                <a:spcPts val="0"/>
              </a:spcAft>
              <a:buClr>
                <a:schemeClr val="dk1"/>
              </a:buClr>
              <a:buSzPct val="100000"/>
              <a:buFont typeface="Comfortaa Medium"/>
              <a:buChar char="●"/>
            </a:pPr>
            <a:r>
              <a:rPr b="1" lang="es-419" sz="1100">
                <a:solidFill>
                  <a:schemeClr val="dk1"/>
                </a:solidFill>
                <a:latin typeface="Comfortaa"/>
                <a:ea typeface="Comfortaa"/>
                <a:cs typeface="Comfortaa"/>
                <a:sym typeface="Comfortaa"/>
              </a:rPr>
              <a:t>Listas de adyacencia (diccionarios): </a:t>
            </a:r>
            <a:r>
              <a:rPr lang="es-419" sz="1100">
                <a:solidFill>
                  <a:schemeClr val="dk1"/>
                </a:solidFill>
                <a:latin typeface="Comfortaa Medium"/>
                <a:ea typeface="Comfortaa Medium"/>
                <a:cs typeface="Comfortaa Medium"/>
                <a:sym typeface="Comfortaa Medium"/>
              </a:rPr>
              <a:t>Ideales para modelar la red de vuelos (grafos), ya que permiten un acceso rápido a los destinos desde un aeropuerto específico.</a:t>
            </a:r>
            <a:endParaRPr sz="1100">
              <a:solidFill>
                <a:schemeClr val="dk1"/>
              </a:solidFill>
              <a:latin typeface="Comfortaa Medium"/>
              <a:ea typeface="Comfortaa Medium"/>
              <a:cs typeface="Comfortaa Medium"/>
              <a:sym typeface="Comfortaa Medium"/>
            </a:endParaRPr>
          </a:p>
          <a:p>
            <a:pPr indent="-272256" lvl="0" marL="457200" rtl="0" algn="l">
              <a:spcBef>
                <a:spcPts val="0"/>
              </a:spcBef>
              <a:spcAft>
                <a:spcPts val="0"/>
              </a:spcAft>
              <a:buClr>
                <a:schemeClr val="dk1"/>
              </a:buClr>
              <a:buSzPct val="100000"/>
              <a:buFont typeface="Comfortaa Medium"/>
              <a:buChar char="●"/>
            </a:pPr>
            <a:r>
              <a:rPr b="1" lang="es-419" sz="1100">
                <a:solidFill>
                  <a:schemeClr val="dk1"/>
                </a:solidFill>
                <a:latin typeface="Comfortaa"/>
                <a:ea typeface="Comfortaa"/>
                <a:cs typeface="Comfortaa"/>
                <a:sym typeface="Comfortaa"/>
              </a:rPr>
              <a:t>Colas de prioridad (heapq): </a:t>
            </a:r>
            <a:r>
              <a:rPr lang="es-419" sz="1100">
                <a:solidFill>
                  <a:schemeClr val="dk1"/>
                </a:solidFill>
                <a:latin typeface="Comfortaa Medium"/>
                <a:ea typeface="Comfortaa Medium"/>
                <a:cs typeface="Comfortaa Medium"/>
                <a:sym typeface="Comfortaa Medium"/>
              </a:rPr>
              <a:t>Fundamentales para gestionar el embarque. Descubrir que heapq usa el método __lt__ para ordenar automáticamente a los pasajeros por prioridad, fue una revelación sobre la eficiencia.</a:t>
            </a:r>
            <a:endParaRPr sz="1100">
              <a:solidFill>
                <a:schemeClr val="dk1"/>
              </a:solidFill>
              <a:latin typeface="Comfortaa Medium"/>
              <a:ea typeface="Comfortaa Medium"/>
              <a:cs typeface="Comfortaa Medium"/>
              <a:sym typeface="Comfortaa Medium"/>
            </a:endParaRPr>
          </a:p>
          <a:p>
            <a:pPr indent="-272256" lvl="0" marL="457200" rtl="0" algn="l">
              <a:spcBef>
                <a:spcPts val="0"/>
              </a:spcBef>
              <a:spcAft>
                <a:spcPts val="0"/>
              </a:spcAft>
              <a:buClr>
                <a:schemeClr val="dk1"/>
              </a:buClr>
              <a:buSzPct val="100000"/>
              <a:buFont typeface="Comfortaa Medium"/>
              <a:buChar char="●"/>
            </a:pPr>
            <a:r>
              <a:rPr b="1" lang="es-419" sz="1100">
                <a:solidFill>
                  <a:schemeClr val="dk1"/>
                </a:solidFill>
                <a:latin typeface="Comfortaa"/>
                <a:ea typeface="Comfortaa"/>
                <a:cs typeface="Comfortaa"/>
                <a:sym typeface="Comfortaa"/>
              </a:rPr>
              <a:t>Árboles Binarios: </a:t>
            </a:r>
            <a:r>
              <a:rPr lang="es-419" sz="1100">
                <a:solidFill>
                  <a:schemeClr val="dk1"/>
                </a:solidFill>
                <a:latin typeface="Comfortaa Medium"/>
                <a:ea typeface="Comfortaa Medium"/>
                <a:cs typeface="Comfortaa Medium"/>
                <a:sym typeface="Comfortaa Medium"/>
              </a:rPr>
              <a:t>Su uso nos </a:t>
            </a:r>
            <a:r>
              <a:rPr lang="es-419" sz="1100">
                <a:solidFill>
                  <a:schemeClr val="dk1"/>
                </a:solidFill>
                <a:latin typeface="Comfortaa Medium"/>
                <a:ea typeface="Comfortaa Medium"/>
                <a:cs typeface="Comfortaa Medium"/>
                <a:sym typeface="Comfortaa Medium"/>
              </a:rPr>
              <a:t>ayudó</a:t>
            </a:r>
            <a:r>
              <a:rPr lang="es-419" sz="1100">
                <a:solidFill>
                  <a:schemeClr val="dk1"/>
                </a:solidFill>
                <a:latin typeface="Comfortaa Medium"/>
                <a:ea typeface="Comfortaa Medium"/>
                <a:cs typeface="Comfortaa Medium"/>
                <a:sym typeface="Comfortaa Medium"/>
              </a:rPr>
              <a:t> a entender </a:t>
            </a:r>
            <a:r>
              <a:rPr lang="es-419" sz="1100">
                <a:solidFill>
                  <a:schemeClr val="dk1"/>
                </a:solidFill>
                <a:latin typeface="Comfortaa Medium"/>
                <a:ea typeface="Comfortaa Medium"/>
                <a:cs typeface="Comfortaa Medium"/>
                <a:sym typeface="Comfortaa Medium"/>
              </a:rPr>
              <a:t>cómo</a:t>
            </a:r>
            <a:r>
              <a:rPr lang="es-419" sz="1100">
                <a:solidFill>
                  <a:schemeClr val="dk1"/>
                </a:solidFill>
                <a:latin typeface="Comfortaa Medium"/>
                <a:ea typeface="Comfortaa Medium"/>
                <a:cs typeface="Comfortaa Medium"/>
                <a:sym typeface="Comfortaa Medium"/>
              </a:rPr>
              <a:t> optimizar búsquedas complejas.</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b="1" lang="es-419" sz="1100">
                <a:solidFill>
                  <a:schemeClr val="dk1"/>
                </a:solidFill>
                <a:latin typeface="Comfortaa"/>
                <a:ea typeface="Comfortaa"/>
                <a:cs typeface="Comfortaa"/>
                <a:sym typeface="Comfortaa"/>
              </a:rPr>
              <a:t>Implementar los algoritmos de búsqueda fue la parte más desafiante y gratificante.</a:t>
            </a:r>
            <a:endParaRPr b="1" sz="1100">
              <a:solidFill>
                <a:schemeClr val="dk1"/>
              </a:solidFill>
              <a:latin typeface="Comfortaa"/>
              <a:ea typeface="Comfortaa"/>
              <a:cs typeface="Comfortaa"/>
              <a:sym typeface="Comfortaa"/>
            </a:endParaRPr>
          </a:p>
          <a:p>
            <a:pPr indent="-272256" lvl="0" marL="457200" rtl="0" algn="l">
              <a:spcBef>
                <a:spcPts val="1200"/>
              </a:spcBef>
              <a:spcAft>
                <a:spcPts val="0"/>
              </a:spcAft>
              <a:buClr>
                <a:schemeClr val="dk1"/>
              </a:buClr>
              <a:buSzPct val="100000"/>
              <a:buFont typeface="Comfortaa Medium"/>
              <a:buChar char="●"/>
            </a:pPr>
            <a:r>
              <a:rPr b="1" lang="es-419" sz="1100">
                <a:solidFill>
                  <a:schemeClr val="dk1"/>
                </a:solidFill>
                <a:latin typeface="Comfortaa"/>
                <a:ea typeface="Comfortaa"/>
                <a:cs typeface="Comfortaa"/>
                <a:sym typeface="Comfortaa"/>
              </a:rPr>
              <a:t>BFS vs. DFS:</a:t>
            </a:r>
            <a:r>
              <a:rPr lang="es-419" sz="1100">
                <a:solidFill>
                  <a:schemeClr val="dk1"/>
                </a:solidFill>
                <a:latin typeface="Comfortaa Medium"/>
                <a:ea typeface="Comfortaa Medium"/>
                <a:cs typeface="Comfortaa Medium"/>
                <a:sym typeface="Comfortaa Medium"/>
              </a:rPr>
              <a:t> Entendimos que no hay </a:t>
            </a:r>
            <a:r>
              <a:rPr lang="es-419" sz="1100">
                <a:solidFill>
                  <a:schemeClr val="dk1"/>
                </a:solidFill>
                <a:latin typeface="Comfortaa Medium"/>
                <a:ea typeface="Comfortaa Medium"/>
                <a:cs typeface="Comfortaa Medium"/>
                <a:sym typeface="Comfortaa Medium"/>
              </a:rPr>
              <a:t>algoritmo</a:t>
            </a:r>
            <a:r>
              <a:rPr lang="es-419" sz="1100">
                <a:solidFill>
                  <a:schemeClr val="dk1"/>
                </a:solidFill>
                <a:latin typeface="Comfortaa Medium"/>
                <a:ea typeface="Comfortaa Medium"/>
                <a:cs typeface="Comfortaa Medium"/>
                <a:sym typeface="Comfortaa Medium"/>
              </a:rPr>
              <a:t> “mejor”, sino uno más adecuado para la tarea. BFS es perfecto para buscar la ruta con menos escalas. Mientras que DFS encuentra cualquier ruta.</a:t>
            </a:r>
            <a:endParaRPr sz="1100">
              <a:solidFill>
                <a:schemeClr val="dk1"/>
              </a:solidFill>
              <a:latin typeface="Comfortaa Medium"/>
              <a:ea typeface="Comfortaa Medium"/>
              <a:cs typeface="Comfortaa Medium"/>
              <a:sym typeface="Comfortaa Medium"/>
            </a:endParaRPr>
          </a:p>
          <a:p>
            <a:pPr indent="-272256" lvl="0" marL="457200" rtl="0" algn="l">
              <a:spcBef>
                <a:spcPts val="0"/>
              </a:spcBef>
              <a:spcAft>
                <a:spcPts val="0"/>
              </a:spcAft>
              <a:buClr>
                <a:schemeClr val="dk1"/>
              </a:buClr>
              <a:buSzPct val="100000"/>
              <a:buFont typeface="Comfortaa Medium"/>
              <a:buChar char="●"/>
            </a:pPr>
            <a:r>
              <a:rPr b="1" lang="es-419" sz="1100">
                <a:solidFill>
                  <a:schemeClr val="dk1"/>
                </a:solidFill>
                <a:latin typeface="Comfortaa"/>
                <a:ea typeface="Comfortaa"/>
                <a:cs typeface="Comfortaa"/>
                <a:sym typeface="Comfortaa"/>
              </a:rPr>
              <a:t>Dijkstra:</a:t>
            </a:r>
            <a:r>
              <a:rPr lang="es-419" sz="1100">
                <a:solidFill>
                  <a:schemeClr val="dk1"/>
                </a:solidFill>
                <a:latin typeface="Comfortaa Medium"/>
                <a:ea typeface="Comfortaa Medium"/>
                <a:cs typeface="Comfortaa Medium"/>
                <a:sym typeface="Comfortaa Medium"/>
              </a:rPr>
              <a:t> Entender como Dijkstra encuentra la ruta óptima ponderada (la más rápida o barata considerando el “peso” de las aristas) nos dió una visión real de </a:t>
            </a:r>
            <a:r>
              <a:rPr lang="es-419" sz="1100">
                <a:solidFill>
                  <a:schemeClr val="dk1"/>
                </a:solidFill>
                <a:latin typeface="Comfortaa Medium"/>
                <a:ea typeface="Comfortaa Medium"/>
                <a:cs typeface="Comfortaa Medium"/>
                <a:sym typeface="Comfortaa Medium"/>
              </a:rPr>
              <a:t>cómo</a:t>
            </a:r>
            <a:r>
              <a:rPr lang="es-419" sz="1100">
                <a:solidFill>
                  <a:schemeClr val="dk1"/>
                </a:solidFill>
                <a:latin typeface="Comfortaa Medium"/>
                <a:ea typeface="Comfortaa Medium"/>
                <a:cs typeface="Comfortaa Medium"/>
                <a:sym typeface="Comfortaa Medium"/>
              </a:rPr>
              <a:t> funcionan los motores de búsqueda de vuelos que usamos a diario.</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b="1" lang="es-419" sz="1100">
                <a:solidFill>
                  <a:schemeClr val="dk1"/>
                </a:solidFill>
                <a:latin typeface="Comfortaa"/>
                <a:ea typeface="Comfortaa"/>
                <a:cs typeface="Comfortaa"/>
                <a:sym typeface="Comfortaa"/>
              </a:rPr>
              <a:t>Conclusión final general:</a:t>
            </a:r>
            <a:endParaRPr b="1" sz="11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100">
                <a:solidFill>
                  <a:schemeClr val="dk1"/>
                </a:solidFill>
                <a:latin typeface="Comfortaa Medium"/>
                <a:ea typeface="Comfortaa Medium"/>
                <a:cs typeface="Comfortaa Medium"/>
                <a:sym typeface="Comfortaa Medium"/>
              </a:rPr>
              <a:t>Este trabajo ha sido una demostración práctica de que la programación es mucho más que una sintaxis. Se trata de pensamiento estructurado, abstracción de problemas y selección de herramientas adecuadas (estructura de datos y algoritmos) para construir un sistema robusto y eficiente. Ahora nos sentimos más confiados para abordar problemas complejos de software en el futuro.</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0"/>
              </a:spcAft>
              <a:buNone/>
            </a:pPr>
            <a:r>
              <a:rPr lang="es-419" sz="1100">
                <a:solidFill>
                  <a:schemeClr val="dk1"/>
                </a:solidFill>
                <a:latin typeface="Comfortaa Medium"/>
                <a:ea typeface="Comfortaa Medium"/>
                <a:cs typeface="Comfortaa Medium"/>
                <a:sym typeface="Comfortaa Medium"/>
              </a:rPr>
              <a:t>Muchas Gracias. Profesor Felipe Morales!!!</a:t>
            </a:r>
            <a:endParaRPr sz="1100">
              <a:solidFill>
                <a:schemeClr val="dk1"/>
              </a:solidFill>
              <a:latin typeface="Comfortaa Medium"/>
              <a:ea typeface="Comfortaa Medium"/>
              <a:cs typeface="Comfortaa Medium"/>
              <a:sym typeface="Comfortaa Medium"/>
            </a:endParaRPr>
          </a:p>
          <a:p>
            <a:pPr indent="0" lvl="0" marL="0" rtl="0" algn="l">
              <a:spcBef>
                <a:spcPts val="1200"/>
              </a:spcBef>
              <a:spcAft>
                <a:spcPts val="1200"/>
              </a:spcAft>
              <a:buNone/>
            </a:pPr>
            <a:r>
              <a:rPr lang="es-419" sz="1100">
                <a:solidFill>
                  <a:schemeClr val="dk1"/>
                </a:solidFill>
                <a:latin typeface="Comfortaa Medium"/>
                <a:ea typeface="Comfortaa Medium"/>
                <a:cs typeface="Comfortaa Medium"/>
                <a:sym typeface="Comfortaa Medium"/>
              </a:rPr>
              <a:t>Atte Valeria y Máximo.</a:t>
            </a:r>
            <a:endParaRPr sz="1100">
              <a:solidFill>
                <a:schemeClr val="dk1"/>
              </a:solidFill>
              <a:latin typeface="Comfortaa Medium"/>
              <a:ea typeface="Comfortaa Medium"/>
              <a:cs typeface="Comfortaa Medium"/>
              <a:sym typeface="Comfortaa Medium"/>
            </a:endParaRPr>
          </a:p>
        </p:txBody>
      </p:sp>
      <p:pic>
        <p:nvPicPr>
          <p:cNvPr id="817" name="Google Shape;817;p113" title="logo unab.png"/>
          <p:cNvPicPr preferRelativeResize="0"/>
          <p:nvPr/>
        </p:nvPicPr>
        <p:blipFill>
          <a:blip r:embed="rId3">
            <a:alphaModFix/>
          </a:blip>
          <a:stretch>
            <a:fillRect/>
          </a:stretch>
        </p:blipFill>
        <p:spPr>
          <a:xfrm>
            <a:off x="7978325" y="67925"/>
            <a:ext cx="1104800" cy="60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125850" y="185850"/>
            <a:ext cx="5564700" cy="21669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47500" lnSpcReduction="20000"/>
          </a:bodyPr>
          <a:lstStyle/>
          <a:p>
            <a:pPr indent="0" lvl="0" marL="0" rtl="0" algn="l">
              <a:lnSpc>
                <a:spcPct val="135714"/>
              </a:lnSpc>
              <a:spcBef>
                <a:spcPts val="0"/>
              </a:spcBef>
              <a:spcAft>
                <a:spcPts val="0"/>
              </a:spcAft>
              <a:buNone/>
            </a:pPr>
            <a:r>
              <a:rPr lang="es-419" sz="2959">
                <a:solidFill>
                  <a:srgbClr val="0000FF"/>
                </a:solidFill>
                <a:highlight>
                  <a:srgbClr val="FFFFFF"/>
                </a:highlight>
                <a:latin typeface="Courier New"/>
                <a:ea typeface="Courier New"/>
                <a:cs typeface="Courier New"/>
                <a:sym typeface="Courier New"/>
              </a:rPr>
              <a:t>def</a:t>
            </a:r>
            <a:r>
              <a:rPr lang="es-419" sz="2959">
                <a:solidFill>
                  <a:srgbClr val="3B3B3B"/>
                </a:solidFill>
                <a:highlight>
                  <a:srgbClr val="FFFFFF"/>
                </a:highlight>
                <a:latin typeface="Courier New"/>
                <a:ea typeface="Courier New"/>
                <a:cs typeface="Courier New"/>
                <a:sym typeface="Courier New"/>
              </a:rPr>
              <a:t> </a:t>
            </a:r>
            <a:r>
              <a:rPr lang="es-419" sz="2959">
                <a:solidFill>
                  <a:srgbClr val="795E26"/>
                </a:solidFill>
                <a:highlight>
                  <a:srgbClr val="FFFFFF"/>
                </a:highlight>
                <a:latin typeface="Courier New"/>
                <a:ea typeface="Courier New"/>
                <a:cs typeface="Courier New"/>
                <a:sym typeface="Courier New"/>
              </a:rPr>
              <a:t>agregar_pasajero</a:t>
            </a:r>
            <a:r>
              <a:rPr lang="es-419" sz="2959">
                <a:solidFill>
                  <a:srgbClr val="3B3B3B"/>
                </a:solidFill>
                <a:highlight>
                  <a:srgbClr val="FFFFFF"/>
                </a:highlight>
                <a:latin typeface="Courier New"/>
                <a:ea typeface="Courier New"/>
                <a:cs typeface="Courier New"/>
                <a:sym typeface="Courier New"/>
              </a:rPr>
              <a:t>(</a:t>
            </a:r>
            <a:r>
              <a:rPr lang="es-419" sz="2959">
                <a:solidFill>
                  <a:srgbClr val="001080"/>
                </a:solidFill>
                <a:highlight>
                  <a:srgbClr val="FFFFFF"/>
                </a:highlight>
                <a:latin typeface="Courier New"/>
                <a:ea typeface="Courier New"/>
                <a:cs typeface="Courier New"/>
                <a:sym typeface="Courier New"/>
              </a:rPr>
              <a:t>self</a:t>
            </a:r>
            <a:r>
              <a:rPr lang="es-419" sz="2959">
                <a:solidFill>
                  <a:srgbClr val="3B3B3B"/>
                </a:solidFill>
                <a:highlight>
                  <a:srgbClr val="FFFFFF"/>
                </a:highlight>
                <a:latin typeface="Courier New"/>
                <a:ea typeface="Courier New"/>
                <a:cs typeface="Courier New"/>
                <a:sym typeface="Courier New"/>
              </a:rPr>
              <a:t>, </a:t>
            </a:r>
            <a:r>
              <a:rPr lang="es-419" sz="2959">
                <a:solidFill>
                  <a:srgbClr val="001080"/>
                </a:solidFill>
                <a:highlight>
                  <a:srgbClr val="FFFFFF"/>
                </a:highlight>
                <a:latin typeface="Courier New"/>
                <a:ea typeface="Courier New"/>
                <a:cs typeface="Courier New"/>
                <a:sym typeface="Courier New"/>
              </a:rPr>
              <a:t>pasajero</a:t>
            </a:r>
            <a:r>
              <a:rPr lang="es-419" sz="2959">
                <a:solidFill>
                  <a:srgbClr val="3B3B3B"/>
                </a:solidFill>
                <a:highlight>
                  <a:srgbClr val="FFFFFF"/>
                </a:highlight>
                <a:latin typeface="Courier New"/>
                <a:ea typeface="Courier New"/>
                <a:cs typeface="Courier New"/>
                <a:sym typeface="Courier New"/>
              </a:rPr>
              <a:t>,</a:t>
            </a:r>
            <a:r>
              <a:rPr lang="es-419" sz="2959">
                <a:solidFill>
                  <a:srgbClr val="001080"/>
                </a:solidFill>
                <a:highlight>
                  <a:srgbClr val="FFFFFF"/>
                </a:highlight>
                <a:latin typeface="Courier New"/>
                <a:ea typeface="Courier New"/>
                <a:cs typeface="Courier New"/>
                <a:sym typeface="Courier New"/>
              </a:rPr>
              <a:t>reserva</a:t>
            </a:r>
            <a:r>
              <a:rPr lang="es-419" sz="2959">
                <a:solidFill>
                  <a:srgbClr val="3B3B3B"/>
                </a:solidFill>
                <a:highlight>
                  <a:srgbClr val="FFFFFF"/>
                </a:highlight>
                <a:latin typeface="Courier New"/>
                <a:ea typeface="Courier New"/>
                <a:cs typeface="Courier New"/>
                <a:sym typeface="Courier New"/>
              </a:rPr>
              <a:t>):</a:t>
            </a:r>
            <a:endParaRPr sz="2959">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AF00DB"/>
                </a:solidFill>
                <a:highlight>
                  <a:srgbClr val="FFFFFF"/>
                </a:highlight>
                <a:latin typeface="Courier New"/>
                <a:ea typeface="Courier New"/>
                <a:cs typeface="Courier New"/>
                <a:sym typeface="Courier New"/>
              </a:rPr>
              <a:t>if</a:t>
            </a:r>
            <a:r>
              <a:rPr lang="es-419" sz="2959">
                <a:solidFill>
                  <a:srgbClr val="3B3B3B"/>
                </a:solidFill>
                <a:highlight>
                  <a:srgbClr val="FFFFFF"/>
                </a:highlight>
                <a:latin typeface="Courier New"/>
                <a:ea typeface="Courier New"/>
                <a:cs typeface="Courier New"/>
                <a:sym typeface="Courier New"/>
              </a:rPr>
              <a:t> pasajero </a:t>
            </a:r>
            <a:r>
              <a:rPr lang="es-419" sz="2959">
                <a:solidFill>
                  <a:srgbClr val="0000FF"/>
                </a:solidFill>
                <a:highlight>
                  <a:srgbClr val="FFFFFF"/>
                </a:highlight>
                <a:latin typeface="Courier New"/>
                <a:ea typeface="Courier New"/>
                <a:cs typeface="Courier New"/>
                <a:sym typeface="Courier New"/>
              </a:rPr>
              <a:t>in</a:t>
            </a:r>
            <a:r>
              <a:rPr lang="es-419" sz="2959">
                <a:solidFill>
                  <a:srgbClr val="3B3B3B"/>
                </a:solidFill>
                <a:highlight>
                  <a:srgbClr val="FFFFFF"/>
                </a:highlight>
                <a:latin typeface="Courier New"/>
                <a:ea typeface="Courier New"/>
                <a:cs typeface="Courier New"/>
                <a:sym typeface="Courier New"/>
              </a:rPr>
              <a:t> </a:t>
            </a:r>
            <a:r>
              <a:rPr lang="es-419" sz="2959">
                <a:solidFill>
                  <a:srgbClr val="0000FF"/>
                </a:solidFill>
                <a:highlight>
                  <a:srgbClr val="FFFFFF"/>
                </a:highlight>
                <a:latin typeface="Courier New"/>
                <a:ea typeface="Courier New"/>
                <a:cs typeface="Courier New"/>
                <a:sym typeface="Courier New"/>
              </a:rPr>
              <a:t>self</a:t>
            </a:r>
            <a:r>
              <a:rPr lang="es-419" sz="2959">
                <a:solidFill>
                  <a:srgbClr val="3B3B3B"/>
                </a:solidFill>
                <a:highlight>
                  <a:srgbClr val="FFFFFF"/>
                </a:highlight>
                <a:latin typeface="Courier New"/>
                <a:ea typeface="Courier New"/>
                <a:cs typeface="Courier New"/>
                <a:sym typeface="Courier New"/>
              </a:rPr>
              <a:t>.lista_de_pasajeros:</a:t>
            </a:r>
            <a:endParaRPr sz="2959">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AF00DB"/>
                </a:solidFill>
                <a:highlight>
                  <a:srgbClr val="FFFFFF"/>
                </a:highlight>
                <a:latin typeface="Courier New"/>
                <a:ea typeface="Courier New"/>
                <a:cs typeface="Courier New"/>
                <a:sym typeface="Courier New"/>
              </a:rPr>
              <a:t>return</a:t>
            </a:r>
            <a:r>
              <a:rPr lang="es-419" sz="2959">
                <a:solidFill>
                  <a:srgbClr val="3B3B3B"/>
                </a:solidFill>
                <a:highlight>
                  <a:srgbClr val="FFFFFF"/>
                </a:highlight>
                <a:latin typeface="Courier New"/>
                <a:ea typeface="Courier New"/>
                <a:cs typeface="Courier New"/>
                <a:sym typeface="Courier New"/>
              </a:rPr>
              <a:t> </a:t>
            </a:r>
            <a:r>
              <a:rPr lang="es-419" sz="2959">
                <a:solidFill>
                  <a:srgbClr val="0000FF"/>
                </a:solidFill>
                <a:highlight>
                  <a:srgbClr val="FFFFFF"/>
                </a:highlight>
                <a:latin typeface="Courier New"/>
                <a:ea typeface="Courier New"/>
                <a:cs typeface="Courier New"/>
                <a:sym typeface="Courier New"/>
              </a:rPr>
              <a:t>f</a:t>
            </a:r>
            <a:r>
              <a:rPr lang="es-419" sz="2959">
                <a:solidFill>
                  <a:srgbClr val="A31515"/>
                </a:solidFill>
                <a:highlight>
                  <a:srgbClr val="FFFFFF"/>
                </a:highlight>
                <a:latin typeface="Courier New"/>
                <a:ea typeface="Courier New"/>
                <a:cs typeface="Courier New"/>
                <a:sym typeface="Courier New"/>
              </a:rPr>
              <a:t>"el pasajero ya se </a:t>
            </a:r>
            <a:r>
              <a:rPr lang="es-419" sz="2959">
                <a:solidFill>
                  <a:srgbClr val="A31515"/>
                </a:solidFill>
                <a:highlight>
                  <a:srgbClr val="FFFFFF"/>
                </a:highlight>
                <a:latin typeface="Courier New"/>
                <a:ea typeface="Courier New"/>
                <a:cs typeface="Courier New"/>
                <a:sym typeface="Courier New"/>
              </a:rPr>
              <a:t>encuentra</a:t>
            </a:r>
            <a:r>
              <a:rPr lang="es-419" sz="2959">
                <a:solidFill>
                  <a:srgbClr val="A31515"/>
                </a:solidFill>
                <a:highlight>
                  <a:srgbClr val="FFFFFF"/>
                </a:highlight>
                <a:latin typeface="Courier New"/>
                <a:ea typeface="Courier New"/>
                <a:cs typeface="Courier New"/>
                <a:sym typeface="Courier New"/>
              </a:rPr>
              <a:t>"</a:t>
            </a:r>
            <a:endParaRPr sz="2959">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AF00DB"/>
                </a:solidFill>
                <a:highlight>
                  <a:srgbClr val="FFFFFF"/>
                </a:highlight>
                <a:latin typeface="Courier New"/>
                <a:ea typeface="Courier New"/>
                <a:cs typeface="Courier New"/>
                <a:sym typeface="Courier New"/>
              </a:rPr>
              <a:t>elif</a:t>
            </a:r>
            <a:r>
              <a:rPr lang="es-419" sz="2959">
                <a:solidFill>
                  <a:srgbClr val="3B3B3B"/>
                </a:solidFill>
                <a:highlight>
                  <a:srgbClr val="FFFFFF"/>
                </a:highlight>
                <a:latin typeface="Courier New"/>
                <a:ea typeface="Courier New"/>
                <a:cs typeface="Courier New"/>
                <a:sym typeface="Courier New"/>
              </a:rPr>
              <a:t> </a:t>
            </a:r>
            <a:r>
              <a:rPr lang="es-419" sz="2959">
                <a:solidFill>
                  <a:srgbClr val="0000FF"/>
                </a:solidFill>
                <a:highlight>
                  <a:srgbClr val="FFFFFF"/>
                </a:highlight>
                <a:latin typeface="Courier New"/>
                <a:ea typeface="Courier New"/>
                <a:cs typeface="Courier New"/>
                <a:sym typeface="Courier New"/>
              </a:rPr>
              <a:t>self</a:t>
            </a:r>
            <a:r>
              <a:rPr lang="es-419" sz="2959">
                <a:solidFill>
                  <a:srgbClr val="3B3B3B"/>
                </a:solidFill>
                <a:highlight>
                  <a:srgbClr val="FFFFFF"/>
                </a:highlight>
                <a:latin typeface="Courier New"/>
                <a:ea typeface="Courier New"/>
                <a:cs typeface="Courier New"/>
                <a:sym typeface="Courier New"/>
              </a:rPr>
              <a:t>.codigo </a:t>
            </a:r>
            <a:r>
              <a:rPr lang="es-419" sz="2959">
                <a:solidFill>
                  <a:schemeClr val="dk1"/>
                </a:solidFill>
                <a:highlight>
                  <a:srgbClr val="FFFFFF"/>
                </a:highlight>
                <a:latin typeface="Courier New"/>
                <a:ea typeface="Courier New"/>
                <a:cs typeface="Courier New"/>
                <a:sym typeface="Courier New"/>
              </a:rPr>
              <a:t>!=</a:t>
            </a:r>
            <a:r>
              <a:rPr lang="es-419" sz="2959">
                <a:solidFill>
                  <a:srgbClr val="3B3B3B"/>
                </a:solidFill>
                <a:highlight>
                  <a:srgbClr val="FFFFFF"/>
                </a:highlight>
                <a:latin typeface="Courier New"/>
                <a:ea typeface="Courier New"/>
                <a:cs typeface="Courier New"/>
                <a:sym typeface="Courier New"/>
              </a:rPr>
              <a:t> reserva.vuelo_asociado:</a:t>
            </a:r>
            <a:endParaRPr sz="2959">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AF00DB"/>
                </a:solidFill>
                <a:highlight>
                  <a:srgbClr val="FFFFFF"/>
                </a:highlight>
                <a:latin typeface="Courier New"/>
                <a:ea typeface="Courier New"/>
                <a:cs typeface="Courier New"/>
                <a:sym typeface="Courier New"/>
              </a:rPr>
              <a:t>return</a:t>
            </a:r>
            <a:r>
              <a:rPr lang="es-419" sz="2959">
                <a:solidFill>
                  <a:srgbClr val="3B3B3B"/>
                </a:solidFill>
                <a:highlight>
                  <a:srgbClr val="FFFFFF"/>
                </a:highlight>
                <a:latin typeface="Courier New"/>
                <a:ea typeface="Courier New"/>
                <a:cs typeface="Courier New"/>
                <a:sym typeface="Courier New"/>
              </a:rPr>
              <a:t> </a:t>
            </a:r>
            <a:r>
              <a:rPr lang="es-419" sz="2959">
                <a:solidFill>
                  <a:srgbClr val="0000FF"/>
                </a:solidFill>
                <a:highlight>
                  <a:srgbClr val="FFFFFF"/>
                </a:highlight>
                <a:latin typeface="Courier New"/>
                <a:ea typeface="Courier New"/>
                <a:cs typeface="Courier New"/>
                <a:sym typeface="Courier New"/>
              </a:rPr>
              <a:t>f</a:t>
            </a:r>
            <a:r>
              <a:rPr lang="es-419" sz="2959">
                <a:solidFill>
                  <a:srgbClr val="A31515"/>
                </a:solidFill>
                <a:highlight>
                  <a:srgbClr val="FFFFFF"/>
                </a:highlight>
                <a:latin typeface="Courier New"/>
                <a:ea typeface="Courier New"/>
                <a:cs typeface="Courier New"/>
                <a:sym typeface="Courier New"/>
              </a:rPr>
              <a:t>"el vuelo no coincide"</a:t>
            </a:r>
            <a:endParaRPr sz="2959">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AF00DB"/>
                </a:solidFill>
                <a:highlight>
                  <a:srgbClr val="FFFFFF"/>
                </a:highlight>
                <a:latin typeface="Courier New"/>
                <a:ea typeface="Courier New"/>
                <a:cs typeface="Courier New"/>
                <a:sym typeface="Courier New"/>
              </a:rPr>
              <a:t>else</a:t>
            </a:r>
            <a:r>
              <a:rPr lang="es-419" sz="2959">
                <a:solidFill>
                  <a:srgbClr val="3B3B3B"/>
                </a:solidFill>
                <a:highlight>
                  <a:srgbClr val="FFFFFF"/>
                </a:highlight>
                <a:latin typeface="Courier New"/>
                <a:ea typeface="Courier New"/>
                <a:cs typeface="Courier New"/>
                <a:sym typeface="Courier New"/>
              </a:rPr>
              <a:t>:</a:t>
            </a:r>
            <a:endParaRPr sz="2959">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959">
                <a:solidFill>
                  <a:srgbClr val="3B3B3B"/>
                </a:solidFill>
                <a:highlight>
                  <a:srgbClr val="FFFFFF"/>
                </a:highlight>
                <a:latin typeface="Courier New"/>
                <a:ea typeface="Courier New"/>
                <a:cs typeface="Courier New"/>
                <a:sym typeface="Courier New"/>
              </a:rPr>
              <a:t>        </a:t>
            </a:r>
            <a:r>
              <a:rPr lang="es-419" sz="2959">
                <a:solidFill>
                  <a:srgbClr val="0000FF"/>
                </a:solidFill>
                <a:highlight>
                  <a:srgbClr val="FFFFFF"/>
                </a:highlight>
                <a:latin typeface="Courier New"/>
                <a:ea typeface="Courier New"/>
                <a:cs typeface="Courier New"/>
                <a:sym typeface="Courier New"/>
              </a:rPr>
              <a:t>self</a:t>
            </a:r>
            <a:r>
              <a:rPr lang="es-419" sz="2959">
                <a:solidFill>
                  <a:srgbClr val="3B3B3B"/>
                </a:solidFill>
                <a:highlight>
                  <a:srgbClr val="FFFFFF"/>
                </a:highlight>
                <a:latin typeface="Courier New"/>
                <a:ea typeface="Courier New"/>
                <a:cs typeface="Courier New"/>
                <a:sym typeface="Courier New"/>
              </a:rPr>
              <a:t>.lista_de_pasajeros.append(pasajero)</a:t>
            </a:r>
            <a:endParaRPr sz="2959">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47" name="Google Shape;147;p23" title="logo unab.png"/>
          <p:cNvPicPr preferRelativeResize="0"/>
          <p:nvPr/>
        </p:nvPicPr>
        <p:blipFill>
          <a:blip r:embed="rId3">
            <a:alphaModFix/>
          </a:blip>
          <a:stretch>
            <a:fillRect/>
          </a:stretch>
        </p:blipFill>
        <p:spPr>
          <a:xfrm>
            <a:off x="7248654" y="82675"/>
            <a:ext cx="1836346" cy="998975"/>
          </a:xfrm>
          <a:prstGeom prst="rect">
            <a:avLst/>
          </a:prstGeom>
          <a:noFill/>
          <a:ln>
            <a:noFill/>
          </a:ln>
        </p:spPr>
      </p:pic>
      <p:sp>
        <p:nvSpPr>
          <p:cNvPr id="148" name="Google Shape;148;p23"/>
          <p:cNvSpPr txBox="1"/>
          <p:nvPr/>
        </p:nvSpPr>
        <p:spPr>
          <a:xfrm>
            <a:off x="218875" y="2544400"/>
            <a:ext cx="5471700" cy="20931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lt1"/>
                </a:solidFill>
                <a:latin typeface="Comfortaa"/>
                <a:ea typeface="Comfortaa"/>
                <a:cs typeface="Comfortaa"/>
                <a:sym typeface="Comfortaa"/>
              </a:rPr>
              <a:t>El método agregar_pasajero primero verifica si el pasajero se encuentra ya en la lista_de_pasajeros, si el pasajeros se encuentra en la lista devuelve el mensaje “el pasajero ya se encuentra”.</a:t>
            </a:r>
            <a:endParaRPr b="1">
              <a:solidFill>
                <a:schemeClr val="lt1"/>
              </a:solidFill>
              <a:latin typeface="Comfortaa"/>
              <a:ea typeface="Comfortaa"/>
              <a:cs typeface="Comfortaa"/>
              <a:sym typeface="Comfortaa"/>
            </a:endParaRPr>
          </a:p>
          <a:p>
            <a:pPr indent="0" lvl="0" marL="0" rtl="0" algn="l">
              <a:spcBef>
                <a:spcPts val="0"/>
              </a:spcBef>
              <a:spcAft>
                <a:spcPts val="0"/>
              </a:spcAft>
              <a:buNone/>
            </a:pPr>
            <a:r>
              <a:rPr b="1" lang="es-419">
                <a:solidFill>
                  <a:schemeClr val="lt1"/>
                </a:solidFill>
                <a:latin typeface="Comfortaa"/>
                <a:ea typeface="Comfortaa"/>
                <a:cs typeface="Comfortaa"/>
                <a:sym typeface="Comfortaa"/>
              </a:rPr>
              <a:t>Luego comprueba si el codigo de vuelo coincide con el de la reserva del pasajero, si no coincide devuelve el mensaje “el vuelo no coincide”.</a:t>
            </a:r>
            <a:endParaRPr b="1">
              <a:solidFill>
                <a:schemeClr val="lt1"/>
              </a:solidFill>
              <a:latin typeface="Comfortaa"/>
              <a:ea typeface="Comfortaa"/>
              <a:cs typeface="Comfortaa"/>
              <a:sym typeface="Comfortaa"/>
            </a:endParaRPr>
          </a:p>
          <a:p>
            <a:pPr indent="0" lvl="0" marL="0" rtl="0" algn="l">
              <a:spcBef>
                <a:spcPts val="0"/>
              </a:spcBef>
              <a:spcAft>
                <a:spcPts val="0"/>
              </a:spcAft>
              <a:buNone/>
            </a:pPr>
            <a:r>
              <a:rPr b="1" lang="es-419">
                <a:solidFill>
                  <a:schemeClr val="lt1"/>
                </a:solidFill>
                <a:latin typeface="Comfortaa"/>
                <a:ea typeface="Comfortaa"/>
                <a:cs typeface="Comfortaa"/>
                <a:sym typeface="Comfortaa"/>
              </a:rPr>
              <a:t>Sino, agrega al pasajero a la lista_de_pasajeros.</a:t>
            </a:r>
            <a:endParaRPr b="1">
              <a:solidFill>
                <a:schemeClr val="lt1"/>
              </a:solidFill>
              <a:latin typeface="Comfortaa"/>
              <a:ea typeface="Comfortaa"/>
              <a:cs typeface="Comfortaa"/>
              <a:sym typeface="Comfortaa"/>
            </a:endParaRPr>
          </a:p>
        </p:txBody>
      </p:sp>
      <p:pic>
        <p:nvPicPr>
          <p:cNvPr descr="Handsome man holding safety information list to flight take off (proporcionada por Getty Images)" id="149" name="Google Shape;149;p23"/>
          <p:cNvPicPr preferRelativeResize="0"/>
          <p:nvPr/>
        </p:nvPicPr>
        <p:blipFill>
          <a:blip r:embed="rId4">
            <a:alphaModFix/>
          </a:blip>
          <a:stretch>
            <a:fillRect/>
          </a:stretch>
        </p:blipFill>
        <p:spPr>
          <a:xfrm>
            <a:off x="5856650" y="1314200"/>
            <a:ext cx="3148626" cy="34189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 type="body"/>
          </p:nvPr>
        </p:nvSpPr>
        <p:spPr>
          <a:xfrm>
            <a:off x="267050" y="170250"/>
            <a:ext cx="7055400" cy="1258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500">
                <a:solidFill>
                  <a:srgbClr val="0000FF"/>
                </a:solidFill>
                <a:highlight>
                  <a:srgbClr val="FFFFFF"/>
                </a:highlight>
                <a:latin typeface="Courier New"/>
                <a:ea typeface="Courier New"/>
                <a:cs typeface="Courier New"/>
                <a:sym typeface="Courier New"/>
              </a:rPr>
              <a:t>def</a:t>
            </a:r>
            <a:r>
              <a:rPr lang="es-419" sz="1500">
                <a:solidFill>
                  <a:srgbClr val="3B3B3B"/>
                </a:solidFill>
                <a:highlight>
                  <a:srgbClr val="FFFFFF"/>
                </a:highlight>
                <a:latin typeface="Courier New"/>
                <a:ea typeface="Courier New"/>
                <a:cs typeface="Courier New"/>
                <a:sym typeface="Courier New"/>
              </a:rPr>
              <a:t> </a:t>
            </a:r>
            <a:r>
              <a:rPr lang="es-419" sz="1500">
                <a:solidFill>
                  <a:srgbClr val="795E26"/>
                </a:solidFill>
                <a:highlight>
                  <a:srgbClr val="FFFFFF"/>
                </a:highlight>
                <a:latin typeface="Courier New"/>
                <a:ea typeface="Courier New"/>
                <a:cs typeface="Courier New"/>
                <a:sym typeface="Courier New"/>
              </a:rPr>
              <a:t>quitar_pasajero</a:t>
            </a:r>
            <a:r>
              <a:rPr lang="es-419" sz="1500">
                <a:solidFill>
                  <a:srgbClr val="3B3B3B"/>
                </a:solidFill>
                <a:highlight>
                  <a:srgbClr val="FFFFFF"/>
                </a:highlight>
                <a:latin typeface="Courier New"/>
                <a:ea typeface="Courier New"/>
                <a:cs typeface="Courier New"/>
                <a:sym typeface="Courier New"/>
              </a:rPr>
              <a:t>(</a:t>
            </a:r>
            <a:r>
              <a:rPr lang="es-419" sz="1500">
                <a:solidFill>
                  <a:srgbClr val="001080"/>
                </a:solidFill>
                <a:highlight>
                  <a:srgbClr val="FFFFFF"/>
                </a:highlight>
                <a:latin typeface="Courier New"/>
                <a:ea typeface="Courier New"/>
                <a:cs typeface="Courier New"/>
                <a:sym typeface="Courier New"/>
              </a:rPr>
              <a:t>self</a:t>
            </a:r>
            <a:r>
              <a:rPr lang="es-419" sz="1500">
                <a:solidFill>
                  <a:srgbClr val="3B3B3B"/>
                </a:solidFill>
                <a:highlight>
                  <a:srgbClr val="FFFFFF"/>
                </a:highlight>
                <a:latin typeface="Courier New"/>
                <a:ea typeface="Courier New"/>
                <a:cs typeface="Courier New"/>
                <a:sym typeface="Courier New"/>
              </a:rPr>
              <a:t>):</a:t>
            </a:r>
            <a:endParaRPr sz="15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00">
                <a:solidFill>
                  <a:srgbClr val="3B3B3B"/>
                </a:solidFill>
                <a:highlight>
                  <a:srgbClr val="FFFFFF"/>
                </a:highlight>
                <a:latin typeface="Courier New"/>
                <a:ea typeface="Courier New"/>
                <a:cs typeface="Courier New"/>
                <a:sym typeface="Courier New"/>
              </a:rPr>
              <a:t>     </a:t>
            </a:r>
            <a:r>
              <a:rPr lang="es-419" sz="1500">
                <a:solidFill>
                  <a:srgbClr val="AF00DB"/>
                </a:solidFill>
                <a:highlight>
                  <a:srgbClr val="FFFFFF"/>
                </a:highlight>
                <a:latin typeface="Courier New"/>
                <a:ea typeface="Courier New"/>
                <a:cs typeface="Courier New"/>
                <a:sym typeface="Courier New"/>
              </a:rPr>
              <a:t>if</a:t>
            </a:r>
            <a:r>
              <a:rPr lang="es-419" sz="1500">
                <a:solidFill>
                  <a:srgbClr val="3B3B3B"/>
                </a:solidFill>
                <a:highlight>
                  <a:srgbClr val="FFFFFF"/>
                </a:highlight>
                <a:latin typeface="Courier New"/>
                <a:ea typeface="Courier New"/>
                <a:cs typeface="Courier New"/>
                <a:sym typeface="Courier New"/>
              </a:rPr>
              <a:t> </a:t>
            </a:r>
            <a:r>
              <a:rPr lang="es-419" sz="1500">
                <a:solidFill>
                  <a:srgbClr val="0000FF"/>
                </a:solidFill>
                <a:highlight>
                  <a:srgbClr val="FFFFFF"/>
                </a:highlight>
                <a:latin typeface="Courier New"/>
                <a:ea typeface="Courier New"/>
                <a:cs typeface="Courier New"/>
                <a:sym typeface="Courier New"/>
              </a:rPr>
              <a:t>self</a:t>
            </a:r>
            <a:r>
              <a:rPr lang="es-419" sz="1500">
                <a:solidFill>
                  <a:srgbClr val="3B3B3B"/>
                </a:solidFill>
                <a:highlight>
                  <a:srgbClr val="FFFFFF"/>
                </a:highlight>
                <a:latin typeface="Courier New"/>
                <a:ea typeface="Courier New"/>
                <a:cs typeface="Courier New"/>
                <a:sym typeface="Courier New"/>
              </a:rPr>
              <a:t>.pasajero </a:t>
            </a:r>
            <a:r>
              <a:rPr lang="es-419" sz="1500">
                <a:solidFill>
                  <a:srgbClr val="0000FF"/>
                </a:solidFill>
                <a:highlight>
                  <a:srgbClr val="FFFFFF"/>
                </a:highlight>
                <a:latin typeface="Courier New"/>
                <a:ea typeface="Courier New"/>
                <a:cs typeface="Courier New"/>
                <a:sym typeface="Courier New"/>
              </a:rPr>
              <a:t>in</a:t>
            </a:r>
            <a:r>
              <a:rPr lang="es-419" sz="1500">
                <a:solidFill>
                  <a:srgbClr val="3B3B3B"/>
                </a:solidFill>
                <a:highlight>
                  <a:srgbClr val="FFFFFF"/>
                </a:highlight>
                <a:latin typeface="Courier New"/>
                <a:ea typeface="Courier New"/>
                <a:cs typeface="Courier New"/>
                <a:sym typeface="Courier New"/>
              </a:rPr>
              <a:t> </a:t>
            </a:r>
            <a:r>
              <a:rPr lang="es-419" sz="1500">
                <a:solidFill>
                  <a:srgbClr val="0000FF"/>
                </a:solidFill>
                <a:highlight>
                  <a:srgbClr val="FFFFFF"/>
                </a:highlight>
                <a:latin typeface="Courier New"/>
                <a:ea typeface="Courier New"/>
                <a:cs typeface="Courier New"/>
                <a:sym typeface="Courier New"/>
              </a:rPr>
              <a:t>self</a:t>
            </a:r>
            <a:r>
              <a:rPr lang="es-419" sz="1500">
                <a:solidFill>
                  <a:srgbClr val="3B3B3B"/>
                </a:solidFill>
                <a:highlight>
                  <a:srgbClr val="FFFFFF"/>
                </a:highlight>
                <a:latin typeface="Courier New"/>
                <a:ea typeface="Courier New"/>
                <a:cs typeface="Courier New"/>
                <a:sym typeface="Courier New"/>
              </a:rPr>
              <a:t>.lista_de_pasajeros:</a:t>
            </a:r>
            <a:endParaRPr sz="15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00">
                <a:solidFill>
                  <a:srgbClr val="3B3B3B"/>
                </a:solidFill>
                <a:highlight>
                  <a:srgbClr val="FFFFFF"/>
                </a:highlight>
                <a:latin typeface="Courier New"/>
                <a:ea typeface="Courier New"/>
                <a:cs typeface="Courier New"/>
                <a:sym typeface="Courier New"/>
              </a:rPr>
              <a:t>       </a:t>
            </a:r>
            <a:r>
              <a:rPr lang="es-419" sz="1500">
                <a:solidFill>
                  <a:srgbClr val="0000FF"/>
                </a:solidFill>
                <a:highlight>
                  <a:srgbClr val="FFFFFF"/>
                </a:highlight>
                <a:latin typeface="Courier New"/>
                <a:ea typeface="Courier New"/>
                <a:cs typeface="Courier New"/>
                <a:sym typeface="Courier New"/>
              </a:rPr>
              <a:t>self</a:t>
            </a:r>
            <a:r>
              <a:rPr lang="es-419" sz="1500">
                <a:solidFill>
                  <a:srgbClr val="3B3B3B"/>
                </a:solidFill>
                <a:highlight>
                  <a:srgbClr val="FFFFFF"/>
                </a:highlight>
                <a:latin typeface="Courier New"/>
                <a:ea typeface="Courier New"/>
                <a:cs typeface="Courier New"/>
                <a:sym typeface="Courier New"/>
              </a:rPr>
              <a:t>.lista_de_pasajeros.remove(pasajero)</a:t>
            </a:r>
            <a:endParaRPr sz="15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155" name="Google Shape;155;p24"/>
          <p:cNvSpPr txBox="1"/>
          <p:nvPr/>
        </p:nvSpPr>
        <p:spPr>
          <a:xfrm>
            <a:off x="267050" y="1592450"/>
            <a:ext cx="7055400" cy="4464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Comprueba si el pasajero se encuentra en la lista de pasajeros, y lo elimina. </a:t>
            </a:r>
            <a:endParaRPr b="1" sz="1200">
              <a:solidFill>
                <a:schemeClr val="lt1"/>
              </a:solidFill>
              <a:latin typeface="Comfortaa"/>
              <a:ea typeface="Comfortaa"/>
              <a:cs typeface="Comfortaa"/>
              <a:sym typeface="Comfortaa"/>
            </a:endParaRPr>
          </a:p>
        </p:txBody>
      </p:sp>
      <p:sp>
        <p:nvSpPr>
          <p:cNvPr id="156" name="Google Shape;156;p24"/>
          <p:cNvSpPr txBox="1"/>
          <p:nvPr/>
        </p:nvSpPr>
        <p:spPr>
          <a:xfrm>
            <a:off x="148825" y="2336600"/>
            <a:ext cx="8766000" cy="11310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a:solidFill>
                  <a:srgbClr val="0000FF"/>
                </a:solidFill>
                <a:highlight>
                  <a:srgbClr val="FFFFFF"/>
                </a:highlight>
                <a:latin typeface="Courier New"/>
                <a:ea typeface="Courier New"/>
                <a:cs typeface="Courier New"/>
                <a:sym typeface="Courier New"/>
              </a:rPr>
              <a:t>def</a:t>
            </a:r>
            <a:r>
              <a:rPr lang="es-419">
                <a:solidFill>
                  <a:srgbClr val="3B3B3B"/>
                </a:solidFill>
                <a:highlight>
                  <a:srgbClr val="FFFFFF"/>
                </a:highlight>
                <a:latin typeface="Courier New"/>
                <a:ea typeface="Courier New"/>
                <a:cs typeface="Courier New"/>
                <a:sym typeface="Courier New"/>
              </a:rPr>
              <a:t> </a:t>
            </a:r>
            <a:r>
              <a:rPr lang="es-419">
                <a:solidFill>
                  <a:srgbClr val="795E26"/>
                </a:solidFill>
                <a:highlight>
                  <a:srgbClr val="FFFFFF"/>
                </a:highlight>
                <a:latin typeface="Courier New"/>
                <a:ea typeface="Courier New"/>
                <a:cs typeface="Courier New"/>
                <a:sym typeface="Courier New"/>
              </a:rPr>
              <a:t>mostrar_vuelo</a:t>
            </a:r>
            <a:r>
              <a:rPr lang="es-419">
                <a:solidFill>
                  <a:srgbClr val="3B3B3B"/>
                </a:solidFill>
                <a:highlight>
                  <a:srgbClr val="FFFFFF"/>
                </a:highlight>
                <a:latin typeface="Courier New"/>
                <a:ea typeface="Courier New"/>
                <a:cs typeface="Courier New"/>
                <a:sym typeface="Courier New"/>
              </a:rPr>
              <a:t>(</a:t>
            </a:r>
            <a:r>
              <a:rPr lang="es-419">
                <a:solidFill>
                  <a:srgbClr val="001080"/>
                </a:solidFill>
                <a:highlight>
                  <a:srgbClr val="FFFFFF"/>
                </a:highlight>
                <a:latin typeface="Courier New"/>
                <a:ea typeface="Courier New"/>
                <a:cs typeface="Courier New"/>
                <a:sym typeface="Courier New"/>
              </a:rPr>
              <a:t>self</a:t>
            </a:r>
            <a:r>
              <a:rPr lang="es-419">
                <a:solidFill>
                  <a:srgbClr val="3B3B3B"/>
                </a:solidFill>
                <a:highlight>
                  <a:srgbClr val="FFFFFF"/>
                </a:highlight>
                <a:latin typeface="Courier New"/>
                <a:ea typeface="Courier New"/>
                <a:cs typeface="Courier New"/>
                <a:sym typeface="Courier New"/>
              </a:rPr>
              <a:t>):</a:t>
            </a:r>
            <a:endParaRPr>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a:solidFill>
                  <a:srgbClr val="3B3B3B"/>
                </a:solidFill>
                <a:highlight>
                  <a:srgbClr val="FFFFFF"/>
                </a:highlight>
                <a:latin typeface="Courier New"/>
                <a:ea typeface="Courier New"/>
                <a:cs typeface="Courier New"/>
                <a:sym typeface="Courier New"/>
              </a:rPr>
              <a:t>      </a:t>
            </a:r>
            <a:r>
              <a:rPr lang="es-419">
                <a:solidFill>
                  <a:srgbClr val="AF00DB"/>
                </a:solidFill>
                <a:highlight>
                  <a:srgbClr val="FFFFFF"/>
                </a:highlight>
                <a:latin typeface="Courier New"/>
                <a:ea typeface="Courier New"/>
                <a:cs typeface="Courier New"/>
                <a:sym typeface="Courier New"/>
              </a:rPr>
              <a:t>return</a:t>
            </a:r>
            <a:r>
              <a:rPr lang="es-419">
                <a:solidFill>
                  <a:srgbClr val="3B3B3B"/>
                </a:solidFill>
                <a:highlight>
                  <a:srgbClr val="FFFFFF"/>
                </a:highlight>
                <a:latin typeface="Courier New"/>
                <a:ea typeface="Courier New"/>
                <a:cs typeface="Courier New"/>
                <a:sym typeface="Courier New"/>
              </a:rPr>
              <a:t> </a:t>
            </a:r>
            <a:r>
              <a:rPr lang="es-419">
                <a:solidFill>
                  <a:srgbClr val="0000FF"/>
                </a:solidFill>
                <a:highlight>
                  <a:srgbClr val="FFFFFF"/>
                </a:highlight>
                <a:latin typeface="Courier New"/>
                <a:ea typeface="Courier New"/>
                <a:cs typeface="Courier New"/>
                <a:sym typeface="Courier New"/>
              </a:rPr>
              <a:t>f</a:t>
            </a:r>
            <a:r>
              <a:rPr lang="es-419">
                <a:solidFill>
                  <a:srgbClr val="A31515"/>
                </a:solidFill>
                <a:highlight>
                  <a:srgbClr val="FFFFFF"/>
                </a:highlight>
                <a:latin typeface="Courier New"/>
                <a:ea typeface="Courier New"/>
                <a:cs typeface="Courier New"/>
                <a:sym typeface="Courier New"/>
              </a:rPr>
              <a:t>"Codigo: </a:t>
            </a:r>
            <a:r>
              <a:rPr lang="es-419">
                <a:solidFill>
                  <a:srgbClr val="0000FF"/>
                </a:solidFill>
                <a:highlight>
                  <a:srgbClr val="FFFFFF"/>
                </a:highlight>
                <a:latin typeface="Courier New"/>
                <a:ea typeface="Courier New"/>
                <a:cs typeface="Courier New"/>
                <a:sym typeface="Courier New"/>
              </a:rPr>
              <a:t>{self</a:t>
            </a:r>
            <a:r>
              <a:rPr lang="es-419">
                <a:solidFill>
                  <a:srgbClr val="3B3B3B"/>
                </a:solidFill>
                <a:highlight>
                  <a:srgbClr val="FFFFFF"/>
                </a:highlight>
                <a:latin typeface="Courier New"/>
                <a:ea typeface="Courier New"/>
                <a:cs typeface="Courier New"/>
                <a:sym typeface="Courier New"/>
              </a:rPr>
              <a:t>.codigo</a:t>
            </a:r>
            <a:r>
              <a:rPr lang="es-419">
                <a:solidFill>
                  <a:srgbClr val="0000FF"/>
                </a:solidFill>
                <a:highlight>
                  <a:srgbClr val="FFFFFF"/>
                </a:highlight>
                <a:latin typeface="Courier New"/>
                <a:ea typeface="Courier New"/>
                <a:cs typeface="Courier New"/>
                <a:sym typeface="Courier New"/>
              </a:rPr>
              <a:t>}</a:t>
            </a:r>
            <a:r>
              <a:rPr lang="es-419">
                <a:solidFill>
                  <a:srgbClr val="A31515"/>
                </a:solidFill>
                <a:highlight>
                  <a:srgbClr val="FFFFFF"/>
                </a:highlight>
                <a:latin typeface="Courier New"/>
                <a:ea typeface="Courier New"/>
                <a:cs typeface="Courier New"/>
                <a:sym typeface="Courier New"/>
              </a:rPr>
              <a:t>, Origen: </a:t>
            </a:r>
            <a:r>
              <a:rPr lang="es-419">
                <a:solidFill>
                  <a:srgbClr val="0000FF"/>
                </a:solidFill>
                <a:highlight>
                  <a:srgbClr val="FFFFFF"/>
                </a:highlight>
                <a:latin typeface="Courier New"/>
                <a:ea typeface="Courier New"/>
                <a:cs typeface="Courier New"/>
                <a:sym typeface="Courier New"/>
              </a:rPr>
              <a:t>{self</a:t>
            </a:r>
            <a:r>
              <a:rPr lang="es-419">
                <a:solidFill>
                  <a:srgbClr val="3B3B3B"/>
                </a:solidFill>
                <a:highlight>
                  <a:srgbClr val="FFFFFF"/>
                </a:highlight>
                <a:latin typeface="Courier New"/>
                <a:ea typeface="Courier New"/>
                <a:cs typeface="Courier New"/>
                <a:sym typeface="Courier New"/>
              </a:rPr>
              <a:t>.origen</a:t>
            </a:r>
            <a:r>
              <a:rPr lang="es-419">
                <a:solidFill>
                  <a:srgbClr val="0000FF"/>
                </a:solidFill>
                <a:highlight>
                  <a:srgbClr val="FFFFFF"/>
                </a:highlight>
                <a:latin typeface="Courier New"/>
                <a:ea typeface="Courier New"/>
                <a:cs typeface="Courier New"/>
                <a:sym typeface="Courier New"/>
              </a:rPr>
              <a:t>}</a:t>
            </a:r>
            <a:r>
              <a:rPr lang="es-419">
                <a:solidFill>
                  <a:srgbClr val="A31515"/>
                </a:solidFill>
                <a:highlight>
                  <a:srgbClr val="FFFFFF"/>
                </a:highlight>
                <a:latin typeface="Courier New"/>
                <a:ea typeface="Courier New"/>
                <a:cs typeface="Courier New"/>
                <a:sym typeface="Courier New"/>
              </a:rPr>
              <a:t>, Destino:</a:t>
            </a:r>
            <a:endParaRPr>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0000FF"/>
                </a:solidFill>
                <a:highlight>
                  <a:srgbClr val="FFFFFF"/>
                </a:highlight>
                <a:latin typeface="Courier New"/>
                <a:ea typeface="Courier New"/>
                <a:cs typeface="Courier New"/>
                <a:sym typeface="Courier New"/>
              </a:rPr>
              <a:t>{self</a:t>
            </a:r>
            <a:r>
              <a:rPr lang="es-419">
                <a:solidFill>
                  <a:srgbClr val="3B3B3B"/>
                </a:solidFill>
                <a:highlight>
                  <a:srgbClr val="FFFFFF"/>
                </a:highlight>
                <a:latin typeface="Courier New"/>
                <a:ea typeface="Courier New"/>
                <a:cs typeface="Courier New"/>
                <a:sym typeface="Courier New"/>
              </a:rPr>
              <a:t>.destino</a:t>
            </a:r>
            <a:r>
              <a:rPr lang="es-419">
                <a:solidFill>
                  <a:srgbClr val="0000FF"/>
                </a:solidFill>
                <a:highlight>
                  <a:srgbClr val="FFFFFF"/>
                </a:highlight>
                <a:latin typeface="Courier New"/>
                <a:ea typeface="Courier New"/>
                <a:cs typeface="Courier New"/>
                <a:sym typeface="Courier New"/>
              </a:rPr>
              <a:t>}</a:t>
            </a:r>
            <a:r>
              <a:rPr lang="es-419">
                <a:solidFill>
                  <a:srgbClr val="A31515"/>
                </a:solidFill>
                <a:highlight>
                  <a:srgbClr val="FFFFFF"/>
                </a:highlight>
                <a:latin typeface="Courier New"/>
                <a:ea typeface="Courier New"/>
                <a:cs typeface="Courier New"/>
                <a:sym typeface="Courier New"/>
              </a:rPr>
              <a:t>"</a:t>
            </a:r>
            <a:endParaRPr>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2"/>
              </a:solidFill>
            </a:endParaRPr>
          </a:p>
        </p:txBody>
      </p:sp>
      <p:sp>
        <p:nvSpPr>
          <p:cNvPr id="157" name="Google Shape;157;p24"/>
          <p:cNvSpPr txBox="1"/>
          <p:nvPr/>
        </p:nvSpPr>
        <p:spPr>
          <a:xfrm>
            <a:off x="253000" y="3720700"/>
            <a:ext cx="2872500" cy="4464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Muestra los detalles del vuelo.</a:t>
            </a:r>
            <a:endParaRPr b="1" sz="1200">
              <a:solidFill>
                <a:schemeClr val="lt1"/>
              </a:solidFill>
              <a:latin typeface="Comfortaa"/>
              <a:ea typeface="Comfortaa"/>
              <a:cs typeface="Comfortaa"/>
              <a:sym typeface="Comfortaa"/>
            </a:endParaRPr>
          </a:p>
        </p:txBody>
      </p:sp>
      <p:pic>
        <p:nvPicPr>
          <p:cNvPr id="158" name="Google Shape;158;p24" title="logo unab.png"/>
          <p:cNvPicPr preferRelativeResize="0"/>
          <p:nvPr/>
        </p:nvPicPr>
        <p:blipFill>
          <a:blip r:embed="rId3">
            <a:alphaModFix/>
          </a:blip>
          <a:stretch>
            <a:fillRect/>
          </a:stretch>
        </p:blipFill>
        <p:spPr>
          <a:xfrm>
            <a:off x="7486050" y="151800"/>
            <a:ext cx="1521750" cy="82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title="logo unab.png"/>
          <p:cNvPicPr preferRelativeResize="0"/>
          <p:nvPr/>
        </p:nvPicPr>
        <p:blipFill>
          <a:blip r:embed="rId3">
            <a:alphaModFix/>
          </a:blip>
          <a:stretch>
            <a:fillRect/>
          </a:stretch>
        </p:blipFill>
        <p:spPr>
          <a:xfrm>
            <a:off x="7155375" y="59475"/>
            <a:ext cx="1906375" cy="1037075"/>
          </a:xfrm>
          <a:prstGeom prst="rect">
            <a:avLst/>
          </a:prstGeom>
          <a:noFill/>
          <a:ln>
            <a:noFill/>
          </a:ln>
        </p:spPr>
      </p:pic>
      <p:sp>
        <p:nvSpPr>
          <p:cNvPr id="164" name="Google Shape;164;p25"/>
          <p:cNvSpPr txBox="1"/>
          <p:nvPr/>
        </p:nvSpPr>
        <p:spPr>
          <a:xfrm>
            <a:off x="92925" y="162625"/>
            <a:ext cx="4380600" cy="33339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0000FF"/>
                </a:solidFill>
                <a:highlight>
                  <a:srgbClr val="FFFFFF"/>
                </a:highlight>
                <a:latin typeface="Courier New"/>
                <a:ea typeface="Courier New"/>
                <a:cs typeface="Courier New"/>
                <a:sym typeface="Courier New"/>
              </a:rPr>
              <a:t>class</a:t>
            </a:r>
            <a:r>
              <a:rPr lang="es-419" sz="1300">
                <a:solidFill>
                  <a:srgbClr val="3B3B3B"/>
                </a:solidFill>
                <a:highlight>
                  <a:srgbClr val="FFFFFF"/>
                </a:highlight>
                <a:latin typeface="Courier New"/>
                <a:ea typeface="Courier New"/>
                <a:cs typeface="Courier New"/>
                <a:sym typeface="Courier New"/>
              </a:rPr>
              <a:t> </a:t>
            </a:r>
            <a:r>
              <a:rPr lang="es-419" sz="1300">
                <a:solidFill>
                  <a:srgbClr val="267F99"/>
                </a:solidFill>
                <a:highlight>
                  <a:srgbClr val="FFFFFF"/>
                </a:highlight>
                <a:latin typeface="Courier New"/>
                <a:ea typeface="Courier New"/>
                <a:cs typeface="Courier New"/>
                <a:sym typeface="Courier New"/>
              </a:rPr>
              <a:t>Reserva_Pasajes</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def</a:t>
            </a:r>
            <a:r>
              <a:rPr lang="es-419" sz="1300">
                <a:solidFill>
                  <a:srgbClr val="3B3B3B"/>
                </a:solidFill>
                <a:highlight>
                  <a:srgbClr val="FFFFFF"/>
                </a:highlight>
                <a:latin typeface="Courier New"/>
                <a:ea typeface="Courier New"/>
                <a:cs typeface="Courier New"/>
                <a:sym typeface="Courier New"/>
              </a:rPr>
              <a:t> </a:t>
            </a:r>
            <a:r>
              <a:rPr lang="es-419" sz="1300">
                <a:solidFill>
                  <a:srgbClr val="795E26"/>
                </a:solidFill>
                <a:highlight>
                  <a:srgbClr val="FFFFFF"/>
                </a:highlight>
                <a:latin typeface="Courier New"/>
                <a:ea typeface="Courier New"/>
                <a:cs typeface="Courier New"/>
                <a:sym typeface="Courier New"/>
              </a:rPr>
              <a:t>__init__</a:t>
            </a:r>
            <a:r>
              <a:rPr lang="es-419" sz="1300">
                <a:solidFill>
                  <a:srgbClr val="3B3B3B"/>
                </a:solidFill>
                <a:highlight>
                  <a:srgbClr val="FFFFFF"/>
                </a:highlight>
                <a:latin typeface="Courier New"/>
                <a:ea typeface="Courier New"/>
                <a:cs typeface="Courier New"/>
                <a:sym typeface="Courier New"/>
              </a:rPr>
              <a:t>(</a:t>
            </a:r>
            <a:r>
              <a:rPr lang="es-419" sz="1300">
                <a:solidFill>
                  <a:srgbClr val="001080"/>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numero_reserva</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pasajero</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asiento</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vuelo</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precio_pasaje</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.numero_reserva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numero_reserva</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.pasajero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pasajero</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.asiento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asiento</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.vuelo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vuelo</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.precio_pasaje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precio_pasaje</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.activa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True</a:t>
            </a:r>
            <a:endParaRPr sz="130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165" name="Google Shape;165;p25"/>
          <p:cNvSpPr txBox="1"/>
          <p:nvPr/>
        </p:nvSpPr>
        <p:spPr>
          <a:xfrm>
            <a:off x="4739200" y="1173200"/>
            <a:ext cx="4322400" cy="39702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self.numero_reserva: Un identificador único para la reserva.</a:t>
            </a:r>
            <a:endParaRPr b="1" sz="1300">
              <a:solidFill>
                <a:schemeClr val="lt1"/>
              </a:solidFill>
              <a:latin typeface="Comfortaa"/>
              <a:ea typeface="Comfortaa"/>
              <a:cs typeface="Comfortaa"/>
              <a:sym typeface="Comfortaa"/>
            </a:endParaRPr>
          </a:p>
          <a:p>
            <a:pPr indent="-311150" lvl="0" marL="457200" rtl="0" algn="l">
              <a:lnSpc>
                <a:spcPct val="150000"/>
              </a:lnSpc>
              <a:spcBef>
                <a:spcPts val="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self.pasajero: La información del pasajero (probablemente un nombre, un ID, o quizás otra clase Pasajero).</a:t>
            </a:r>
            <a:endParaRPr b="1" sz="1300">
              <a:solidFill>
                <a:schemeClr val="lt1"/>
              </a:solidFill>
              <a:latin typeface="Comfortaa"/>
              <a:ea typeface="Comfortaa"/>
              <a:cs typeface="Comfortaa"/>
              <a:sym typeface="Comfortaa"/>
            </a:endParaRPr>
          </a:p>
          <a:p>
            <a:pPr indent="-311150" lvl="0" marL="457200" rtl="0" algn="l">
              <a:lnSpc>
                <a:spcPct val="150000"/>
              </a:lnSpc>
              <a:spcBef>
                <a:spcPts val="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self.asiento: El número o código del asiento asignado (ej. "14A").</a:t>
            </a:r>
            <a:endParaRPr b="1" sz="1300">
              <a:solidFill>
                <a:schemeClr val="lt1"/>
              </a:solidFill>
              <a:latin typeface="Comfortaa"/>
              <a:ea typeface="Comfortaa"/>
              <a:cs typeface="Comfortaa"/>
              <a:sym typeface="Comfortaa"/>
            </a:endParaRPr>
          </a:p>
          <a:p>
            <a:pPr indent="-311150" lvl="0" marL="457200" rtl="0" algn="l">
              <a:lnSpc>
                <a:spcPct val="150000"/>
              </a:lnSpc>
              <a:spcBef>
                <a:spcPts val="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self.vuelo: El identificador del vuelo (ej. el número de vuelo).</a:t>
            </a:r>
            <a:endParaRPr b="1" sz="1300">
              <a:solidFill>
                <a:schemeClr val="lt1"/>
              </a:solidFill>
              <a:latin typeface="Comfortaa"/>
              <a:ea typeface="Comfortaa"/>
              <a:cs typeface="Comfortaa"/>
              <a:sym typeface="Comfortaa"/>
            </a:endParaRPr>
          </a:p>
          <a:p>
            <a:pPr indent="-311150" lvl="0" marL="457200" rtl="0" algn="l">
              <a:lnSpc>
                <a:spcPct val="150000"/>
              </a:lnSpc>
              <a:spcBef>
                <a:spcPts val="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self.precio_pasaje: El costo de la reserva.</a:t>
            </a:r>
            <a:endParaRPr b="1" sz="1300">
              <a:solidFill>
                <a:schemeClr val="lt1"/>
              </a:solidFill>
              <a:latin typeface="Comfortaa"/>
              <a:ea typeface="Comfortaa"/>
              <a:cs typeface="Comfortaa"/>
              <a:sym typeface="Comfortaa"/>
            </a:endParaRPr>
          </a:p>
          <a:p>
            <a:pPr indent="-311150" lvl="0" marL="457200" rtl="0" algn="l">
              <a:lnSpc>
                <a:spcPct val="150000"/>
              </a:lnSpc>
              <a:spcBef>
                <a:spcPts val="0"/>
              </a:spcBef>
              <a:spcAft>
                <a:spcPts val="0"/>
              </a:spcAft>
              <a:buClr>
                <a:schemeClr val="lt1"/>
              </a:buClr>
              <a:buSzPts val="1300"/>
              <a:buFont typeface="Roboto"/>
              <a:buChar char="●"/>
            </a:pPr>
            <a:r>
              <a:rPr b="1" lang="es-419" sz="1300">
                <a:solidFill>
                  <a:schemeClr val="lt1"/>
                </a:solidFill>
                <a:latin typeface="Comfortaa"/>
                <a:ea typeface="Comfortaa"/>
                <a:cs typeface="Comfortaa"/>
                <a:sym typeface="Comfortaa"/>
              </a:rPr>
              <a:t>self.activa = True: Este es un atributo predefinido que comienza siempre como True al crear la reserva.</a:t>
            </a:r>
            <a:endParaRPr b="1" sz="13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b="1" sz="1800">
              <a:solidFill>
                <a:schemeClr val="dk2"/>
              </a:solidFill>
              <a:latin typeface="Comfortaa"/>
              <a:ea typeface="Comfortaa"/>
              <a:cs typeface="Comfortaa"/>
              <a:sym typeface="Comfortaa"/>
            </a:endParaRPr>
          </a:p>
        </p:txBody>
      </p:sp>
      <p:sp>
        <p:nvSpPr>
          <p:cNvPr id="166" name="Google Shape;166;p25"/>
          <p:cNvSpPr/>
          <p:nvPr/>
        </p:nvSpPr>
        <p:spPr>
          <a:xfrm>
            <a:off x="4193200" y="1690225"/>
            <a:ext cx="546000" cy="278700"/>
          </a:xfrm>
          <a:prstGeom prst="leftArrow">
            <a:avLst>
              <a:gd fmla="val 50000" name="adj1"/>
              <a:gd fmla="val 50000" name="adj2"/>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 type="body"/>
          </p:nvPr>
        </p:nvSpPr>
        <p:spPr>
          <a:xfrm>
            <a:off x="56125" y="95450"/>
            <a:ext cx="3626100" cy="26343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lnSpc>
                <a:spcPct val="135714"/>
              </a:lnSpc>
              <a:spcBef>
                <a:spcPts val="0"/>
              </a:spcBef>
              <a:spcAft>
                <a:spcPts val="0"/>
              </a:spcAft>
              <a:buClr>
                <a:schemeClr val="dk1"/>
              </a:buClr>
              <a:buSzPct val="55197"/>
              <a:buFont typeface="Arial"/>
              <a:buNone/>
            </a:pPr>
            <a:r>
              <a:t/>
            </a:r>
            <a:endParaRPr sz="1992"/>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0000FF"/>
                </a:solidFill>
                <a:highlight>
                  <a:srgbClr val="FFFFFF"/>
                </a:highlight>
                <a:latin typeface="Courier New"/>
                <a:ea typeface="Courier New"/>
                <a:cs typeface="Courier New"/>
                <a:sym typeface="Courier New"/>
              </a:rPr>
              <a:t>def</a:t>
            </a:r>
            <a:r>
              <a:rPr lang="es-419" sz="1992">
                <a:solidFill>
                  <a:srgbClr val="3B3B3B"/>
                </a:solidFill>
                <a:highlight>
                  <a:srgbClr val="FFFFFF"/>
                </a:highlight>
                <a:latin typeface="Courier New"/>
                <a:ea typeface="Courier New"/>
                <a:cs typeface="Courier New"/>
                <a:sym typeface="Courier New"/>
              </a:rPr>
              <a:t> </a:t>
            </a:r>
            <a:r>
              <a:rPr lang="es-419" sz="1992">
                <a:solidFill>
                  <a:srgbClr val="795E26"/>
                </a:solidFill>
                <a:highlight>
                  <a:srgbClr val="FFFFFF"/>
                </a:highlight>
                <a:latin typeface="Courier New"/>
                <a:ea typeface="Courier New"/>
                <a:cs typeface="Courier New"/>
                <a:sym typeface="Courier New"/>
              </a:rPr>
              <a:t>cancelar_reserva</a:t>
            </a:r>
            <a:r>
              <a:rPr lang="es-419" sz="1992">
                <a:solidFill>
                  <a:srgbClr val="3B3B3B"/>
                </a:solidFill>
                <a:highlight>
                  <a:srgbClr val="FFFFFF"/>
                </a:highlight>
                <a:latin typeface="Courier New"/>
                <a:ea typeface="Courier New"/>
                <a:cs typeface="Courier New"/>
                <a:sym typeface="Courier New"/>
              </a:rPr>
              <a:t>(</a:t>
            </a:r>
            <a:r>
              <a:rPr lang="es-419" sz="1992">
                <a:solidFill>
                  <a:srgbClr val="001080"/>
                </a:solidFill>
                <a:highlight>
                  <a:srgbClr val="FFFFFF"/>
                </a:highlight>
                <a:latin typeface="Courier New"/>
                <a:ea typeface="Courier New"/>
                <a:cs typeface="Courier New"/>
                <a:sym typeface="Courier New"/>
              </a:rPr>
              <a:t>self</a:t>
            </a:r>
            <a:r>
              <a:rPr lang="es-419" sz="1992">
                <a:solidFill>
                  <a:srgbClr val="3B3B3B"/>
                </a:solidFill>
                <a:highlight>
                  <a:srgbClr val="FFFFFF"/>
                </a:highlight>
                <a:latin typeface="Courier New"/>
                <a:ea typeface="Courier New"/>
                <a:cs typeface="Courier New"/>
                <a:sym typeface="Courier New"/>
              </a:rPr>
              <a:t>):</a:t>
            </a:r>
            <a:endParaRPr sz="1992">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AF00DB"/>
                </a:solidFill>
                <a:highlight>
                  <a:srgbClr val="FFFFFF"/>
                </a:highlight>
                <a:latin typeface="Courier New"/>
                <a:ea typeface="Courier New"/>
                <a:cs typeface="Courier New"/>
                <a:sym typeface="Courier New"/>
              </a:rPr>
              <a:t>if</a:t>
            </a:r>
            <a:r>
              <a:rPr lang="es-419" sz="1992">
                <a:solidFill>
                  <a:srgbClr val="3B3B3B"/>
                </a:solidFill>
                <a:highlight>
                  <a:srgbClr val="FFFFFF"/>
                </a:highlight>
                <a:latin typeface="Courier New"/>
                <a:ea typeface="Courier New"/>
                <a:cs typeface="Courier New"/>
                <a:sym typeface="Courier New"/>
              </a:rPr>
              <a:t> </a:t>
            </a:r>
            <a:r>
              <a:rPr lang="es-419" sz="1992">
                <a:solidFill>
                  <a:srgbClr val="0000FF"/>
                </a:solidFill>
                <a:highlight>
                  <a:srgbClr val="FFFFFF"/>
                </a:highlight>
                <a:latin typeface="Courier New"/>
                <a:ea typeface="Courier New"/>
                <a:cs typeface="Courier New"/>
                <a:sym typeface="Courier New"/>
              </a:rPr>
              <a:t>self</a:t>
            </a:r>
            <a:r>
              <a:rPr lang="es-419" sz="1992">
                <a:solidFill>
                  <a:srgbClr val="3B3B3B"/>
                </a:solidFill>
                <a:highlight>
                  <a:srgbClr val="FFFFFF"/>
                </a:highlight>
                <a:latin typeface="Courier New"/>
                <a:ea typeface="Courier New"/>
                <a:cs typeface="Courier New"/>
                <a:sym typeface="Courier New"/>
              </a:rPr>
              <a:t>.activa:</a:t>
            </a:r>
            <a:endParaRPr sz="1992">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0000FF"/>
                </a:solidFill>
                <a:highlight>
                  <a:srgbClr val="FFFFFF"/>
                </a:highlight>
                <a:latin typeface="Courier New"/>
                <a:ea typeface="Courier New"/>
                <a:cs typeface="Courier New"/>
                <a:sym typeface="Courier New"/>
              </a:rPr>
              <a:t>self</a:t>
            </a:r>
            <a:r>
              <a:rPr lang="es-419" sz="1992">
                <a:solidFill>
                  <a:srgbClr val="3B3B3B"/>
                </a:solidFill>
                <a:highlight>
                  <a:srgbClr val="FFFFFF"/>
                </a:highlight>
                <a:latin typeface="Courier New"/>
                <a:ea typeface="Courier New"/>
                <a:cs typeface="Courier New"/>
                <a:sym typeface="Courier New"/>
              </a:rPr>
              <a:t>.activa </a:t>
            </a:r>
            <a:r>
              <a:rPr lang="es-419" sz="1992">
                <a:solidFill>
                  <a:schemeClr val="dk1"/>
                </a:solidFill>
                <a:highlight>
                  <a:srgbClr val="FFFFFF"/>
                </a:highlight>
                <a:latin typeface="Courier New"/>
                <a:ea typeface="Courier New"/>
                <a:cs typeface="Courier New"/>
                <a:sym typeface="Courier New"/>
              </a:rPr>
              <a:t>=</a:t>
            </a:r>
            <a:r>
              <a:rPr lang="es-419" sz="1992">
                <a:solidFill>
                  <a:srgbClr val="3B3B3B"/>
                </a:solidFill>
                <a:highlight>
                  <a:srgbClr val="FFFFFF"/>
                </a:highlight>
                <a:latin typeface="Courier New"/>
                <a:ea typeface="Courier New"/>
                <a:cs typeface="Courier New"/>
                <a:sym typeface="Courier New"/>
              </a:rPr>
              <a:t> </a:t>
            </a:r>
            <a:r>
              <a:rPr lang="es-419" sz="1992">
                <a:solidFill>
                  <a:srgbClr val="0000FF"/>
                </a:solidFill>
                <a:highlight>
                  <a:srgbClr val="FFFFFF"/>
                </a:highlight>
                <a:latin typeface="Courier New"/>
                <a:ea typeface="Courier New"/>
                <a:cs typeface="Courier New"/>
                <a:sym typeface="Courier New"/>
              </a:rPr>
              <a:t>False</a:t>
            </a:r>
            <a:endParaRPr sz="1992">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AF00DB"/>
                </a:solidFill>
                <a:highlight>
                  <a:srgbClr val="FFFFFF"/>
                </a:highlight>
                <a:latin typeface="Courier New"/>
                <a:ea typeface="Courier New"/>
                <a:cs typeface="Courier New"/>
                <a:sym typeface="Courier New"/>
              </a:rPr>
              <a:t>return</a:t>
            </a:r>
            <a:r>
              <a:rPr lang="es-419" sz="1992">
                <a:solidFill>
                  <a:srgbClr val="3B3B3B"/>
                </a:solidFill>
                <a:highlight>
                  <a:srgbClr val="FFFFFF"/>
                </a:highlight>
                <a:latin typeface="Courier New"/>
                <a:ea typeface="Courier New"/>
                <a:cs typeface="Courier New"/>
                <a:sym typeface="Courier New"/>
              </a:rPr>
              <a:t> </a:t>
            </a:r>
            <a:r>
              <a:rPr lang="es-419" sz="1992">
                <a:solidFill>
                  <a:srgbClr val="A31515"/>
                </a:solidFill>
                <a:highlight>
                  <a:srgbClr val="FFFFFF"/>
                </a:highlight>
                <a:latin typeface="Courier New"/>
                <a:ea typeface="Courier New"/>
                <a:cs typeface="Courier New"/>
                <a:sym typeface="Courier New"/>
              </a:rPr>
              <a:t>"La reserva ha sido cancelada"</a:t>
            </a:r>
            <a:endParaRPr sz="1992">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AF00DB"/>
                </a:solidFill>
                <a:highlight>
                  <a:srgbClr val="FFFFFF"/>
                </a:highlight>
                <a:latin typeface="Courier New"/>
                <a:ea typeface="Courier New"/>
                <a:cs typeface="Courier New"/>
                <a:sym typeface="Courier New"/>
              </a:rPr>
              <a:t>else</a:t>
            </a:r>
            <a:r>
              <a:rPr lang="es-419" sz="1992">
                <a:solidFill>
                  <a:srgbClr val="3B3B3B"/>
                </a:solidFill>
                <a:highlight>
                  <a:srgbClr val="FFFFFF"/>
                </a:highlight>
                <a:latin typeface="Courier New"/>
                <a:ea typeface="Courier New"/>
                <a:cs typeface="Courier New"/>
                <a:sym typeface="Courier New"/>
              </a:rPr>
              <a:t>:</a:t>
            </a:r>
            <a:endParaRPr sz="1992">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55197"/>
              <a:buFont typeface="Arial"/>
              <a:buNone/>
            </a:pPr>
            <a:r>
              <a:rPr lang="es-419" sz="1992">
                <a:solidFill>
                  <a:srgbClr val="3B3B3B"/>
                </a:solidFill>
                <a:highlight>
                  <a:srgbClr val="FFFFFF"/>
                </a:highlight>
                <a:latin typeface="Courier New"/>
                <a:ea typeface="Courier New"/>
                <a:cs typeface="Courier New"/>
                <a:sym typeface="Courier New"/>
              </a:rPr>
              <a:t>          </a:t>
            </a:r>
            <a:r>
              <a:rPr lang="es-419" sz="1992">
                <a:solidFill>
                  <a:srgbClr val="AF00DB"/>
                </a:solidFill>
                <a:highlight>
                  <a:srgbClr val="FFFFFF"/>
                </a:highlight>
                <a:latin typeface="Courier New"/>
                <a:ea typeface="Courier New"/>
                <a:cs typeface="Courier New"/>
                <a:sym typeface="Courier New"/>
              </a:rPr>
              <a:t>return</a:t>
            </a:r>
            <a:r>
              <a:rPr lang="es-419" sz="1992">
                <a:solidFill>
                  <a:srgbClr val="3B3B3B"/>
                </a:solidFill>
                <a:highlight>
                  <a:srgbClr val="FFFFFF"/>
                </a:highlight>
                <a:latin typeface="Courier New"/>
                <a:ea typeface="Courier New"/>
                <a:cs typeface="Courier New"/>
                <a:sym typeface="Courier New"/>
              </a:rPr>
              <a:t> </a:t>
            </a:r>
            <a:r>
              <a:rPr lang="es-419" sz="1992">
                <a:solidFill>
                  <a:srgbClr val="A31515"/>
                </a:solidFill>
                <a:highlight>
                  <a:srgbClr val="FFFFFF"/>
                </a:highlight>
                <a:latin typeface="Courier New"/>
                <a:ea typeface="Courier New"/>
                <a:cs typeface="Courier New"/>
                <a:sym typeface="Courier New"/>
              </a:rPr>
              <a:t>"La reserva ya está cancelada"</a:t>
            </a:r>
            <a:endParaRPr sz="1992">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72" name="Google Shape;172;p26" title="logo unab.png"/>
          <p:cNvPicPr preferRelativeResize="0"/>
          <p:nvPr/>
        </p:nvPicPr>
        <p:blipFill>
          <a:blip r:embed="rId3">
            <a:alphaModFix/>
          </a:blip>
          <a:stretch>
            <a:fillRect/>
          </a:stretch>
        </p:blipFill>
        <p:spPr>
          <a:xfrm>
            <a:off x="7441550" y="48975"/>
            <a:ext cx="1620225" cy="881400"/>
          </a:xfrm>
          <a:prstGeom prst="rect">
            <a:avLst/>
          </a:prstGeom>
          <a:noFill/>
          <a:ln>
            <a:noFill/>
          </a:ln>
        </p:spPr>
      </p:pic>
      <p:sp>
        <p:nvSpPr>
          <p:cNvPr id="173" name="Google Shape;173;p26"/>
          <p:cNvSpPr txBox="1"/>
          <p:nvPr/>
        </p:nvSpPr>
        <p:spPr>
          <a:xfrm>
            <a:off x="56125" y="2857500"/>
            <a:ext cx="3684300" cy="17772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s-419" sz="1200">
                <a:solidFill>
                  <a:schemeClr val="lt1"/>
                </a:solidFill>
                <a:latin typeface="Comfortaa"/>
                <a:ea typeface="Comfortaa"/>
                <a:cs typeface="Comfortaa"/>
                <a:sym typeface="Comfortaa"/>
              </a:rPr>
              <a:t>El propósito de este método es gestionar el cambio de estado de una reserva, pasando de estar "activa" a estar "inactiva" (cancelada), evitando errores si se intenta cancelar dos veces la misma reserva.</a:t>
            </a:r>
            <a:endParaRPr b="1" sz="1200">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174" name="Google Shape;174;p26"/>
          <p:cNvSpPr txBox="1"/>
          <p:nvPr/>
        </p:nvSpPr>
        <p:spPr>
          <a:xfrm>
            <a:off x="3810000" y="197475"/>
            <a:ext cx="3684300" cy="1277700"/>
          </a:xfrm>
          <a:prstGeom prst="rect">
            <a:avLst/>
          </a:prstGeom>
          <a:solidFill>
            <a:srgbClr val="073763"/>
          </a:solidFill>
          <a:ln cap="flat" cmpd="sng" w="9525">
            <a:solidFill>
              <a:srgbClr val="3B3B3B"/>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2300"/>
              </a:spcBef>
              <a:spcAft>
                <a:spcPts val="0"/>
              </a:spcAft>
              <a:buNone/>
            </a:pPr>
            <a:r>
              <a:rPr b="1" lang="es-419" sz="1200">
                <a:solidFill>
                  <a:schemeClr val="lt1"/>
                </a:solidFill>
                <a:latin typeface="Comfortaa"/>
                <a:ea typeface="Comfortaa"/>
                <a:cs typeface="Comfortaa"/>
                <a:sym typeface="Comfortaa"/>
              </a:rPr>
              <a:t> Verificación Condicional (</a:t>
            </a:r>
            <a:r>
              <a:rPr b="1" lang="es-419" sz="1050">
                <a:solidFill>
                  <a:schemeClr val="lt1"/>
                </a:solidFill>
                <a:latin typeface="Comfortaa"/>
                <a:ea typeface="Comfortaa"/>
                <a:cs typeface="Comfortaa"/>
                <a:sym typeface="Comfortaa"/>
              </a:rPr>
              <a:t>if self.activa:</a:t>
            </a:r>
            <a:r>
              <a:rPr b="1" lang="es-419" sz="1200">
                <a:solidFill>
                  <a:schemeClr val="lt1"/>
                </a:solidFill>
                <a:latin typeface="Comfortaa"/>
                <a:ea typeface="Comfortaa"/>
                <a:cs typeface="Comfortaa"/>
                <a:sym typeface="Comfortaa"/>
              </a:rPr>
              <a:t>):   El método primero comprueba el valor del atributo </a:t>
            </a:r>
            <a:r>
              <a:rPr b="1" lang="es-419" sz="1050">
                <a:solidFill>
                  <a:schemeClr val="lt1"/>
                </a:solidFill>
                <a:latin typeface="Comfortaa"/>
                <a:ea typeface="Comfortaa"/>
                <a:cs typeface="Comfortaa"/>
                <a:sym typeface="Comfortaa"/>
              </a:rPr>
              <a:t>self.activa</a:t>
            </a:r>
            <a:r>
              <a:rPr b="1" lang="es-419" sz="1200">
                <a:solidFill>
                  <a:schemeClr val="lt1"/>
                </a:solidFill>
                <a:latin typeface="Comfortaa"/>
                <a:ea typeface="Comfortaa"/>
                <a:cs typeface="Comfortaa"/>
                <a:sym typeface="Comfortaa"/>
              </a:rPr>
              <a:t> del objeto (que se inicializa como </a:t>
            </a:r>
            <a:r>
              <a:rPr b="1" lang="es-419" sz="1050">
                <a:solidFill>
                  <a:schemeClr val="lt1"/>
                </a:solidFill>
                <a:latin typeface="Comfortaa"/>
                <a:ea typeface="Comfortaa"/>
                <a:cs typeface="Comfortaa"/>
                <a:sym typeface="Comfortaa"/>
              </a:rPr>
              <a:t>True</a:t>
            </a:r>
            <a:r>
              <a:rPr b="1" lang="es-419" sz="1200">
                <a:solidFill>
                  <a:schemeClr val="lt1"/>
                </a:solidFill>
                <a:latin typeface="Comfortaa"/>
                <a:ea typeface="Comfortaa"/>
                <a:cs typeface="Comfortaa"/>
                <a:sym typeface="Comfortaa"/>
              </a:rPr>
              <a:t> en el </a:t>
            </a:r>
            <a:r>
              <a:rPr b="1" lang="es-419" sz="1050">
                <a:solidFill>
                  <a:schemeClr val="lt1"/>
                </a:solidFill>
                <a:latin typeface="Comfortaa"/>
                <a:ea typeface="Comfortaa"/>
                <a:cs typeface="Comfortaa"/>
                <a:sym typeface="Comfortaa"/>
              </a:rPr>
              <a:t>__init__</a:t>
            </a:r>
            <a:r>
              <a:rPr b="1" lang="es-419" sz="1200">
                <a:solidFill>
                  <a:schemeClr val="lt1"/>
                </a:solidFill>
                <a:latin typeface="Comfortaa"/>
                <a:ea typeface="Comfortaa"/>
                <a:cs typeface="Comfortaa"/>
                <a:sym typeface="Comfortaa"/>
              </a:rPr>
              <a:t>).</a:t>
            </a:r>
            <a:endParaRPr b="1" sz="1200">
              <a:solidFill>
                <a:schemeClr val="lt1"/>
              </a:solidFill>
              <a:latin typeface="Comfortaa"/>
              <a:ea typeface="Comfortaa"/>
              <a:cs typeface="Comfortaa"/>
              <a:sym typeface="Comfortaa"/>
            </a:endParaRPr>
          </a:p>
          <a:p>
            <a:pPr indent="0" lvl="0" marL="0" rtl="0" algn="l">
              <a:spcBef>
                <a:spcPts val="1200"/>
              </a:spcBef>
              <a:spcAft>
                <a:spcPts val="0"/>
              </a:spcAft>
              <a:buNone/>
            </a:pPr>
            <a:r>
              <a:t/>
            </a:r>
            <a:endParaRPr sz="1800">
              <a:solidFill>
                <a:schemeClr val="dk2"/>
              </a:solidFill>
            </a:endParaRPr>
          </a:p>
        </p:txBody>
      </p:sp>
      <p:sp>
        <p:nvSpPr>
          <p:cNvPr id="175" name="Google Shape;175;p26"/>
          <p:cNvSpPr txBox="1"/>
          <p:nvPr/>
        </p:nvSpPr>
        <p:spPr>
          <a:xfrm>
            <a:off x="3810000" y="1515850"/>
            <a:ext cx="5228400" cy="16959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chemeClr val="lt1"/>
              </a:buClr>
              <a:buSzPts val="1200"/>
              <a:buFont typeface="Roboto"/>
              <a:buChar char="●"/>
            </a:pPr>
            <a:r>
              <a:rPr b="1" lang="es-419" sz="1200">
                <a:solidFill>
                  <a:schemeClr val="lt1"/>
                </a:solidFill>
                <a:latin typeface="Comfortaa"/>
                <a:ea typeface="Comfortaa"/>
                <a:cs typeface="Comfortaa"/>
                <a:sym typeface="Comfortaa"/>
              </a:rPr>
              <a:t>Si la condición self.activa es True:</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Char char="●"/>
            </a:pPr>
            <a:r>
              <a:rPr b="1" lang="es-419" sz="1200">
                <a:solidFill>
                  <a:schemeClr val="lt1"/>
                </a:solidFill>
                <a:latin typeface="Comfortaa"/>
                <a:ea typeface="Comfortaa"/>
                <a:cs typeface="Comfortaa"/>
                <a:sym typeface="Comfortaa"/>
              </a:rPr>
              <a:t>Cambia el estado de la reserva, estableciendo self.activa a False.</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Char char="●"/>
            </a:pPr>
            <a:r>
              <a:rPr b="1" lang="es-419" sz="1200">
                <a:solidFill>
                  <a:schemeClr val="lt1"/>
                </a:solidFill>
                <a:latin typeface="Comfortaa"/>
                <a:ea typeface="Comfortaa"/>
                <a:cs typeface="Comfortaa"/>
                <a:sym typeface="Comfortaa"/>
              </a:rPr>
              <a:t>Devuelve un mensaje de confirmación ("La reserva ha sido cancelada").</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Font typeface="Comfortaa"/>
              <a:buChar char="●"/>
            </a:pPr>
            <a:r>
              <a:rPr b="1" lang="es-419" sz="1200">
                <a:solidFill>
                  <a:schemeClr val="lt1"/>
                </a:solidFill>
                <a:latin typeface="Comfortaa"/>
                <a:ea typeface="Comfortaa"/>
                <a:cs typeface="Comfortaa"/>
                <a:sym typeface="Comfortaa"/>
              </a:rPr>
              <a:t>La ejecución del método termina aquí.</a:t>
            </a:r>
            <a:endParaRPr b="1" sz="1200">
              <a:solidFill>
                <a:schemeClr val="lt1"/>
              </a:solidFill>
              <a:latin typeface="Comfortaa"/>
              <a:ea typeface="Comfortaa"/>
              <a:cs typeface="Comfortaa"/>
              <a:sym typeface="Comfortaa"/>
            </a:endParaRPr>
          </a:p>
          <a:p>
            <a:pPr indent="0" lvl="0" marL="914400" rtl="0" algn="l">
              <a:lnSpc>
                <a:spcPct val="150000"/>
              </a:lnSpc>
              <a:spcBef>
                <a:spcPts val="48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spcBef>
                <a:spcPts val="3600"/>
              </a:spcBef>
              <a:spcAft>
                <a:spcPts val="0"/>
              </a:spcAft>
              <a:buNone/>
            </a:pPr>
            <a:r>
              <a:t/>
            </a:r>
            <a:endParaRPr sz="1800">
              <a:solidFill>
                <a:schemeClr val="dk2"/>
              </a:solidFill>
            </a:endParaRPr>
          </a:p>
        </p:txBody>
      </p:sp>
      <p:sp>
        <p:nvSpPr>
          <p:cNvPr id="176" name="Google Shape;176;p26"/>
          <p:cNvSpPr txBox="1"/>
          <p:nvPr/>
        </p:nvSpPr>
        <p:spPr>
          <a:xfrm>
            <a:off x="3833250" y="3252425"/>
            <a:ext cx="5228400" cy="18354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chemeClr val="lt1"/>
              </a:buClr>
              <a:buSzPts val="1200"/>
              <a:buFont typeface="Roboto"/>
              <a:buChar char="●"/>
            </a:pPr>
            <a:r>
              <a:rPr b="1" lang="es-419" sz="1200">
                <a:solidFill>
                  <a:schemeClr val="lt1"/>
                </a:solidFill>
                <a:latin typeface="Comfortaa"/>
                <a:ea typeface="Comfortaa"/>
                <a:cs typeface="Comfortaa"/>
                <a:sym typeface="Comfortaa"/>
              </a:rPr>
              <a:t>Si la condición self.activa es False (porque ya se había cancelado anteriormente):</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Font typeface="Comfortaa"/>
              <a:buChar char="●"/>
            </a:pPr>
            <a:r>
              <a:rPr b="1" lang="es-419" sz="1200">
                <a:solidFill>
                  <a:schemeClr val="lt1"/>
                </a:solidFill>
                <a:latin typeface="Comfortaa"/>
                <a:ea typeface="Comfortaa"/>
                <a:cs typeface="Comfortaa"/>
                <a:sym typeface="Comfortaa"/>
              </a:rPr>
              <a:t>El código dentro del else se ejecuta.</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Font typeface="Comfortaa"/>
              <a:buChar char="●"/>
            </a:pPr>
            <a:r>
              <a:rPr b="1" lang="es-419" sz="1200">
                <a:solidFill>
                  <a:schemeClr val="lt1"/>
                </a:solidFill>
                <a:latin typeface="Comfortaa"/>
                <a:ea typeface="Comfortaa"/>
                <a:cs typeface="Comfortaa"/>
                <a:sym typeface="Comfortaa"/>
              </a:rPr>
              <a:t>Devuelve un mensaje indicando que no se requiere acción ("La reserva ya está cancelada").</a:t>
            </a:r>
            <a:endParaRPr b="1" sz="1200">
              <a:solidFill>
                <a:schemeClr val="lt1"/>
              </a:solidFill>
              <a:latin typeface="Comfortaa"/>
              <a:ea typeface="Comfortaa"/>
              <a:cs typeface="Comfortaa"/>
              <a:sym typeface="Comfortaa"/>
            </a:endParaRPr>
          </a:p>
          <a:p>
            <a:pPr indent="-304800" lvl="0" marL="457200" rtl="0" algn="l">
              <a:lnSpc>
                <a:spcPct val="150000"/>
              </a:lnSpc>
              <a:spcBef>
                <a:spcPts val="0"/>
              </a:spcBef>
              <a:spcAft>
                <a:spcPts val="0"/>
              </a:spcAft>
              <a:buClr>
                <a:schemeClr val="lt1"/>
              </a:buClr>
              <a:buSzPts val="1200"/>
              <a:buFont typeface="Comfortaa"/>
              <a:buChar char="●"/>
            </a:pPr>
            <a:r>
              <a:rPr b="1" lang="es-419" sz="1200">
                <a:solidFill>
                  <a:schemeClr val="lt1"/>
                </a:solidFill>
                <a:latin typeface="Comfortaa"/>
                <a:ea typeface="Comfortaa"/>
                <a:cs typeface="Comfortaa"/>
                <a:sym typeface="Comfortaa"/>
              </a:rPr>
              <a:t>La ejecución del método termina aquí.</a:t>
            </a:r>
            <a:endParaRPr b="1" sz="1200">
              <a:solidFill>
                <a:schemeClr val="lt1"/>
              </a:solidFill>
              <a:latin typeface="Comfortaa"/>
              <a:ea typeface="Comfortaa"/>
              <a:cs typeface="Comfortaa"/>
              <a:sym typeface="Comfortaa"/>
            </a:endParaRPr>
          </a:p>
          <a:p>
            <a:pPr indent="0" lvl="0" marL="0" rtl="0" algn="l">
              <a:spcBef>
                <a:spcPts val="4800"/>
              </a:spcBef>
              <a:spcAft>
                <a:spcPts val="0"/>
              </a:spcAft>
              <a:buNone/>
            </a:pPr>
            <a:r>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 type="body"/>
          </p:nvPr>
        </p:nvSpPr>
        <p:spPr>
          <a:xfrm>
            <a:off x="140550" y="1823700"/>
            <a:ext cx="8862900" cy="32409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actualizar_precio_pasaje</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nuevo_precio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8000"/>
                </a:solidFill>
                <a:highlight>
                  <a:srgbClr val="FFFFFF"/>
                </a:highlight>
                <a:latin typeface="Courier New"/>
                <a:ea typeface="Courier New"/>
                <a:cs typeface="Courier New"/>
                <a:sym typeface="Courier New"/>
              </a:rPr>
              <a:t># La lógica correcta valida el 'nuevo_precio' (el parámetro de entrada)</a:t>
            </a:r>
            <a:endParaRPr sz="14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nuevo_precio </a:t>
            </a:r>
            <a:r>
              <a:rPr lang="es-419" sz="1400">
                <a:solidFill>
                  <a:schemeClr val="dk1"/>
                </a:solidFill>
                <a:highlight>
                  <a:srgbClr val="FFFFFF"/>
                </a:highlight>
                <a:latin typeface="Courier New"/>
                <a:ea typeface="Courier New"/>
                <a:cs typeface="Courier New"/>
                <a:sym typeface="Courier New"/>
              </a:rPr>
              <a:t>&lt;</a:t>
            </a:r>
            <a:r>
              <a:rPr lang="es-419" sz="1400">
                <a:solidFill>
                  <a:srgbClr val="3B3B3B"/>
                </a:solidFill>
                <a:highlight>
                  <a:srgbClr val="FFFFFF"/>
                </a:highlight>
                <a:latin typeface="Courier New"/>
                <a:ea typeface="Courier New"/>
                <a:cs typeface="Courier New"/>
                <a:sym typeface="Courier New"/>
              </a:rPr>
              <a:t> </a:t>
            </a:r>
            <a:r>
              <a:rPr lang="es-419" sz="1400">
                <a:solidFill>
                  <a:srgbClr val="098658"/>
                </a:solidFill>
                <a:highlight>
                  <a:srgbClr val="FFFFFF"/>
                </a:highlight>
                <a:latin typeface="Courier New"/>
                <a:ea typeface="Courier New"/>
                <a:cs typeface="Courier New"/>
                <a:sym typeface="Courier New"/>
              </a:rPr>
              <a:t>0</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"Error: El nuevo precio no puede ser negativo"</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else</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8000"/>
                </a:solidFill>
                <a:highlight>
                  <a:srgbClr val="FFFFFF"/>
                </a:highlight>
                <a:latin typeface="Courier New"/>
                <a:ea typeface="Courier New"/>
                <a:cs typeface="Courier New"/>
                <a:sym typeface="Courier New"/>
              </a:rPr>
              <a:t># Si la validación es exitosa, actualiza el atributo</a:t>
            </a:r>
            <a:endParaRPr sz="14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.precio_pasaje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nuevo_precio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"Precio actualizado a: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.precio_pasaje</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82" name="Google Shape;182;p27" title="logo unab.png"/>
          <p:cNvPicPr preferRelativeResize="0"/>
          <p:nvPr/>
        </p:nvPicPr>
        <p:blipFill>
          <a:blip r:embed="rId3">
            <a:alphaModFix/>
          </a:blip>
          <a:stretch>
            <a:fillRect/>
          </a:stretch>
        </p:blipFill>
        <p:spPr>
          <a:xfrm>
            <a:off x="7085700" y="257613"/>
            <a:ext cx="1790375" cy="973975"/>
          </a:xfrm>
          <a:prstGeom prst="rect">
            <a:avLst/>
          </a:prstGeom>
          <a:noFill/>
          <a:ln>
            <a:noFill/>
          </a:ln>
        </p:spPr>
      </p:pic>
      <p:sp>
        <p:nvSpPr>
          <p:cNvPr id="183" name="Google Shape;183;p27"/>
          <p:cNvSpPr txBox="1"/>
          <p:nvPr/>
        </p:nvSpPr>
        <p:spPr>
          <a:xfrm>
            <a:off x="569175" y="257625"/>
            <a:ext cx="4513800" cy="13593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s-419" sz="1200">
                <a:solidFill>
                  <a:schemeClr val="lt1"/>
                </a:solidFill>
                <a:latin typeface="Comfortaa"/>
                <a:ea typeface="Comfortaa"/>
                <a:cs typeface="Comfortaa"/>
                <a:sym typeface="Comfortaa"/>
              </a:rPr>
              <a:t>El objetivo de esta función es actualizar el precio del pasaje (</a:t>
            </a:r>
            <a:r>
              <a:rPr b="1" lang="es-419" sz="1050">
                <a:solidFill>
                  <a:schemeClr val="lt1"/>
                </a:solidFill>
                <a:latin typeface="Comfortaa"/>
                <a:ea typeface="Comfortaa"/>
                <a:cs typeface="Comfortaa"/>
                <a:sym typeface="Comfortaa"/>
              </a:rPr>
              <a:t>self.precio_pasaje</a:t>
            </a:r>
            <a:r>
              <a:rPr b="1" lang="es-419" sz="1200">
                <a:solidFill>
                  <a:schemeClr val="lt1"/>
                </a:solidFill>
                <a:latin typeface="Comfortaa"/>
                <a:ea typeface="Comfortaa"/>
                <a:cs typeface="Comfortaa"/>
                <a:sym typeface="Comfortaa"/>
              </a:rPr>
              <a:t>) de la reserva actual a un </a:t>
            </a:r>
            <a:r>
              <a:rPr b="1" lang="es-419" sz="1050">
                <a:solidFill>
                  <a:schemeClr val="lt1"/>
                </a:solidFill>
                <a:latin typeface="Comfortaa"/>
                <a:ea typeface="Comfortaa"/>
                <a:cs typeface="Comfortaa"/>
                <a:sym typeface="Comfortaa"/>
              </a:rPr>
              <a:t>nuevo_precio</a:t>
            </a:r>
            <a:r>
              <a:rPr b="1" lang="es-419" sz="1200">
                <a:solidFill>
                  <a:schemeClr val="lt1"/>
                </a:solidFill>
                <a:latin typeface="Comfortaa"/>
                <a:ea typeface="Comfortaa"/>
                <a:cs typeface="Comfortaa"/>
                <a:sym typeface="Comfortaa"/>
              </a:rPr>
              <a:t> proporcionado por el usuario, pero solo si ese nuevo precio tiene sentido en el mundo real.</a:t>
            </a:r>
            <a:endParaRPr b="1" sz="1200">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2160550" y="1103150"/>
            <a:ext cx="6999600" cy="14685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2300"/>
              </a:spcBef>
              <a:spcAft>
                <a:spcPts val="0"/>
              </a:spcAft>
              <a:buClr>
                <a:schemeClr val="dk1"/>
              </a:buClr>
              <a:buSzPts val="1100"/>
              <a:buFont typeface="Arial"/>
              <a:buNone/>
            </a:pPr>
            <a:r>
              <a:rPr b="1" lang="es-419" sz="1000">
                <a:solidFill>
                  <a:schemeClr val="lt1"/>
                </a:solidFill>
                <a:latin typeface="Comfortaa"/>
                <a:ea typeface="Comfortaa"/>
                <a:cs typeface="Comfortaa"/>
                <a:sym typeface="Comfortaa"/>
              </a:rPr>
              <a:t>Verificación de la Condición (if nuevo_precio &lt; 0:):</a:t>
            </a:r>
            <a:endParaRPr b="1" sz="1000">
              <a:solidFill>
                <a:schemeClr val="lt1"/>
              </a:solidFill>
              <a:latin typeface="Comfortaa"/>
              <a:ea typeface="Comfortaa"/>
              <a:cs typeface="Comfortaa"/>
              <a:sym typeface="Comfortaa"/>
            </a:endParaRPr>
          </a:p>
          <a:p>
            <a:pPr indent="-292100" lvl="0" marL="457200" rtl="0" algn="l">
              <a:lnSpc>
                <a:spcPct val="150000"/>
              </a:lnSpc>
              <a:spcBef>
                <a:spcPts val="1200"/>
              </a:spcBef>
              <a:spcAft>
                <a:spcPts val="0"/>
              </a:spcAft>
              <a:buClr>
                <a:schemeClr val="lt1"/>
              </a:buClr>
              <a:buSzPts val="1000"/>
              <a:buFont typeface="Roboto"/>
              <a:buChar char="●"/>
            </a:pPr>
            <a:r>
              <a:rPr b="1" lang="es-419" sz="1000">
                <a:solidFill>
                  <a:schemeClr val="lt1"/>
                </a:solidFill>
                <a:latin typeface="Comfortaa"/>
                <a:ea typeface="Comfortaa"/>
                <a:cs typeface="Comfortaa"/>
                <a:sym typeface="Comfortaa"/>
              </a:rPr>
              <a:t>El método recibe un argumento llamado nuevo_precio.</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Roboto"/>
              <a:buChar char="●"/>
            </a:pPr>
            <a:r>
              <a:rPr b="1" lang="es-419" sz="1000">
                <a:solidFill>
                  <a:schemeClr val="lt1"/>
                </a:solidFill>
                <a:latin typeface="Comfortaa"/>
                <a:ea typeface="Comfortaa"/>
                <a:cs typeface="Comfortaa"/>
                <a:sym typeface="Comfortaa"/>
              </a:rPr>
              <a:t>La primera línea de lógica realiza una validación de datos. Comprueba si el valor que se intenta introducir es menor que cero (es decir, negativo).</a:t>
            </a:r>
            <a:endParaRPr b="1" sz="10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sz="1800">
              <a:solidFill>
                <a:schemeClr val="dk2"/>
              </a:solidFill>
            </a:endParaRPr>
          </a:p>
        </p:txBody>
      </p:sp>
      <p:sp>
        <p:nvSpPr>
          <p:cNvPr id="189" name="Google Shape;189;p28"/>
          <p:cNvSpPr txBox="1"/>
          <p:nvPr/>
        </p:nvSpPr>
        <p:spPr>
          <a:xfrm>
            <a:off x="2160550" y="2571750"/>
            <a:ext cx="6999600" cy="23886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150000"/>
              </a:lnSpc>
              <a:spcBef>
                <a:spcPts val="1200"/>
              </a:spcBef>
              <a:spcAft>
                <a:spcPts val="0"/>
              </a:spcAft>
              <a:buClr>
                <a:schemeClr val="lt1"/>
              </a:buClr>
              <a:buSzPts val="1000"/>
              <a:buFont typeface="Roboto"/>
              <a:buChar char="●"/>
            </a:pPr>
            <a:r>
              <a:rPr b="1" lang="es-419" sz="1000">
                <a:solidFill>
                  <a:schemeClr val="lt1"/>
                </a:solidFill>
                <a:latin typeface="Comfortaa"/>
                <a:ea typeface="Comfortaa"/>
                <a:cs typeface="Comfortaa"/>
                <a:sym typeface="Comfortaa"/>
              </a:rPr>
              <a:t>Si la condición nuevo_precio &lt; 0 es True:</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latin typeface="Comfortaa"/>
                <a:ea typeface="Comfortaa"/>
                <a:cs typeface="Comfortaa"/>
                <a:sym typeface="Comfortaa"/>
              </a:rPr>
              <a:t>La función detiene su ejecución inmediatamente.</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latin typeface="Comfortaa"/>
                <a:ea typeface="Comfortaa"/>
                <a:cs typeface="Comfortaa"/>
                <a:sym typeface="Comfortaa"/>
              </a:rPr>
              <a:t>Devuelve un mensaje de error claro.</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highlight>
                  <a:srgbClr val="FF0000"/>
                </a:highlight>
                <a:latin typeface="Comfortaa"/>
                <a:ea typeface="Comfortaa"/>
                <a:cs typeface="Comfortaa"/>
                <a:sym typeface="Comfortaa"/>
              </a:rPr>
              <a:t>Importante: El atributo self.precio_pasaje </a:t>
            </a:r>
            <a:r>
              <a:rPr b="1" i="1" lang="es-419" sz="1000">
                <a:solidFill>
                  <a:schemeClr val="lt1"/>
                </a:solidFill>
                <a:highlight>
                  <a:srgbClr val="FF0000"/>
                </a:highlight>
                <a:latin typeface="Comfortaa"/>
                <a:ea typeface="Comfortaa"/>
                <a:cs typeface="Comfortaa"/>
                <a:sym typeface="Comfortaa"/>
              </a:rPr>
              <a:t>no se modifica</a:t>
            </a:r>
            <a:r>
              <a:rPr b="1" lang="es-419" sz="1000">
                <a:solidFill>
                  <a:schemeClr val="lt1"/>
                </a:solidFill>
                <a:highlight>
                  <a:srgbClr val="FF0000"/>
                </a:highlight>
                <a:latin typeface="Comfortaa"/>
                <a:ea typeface="Comfortaa"/>
                <a:cs typeface="Comfortaa"/>
                <a:sym typeface="Comfortaa"/>
              </a:rPr>
              <a:t>. El precio original de la reserva permanece intacto.</a:t>
            </a:r>
            <a:endParaRPr b="1" sz="1000">
              <a:solidFill>
                <a:schemeClr val="lt1"/>
              </a:solidFill>
              <a:highlight>
                <a:srgbClr val="FF0000"/>
              </a:highlight>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latin typeface="Comfortaa"/>
                <a:ea typeface="Comfortaa"/>
                <a:cs typeface="Comfortaa"/>
                <a:sym typeface="Comfortaa"/>
              </a:rPr>
              <a:t>Si la condición es FALSE, el código salta a la sección Else:</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latin typeface="Comfortaa"/>
                <a:ea typeface="Comfortaa"/>
                <a:cs typeface="Comfortaa"/>
                <a:sym typeface="Comfortaa"/>
              </a:rPr>
              <a:t>Se produce la actualización de estado, y el atributo (self.precio_pasaje) toma el nuevo valor.</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Comfortaa"/>
              <a:buChar char="●"/>
            </a:pPr>
            <a:r>
              <a:rPr b="1" lang="es-419" sz="1000">
                <a:solidFill>
                  <a:schemeClr val="lt1"/>
                </a:solidFill>
                <a:latin typeface="Comfortaa"/>
                <a:ea typeface="Comfortaa"/>
                <a:cs typeface="Comfortaa"/>
                <a:sym typeface="Comfortaa"/>
              </a:rPr>
              <a:t>La función devuelve un mensaje de actualización y el valor nuevo. </a:t>
            </a:r>
            <a:endParaRPr b="1" sz="1000">
              <a:solidFill>
                <a:schemeClr val="lt1"/>
              </a:solidFill>
              <a:latin typeface="Comfortaa"/>
              <a:ea typeface="Comfortaa"/>
              <a:cs typeface="Comfortaa"/>
              <a:sym typeface="Comfortaa"/>
            </a:endParaRPr>
          </a:p>
          <a:p>
            <a:pPr indent="0" lvl="0" marL="457200" rtl="0" algn="l">
              <a:lnSpc>
                <a:spcPct val="150000"/>
              </a:lnSpc>
              <a:spcBef>
                <a:spcPts val="4800"/>
              </a:spcBef>
              <a:spcAft>
                <a:spcPts val="0"/>
              </a:spcAft>
              <a:buNone/>
            </a:pPr>
            <a:r>
              <a:t/>
            </a:r>
            <a:endParaRPr b="1" sz="1000">
              <a:solidFill>
                <a:schemeClr val="lt1"/>
              </a:solidFill>
              <a:latin typeface="Comfortaa"/>
              <a:ea typeface="Comfortaa"/>
              <a:cs typeface="Comfortaa"/>
              <a:sym typeface="Comfortaa"/>
            </a:endParaRPr>
          </a:p>
          <a:p>
            <a:pPr indent="0" lvl="0" marL="0" rtl="0" algn="l">
              <a:spcBef>
                <a:spcPts val="4800"/>
              </a:spcBef>
              <a:spcAft>
                <a:spcPts val="0"/>
              </a:spcAft>
              <a:buNone/>
            </a:pPr>
            <a:r>
              <a:t/>
            </a:r>
            <a:endParaRPr sz="1800">
              <a:solidFill>
                <a:schemeClr val="dk2"/>
              </a:solidFill>
            </a:endParaRPr>
          </a:p>
        </p:txBody>
      </p:sp>
      <p:pic>
        <p:nvPicPr>
          <p:cNvPr id="190" name="Google Shape;190;p28" title="logo unab.png"/>
          <p:cNvPicPr preferRelativeResize="0"/>
          <p:nvPr/>
        </p:nvPicPr>
        <p:blipFill>
          <a:blip r:embed="rId3">
            <a:alphaModFix/>
          </a:blip>
          <a:stretch>
            <a:fillRect/>
          </a:stretch>
        </p:blipFill>
        <p:spPr>
          <a:xfrm>
            <a:off x="7132175" y="60138"/>
            <a:ext cx="1790375" cy="97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72600" y="1642475"/>
            <a:ext cx="9011100" cy="14589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78571"/>
              <a:buFont typeface="Arial"/>
              <a:buNone/>
            </a:pP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__str__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"""Representación legible del objeto."""</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estado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"Activa"</a:t>
            </a: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.activa </a:t>
            </a:r>
            <a:r>
              <a:rPr lang="es-419" sz="1400">
                <a:solidFill>
                  <a:srgbClr val="AF00DB"/>
                </a:solidFill>
                <a:highlight>
                  <a:srgbClr val="FFFFFF"/>
                </a:highlight>
                <a:latin typeface="Courier New"/>
                <a:ea typeface="Courier New"/>
                <a:cs typeface="Courier New"/>
                <a:sym typeface="Courier New"/>
              </a:rPr>
              <a:t>else</a:t>
            </a: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"Cancelada"</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"Reserva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.numero_reserva</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 Pasajero: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.pasajero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 Vuelo: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.vuelo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 Estado: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estado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96" name="Google Shape;196;p29" title="logo unab.png"/>
          <p:cNvPicPr preferRelativeResize="0"/>
          <p:nvPr/>
        </p:nvPicPr>
        <p:blipFill>
          <a:blip r:embed="rId3">
            <a:alphaModFix/>
          </a:blip>
          <a:stretch>
            <a:fillRect/>
          </a:stretch>
        </p:blipFill>
        <p:spPr>
          <a:xfrm>
            <a:off x="6800225" y="406350"/>
            <a:ext cx="2156975" cy="1173400"/>
          </a:xfrm>
          <a:prstGeom prst="rect">
            <a:avLst/>
          </a:prstGeom>
          <a:noFill/>
          <a:ln>
            <a:noFill/>
          </a:ln>
        </p:spPr>
      </p:pic>
      <p:sp>
        <p:nvSpPr>
          <p:cNvPr id="197" name="Google Shape;197;p29"/>
          <p:cNvSpPr txBox="1"/>
          <p:nvPr/>
        </p:nvSpPr>
        <p:spPr>
          <a:xfrm>
            <a:off x="127775" y="348475"/>
            <a:ext cx="6672600" cy="11733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s-419" sz="1100">
                <a:solidFill>
                  <a:schemeClr val="lt1"/>
                </a:solidFill>
                <a:latin typeface="Comfortaa"/>
                <a:ea typeface="Comfortaa"/>
                <a:cs typeface="Comfortaa"/>
                <a:sym typeface="Comfortaa"/>
              </a:rPr>
              <a:t>El método especial __str__ (abreviatura de "string") es un método incorporado de Python que se llama automáticamente en las siguientes situaciones:</a:t>
            </a:r>
            <a:endParaRPr b="1" sz="1100">
              <a:solidFill>
                <a:schemeClr val="lt1"/>
              </a:solidFill>
              <a:latin typeface="Comfortaa"/>
              <a:ea typeface="Comfortaa"/>
              <a:cs typeface="Comfortaa"/>
              <a:sym typeface="Comfortaa"/>
            </a:endParaRPr>
          </a:p>
          <a:p>
            <a:pPr indent="-298450" lvl="0" marL="457200" rtl="0" algn="l">
              <a:lnSpc>
                <a:spcPct val="150000"/>
              </a:lnSpc>
              <a:spcBef>
                <a:spcPts val="1200"/>
              </a:spcBef>
              <a:spcAft>
                <a:spcPts val="0"/>
              </a:spcAft>
              <a:buClr>
                <a:schemeClr val="lt1"/>
              </a:buClr>
              <a:buSzPts val="1100"/>
              <a:buFont typeface="Roboto"/>
              <a:buAutoNum type="arabicPeriod"/>
            </a:pPr>
            <a:r>
              <a:rPr b="1" lang="es-419" sz="1100">
                <a:solidFill>
                  <a:schemeClr val="lt1"/>
                </a:solidFill>
                <a:latin typeface="Comfortaa"/>
                <a:ea typeface="Comfortaa"/>
                <a:cs typeface="Comfortaa"/>
                <a:sym typeface="Comfortaa"/>
              </a:rPr>
              <a:t>Cuando usas print(mi_reserva).</a:t>
            </a:r>
            <a:endParaRPr b="1" sz="1100">
              <a:solidFill>
                <a:schemeClr val="lt1"/>
              </a:solidFill>
              <a:latin typeface="Comfortaa"/>
              <a:ea typeface="Comfortaa"/>
              <a:cs typeface="Comfortaa"/>
              <a:sym typeface="Comfortaa"/>
            </a:endParaRPr>
          </a:p>
          <a:p>
            <a:pPr indent="-298450" lvl="0" marL="457200" rtl="0" algn="l">
              <a:lnSpc>
                <a:spcPct val="150000"/>
              </a:lnSpc>
              <a:spcBef>
                <a:spcPts val="0"/>
              </a:spcBef>
              <a:spcAft>
                <a:spcPts val="0"/>
              </a:spcAft>
              <a:buClr>
                <a:schemeClr val="lt1"/>
              </a:buClr>
              <a:buSzPts val="1100"/>
              <a:buFont typeface="Roboto"/>
              <a:buAutoNum type="arabicPeriod"/>
            </a:pPr>
            <a:r>
              <a:rPr b="1" lang="es-419" sz="1100">
                <a:solidFill>
                  <a:schemeClr val="lt1"/>
                </a:solidFill>
                <a:latin typeface="Comfortaa"/>
                <a:ea typeface="Comfortaa"/>
                <a:cs typeface="Comfortaa"/>
                <a:sym typeface="Comfortaa"/>
              </a:rPr>
              <a:t>Cuando usas str(mi_reserva)</a:t>
            </a:r>
            <a:endParaRPr b="1" sz="11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sz="1800">
              <a:solidFill>
                <a:schemeClr val="dk2"/>
              </a:solidFill>
            </a:endParaRPr>
          </a:p>
        </p:txBody>
      </p:sp>
      <p:sp>
        <p:nvSpPr>
          <p:cNvPr id="198" name="Google Shape;198;p29"/>
          <p:cNvSpPr txBox="1"/>
          <p:nvPr/>
        </p:nvSpPr>
        <p:spPr>
          <a:xfrm>
            <a:off x="72600" y="3164250"/>
            <a:ext cx="4432500" cy="19491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s-419" sz="1000">
                <a:solidFill>
                  <a:schemeClr val="lt1"/>
                </a:solidFill>
                <a:latin typeface="Comfortaa"/>
                <a:ea typeface="Comfortaa"/>
                <a:cs typeface="Comfortaa"/>
                <a:sym typeface="Comfortaa"/>
              </a:rPr>
              <a:t>Se utiliza un valor condicional para establecer el estado </a:t>
            </a:r>
            <a:r>
              <a:rPr b="1" lang="es-419" sz="1000">
                <a:solidFill>
                  <a:schemeClr val="lt1"/>
                </a:solidFill>
                <a:latin typeface="Comfortaa"/>
                <a:ea typeface="Comfortaa"/>
                <a:cs typeface="Comfortaa"/>
                <a:sym typeface="Comfortaa"/>
              </a:rPr>
              <a:t>basándose</a:t>
            </a:r>
            <a:r>
              <a:rPr b="1" lang="es-419" sz="1000">
                <a:solidFill>
                  <a:schemeClr val="lt1"/>
                </a:solidFill>
                <a:latin typeface="Comfortaa"/>
                <a:ea typeface="Comfortaa"/>
                <a:cs typeface="Comfortaa"/>
                <a:sym typeface="Comfortaa"/>
              </a:rPr>
              <a:t> en el valor booleano de self.activa:</a:t>
            </a:r>
            <a:endParaRPr b="1" sz="1000">
              <a:solidFill>
                <a:schemeClr val="lt1"/>
              </a:solidFill>
              <a:latin typeface="Comfortaa"/>
              <a:ea typeface="Comfortaa"/>
              <a:cs typeface="Comfortaa"/>
              <a:sym typeface="Comfortaa"/>
            </a:endParaRPr>
          </a:p>
          <a:p>
            <a:pPr indent="-292100" lvl="0" marL="457200" rtl="0" algn="l">
              <a:lnSpc>
                <a:spcPct val="150000"/>
              </a:lnSpc>
              <a:spcBef>
                <a:spcPts val="2400"/>
              </a:spcBef>
              <a:spcAft>
                <a:spcPts val="0"/>
              </a:spcAft>
              <a:buClr>
                <a:schemeClr val="lt1"/>
              </a:buClr>
              <a:buSzPts val="1000"/>
              <a:buChar char="●"/>
            </a:pPr>
            <a:r>
              <a:rPr b="1" lang="es-419" sz="1000">
                <a:solidFill>
                  <a:schemeClr val="lt1"/>
                </a:solidFill>
                <a:latin typeface="Comfortaa"/>
                <a:ea typeface="Comfortaa"/>
                <a:cs typeface="Comfortaa"/>
                <a:sym typeface="Comfortaa"/>
              </a:rPr>
              <a:t>Si self.activa es True, la variable estado toma el valor "Activa".</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Char char="●"/>
            </a:pPr>
            <a:r>
              <a:rPr b="1" lang="es-419" sz="1000">
                <a:solidFill>
                  <a:schemeClr val="lt1"/>
                </a:solidFill>
                <a:latin typeface="Comfortaa"/>
                <a:ea typeface="Comfortaa"/>
                <a:cs typeface="Comfortaa"/>
                <a:sym typeface="Comfortaa"/>
              </a:rPr>
              <a:t>Si self.activa es False, la variable estado toma el valor "Cancelada".</a:t>
            </a:r>
            <a:endParaRPr b="1" sz="10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sz="1800">
              <a:solidFill>
                <a:schemeClr val="dk2"/>
              </a:solidFill>
            </a:endParaRPr>
          </a:p>
        </p:txBody>
      </p:sp>
      <p:sp>
        <p:nvSpPr>
          <p:cNvPr id="199" name="Google Shape;199;p29"/>
          <p:cNvSpPr txBox="1"/>
          <p:nvPr/>
        </p:nvSpPr>
        <p:spPr>
          <a:xfrm>
            <a:off x="4572000" y="3164100"/>
            <a:ext cx="4511700" cy="19491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150000"/>
              </a:lnSpc>
              <a:spcBef>
                <a:spcPts val="1200"/>
              </a:spcBef>
              <a:spcAft>
                <a:spcPts val="0"/>
              </a:spcAft>
              <a:buClr>
                <a:schemeClr val="lt1"/>
              </a:buClr>
              <a:buSzPts val="1000"/>
              <a:buFont typeface="Roboto"/>
              <a:buChar char="●"/>
            </a:pPr>
            <a:r>
              <a:rPr b="1" lang="es-419" sz="1000">
                <a:solidFill>
                  <a:schemeClr val="lt1"/>
                </a:solidFill>
                <a:latin typeface="Comfortaa"/>
                <a:ea typeface="Comfortaa"/>
                <a:cs typeface="Comfortaa"/>
                <a:sym typeface="Comfortaa"/>
              </a:rPr>
              <a:t>La función utiliza un f-string (cadena formateada con f al principio) para construir una cadena de texto legible y coherente.</a:t>
            </a:r>
            <a:endParaRPr b="1" sz="1000">
              <a:solidFill>
                <a:schemeClr val="lt1"/>
              </a:solidFill>
              <a:latin typeface="Comfortaa"/>
              <a:ea typeface="Comfortaa"/>
              <a:cs typeface="Comfortaa"/>
              <a:sym typeface="Comfortaa"/>
            </a:endParaRPr>
          </a:p>
          <a:p>
            <a:pPr indent="-292100" lvl="0" marL="457200" rtl="0" algn="l">
              <a:lnSpc>
                <a:spcPct val="150000"/>
              </a:lnSpc>
              <a:spcBef>
                <a:spcPts val="0"/>
              </a:spcBef>
              <a:spcAft>
                <a:spcPts val="0"/>
              </a:spcAft>
              <a:buClr>
                <a:schemeClr val="lt1"/>
              </a:buClr>
              <a:buSzPts val="1000"/>
              <a:buFont typeface="Roboto"/>
              <a:buChar char="●"/>
            </a:pPr>
            <a:r>
              <a:rPr b="1" lang="es-419" sz="1000">
                <a:solidFill>
                  <a:schemeClr val="lt1"/>
                </a:solidFill>
                <a:latin typeface="Comfortaa"/>
                <a:ea typeface="Comfortaa"/>
                <a:cs typeface="Comfortaa"/>
                <a:sym typeface="Comfortaa"/>
              </a:rPr>
              <a:t>Combina los atributos clave del objeto (self.numero_reserva, self.pasajero, self.vuelo) con la variable estado que acabamos de definir, usando separadores (|, : ) para una lectura clara.</a:t>
            </a:r>
            <a:endParaRPr b="1" sz="1000">
              <a:solidFill>
                <a:schemeClr val="lt1"/>
              </a:solidFill>
              <a:latin typeface="Comfortaa"/>
              <a:ea typeface="Comfortaa"/>
              <a:cs typeface="Comfortaa"/>
              <a:sym typeface="Comfortaa"/>
            </a:endParaRPr>
          </a:p>
          <a:p>
            <a:pPr indent="0" lvl="0" marL="457200" rtl="0" algn="l">
              <a:lnSpc>
                <a:spcPct val="150000"/>
              </a:lnSpc>
              <a:spcBef>
                <a:spcPts val="24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5070600" cy="42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1562"/>
              <a:buNone/>
            </a:pPr>
            <a:r>
              <a:rPr lang="es-419" sz="1920"/>
              <a:t>Entrega 2: Árboles y Jerarquías (Unidades 3 y 4)</a:t>
            </a:r>
            <a:endParaRPr sz="1920"/>
          </a:p>
        </p:txBody>
      </p:sp>
      <p:sp>
        <p:nvSpPr>
          <p:cNvPr id="205" name="Google Shape;205;p30"/>
          <p:cNvSpPr txBox="1"/>
          <p:nvPr>
            <p:ph idx="1" type="body"/>
          </p:nvPr>
        </p:nvSpPr>
        <p:spPr>
          <a:xfrm>
            <a:off x="311700" y="1152475"/>
            <a:ext cx="8520600" cy="3416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500"/>
              <a:t>Teoría</a:t>
            </a:r>
            <a:r>
              <a:rPr lang="es-419" sz="1500"/>
              <a:t>:</a:t>
            </a:r>
            <a:endParaRPr sz="1500"/>
          </a:p>
          <a:p>
            <a:pPr indent="-316706" lvl="0" marL="457200" rtl="0" algn="l">
              <a:spcBef>
                <a:spcPts val="1200"/>
              </a:spcBef>
              <a:spcAft>
                <a:spcPts val="0"/>
              </a:spcAft>
              <a:buSzPct val="100000"/>
              <a:buChar char="●"/>
            </a:pPr>
            <a:r>
              <a:rPr lang="es-419" sz="1500"/>
              <a:t>Explicar la diferencia entre árboles binarios y árboles generales. Ejemplificar con jerarquías de vuelos y conexiones. </a:t>
            </a:r>
            <a:endParaRPr sz="1500"/>
          </a:p>
          <a:p>
            <a:pPr indent="-316706" lvl="0" marL="457200" rtl="0" algn="l">
              <a:spcBef>
                <a:spcPts val="0"/>
              </a:spcBef>
              <a:spcAft>
                <a:spcPts val="0"/>
              </a:spcAft>
              <a:buSzPct val="100000"/>
              <a:buChar char="●"/>
            </a:pPr>
            <a:r>
              <a:rPr lang="es-419" sz="1500"/>
              <a:t>Analizar la eficiencia de los recorridos y búsquedas en cada tipo de árbol.</a:t>
            </a:r>
            <a:endParaRPr sz="1500"/>
          </a:p>
          <a:p>
            <a:pPr indent="0" lvl="0" marL="0" rtl="0" algn="l">
              <a:spcBef>
                <a:spcPts val="1200"/>
              </a:spcBef>
              <a:spcAft>
                <a:spcPts val="0"/>
              </a:spcAft>
              <a:buNone/>
            </a:pPr>
            <a:r>
              <a:rPr lang="es-419" sz="1500"/>
              <a:t>Práctica:</a:t>
            </a:r>
            <a:endParaRPr sz="1500"/>
          </a:p>
          <a:p>
            <a:pPr indent="-316706" lvl="0" marL="457200" rtl="0" algn="l">
              <a:spcBef>
                <a:spcPts val="1200"/>
              </a:spcBef>
              <a:spcAft>
                <a:spcPts val="0"/>
              </a:spcAft>
              <a:buSzPct val="100000"/>
              <a:buChar char="●"/>
            </a:pPr>
            <a:r>
              <a:rPr lang="es-419" sz="1500"/>
              <a:t>Implementar un árbol binario para organizar vuelos según fecha o número de vuelo. </a:t>
            </a:r>
            <a:endParaRPr sz="1500"/>
          </a:p>
          <a:p>
            <a:pPr indent="-316706" lvl="0" marL="457200" rtl="0" algn="l">
              <a:spcBef>
                <a:spcPts val="0"/>
              </a:spcBef>
              <a:spcAft>
                <a:spcPts val="0"/>
              </a:spcAft>
              <a:buSzPct val="100000"/>
              <a:buChar char="●"/>
            </a:pPr>
            <a:r>
              <a:rPr lang="es-419" sz="1500"/>
              <a:t>Modelar el historial de vuelos de un pasajero como un árbol general (cada nodo es un vuelo, ramas son conexiones o escalas). </a:t>
            </a:r>
            <a:endParaRPr sz="1500"/>
          </a:p>
          <a:p>
            <a:pPr indent="-316706" lvl="0" marL="457200" rtl="0" algn="l">
              <a:spcBef>
                <a:spcPts val="0"/>
              </a:spcBef>
              <a:spcAft>
                <a:spcPts val="0"/>
              </a:spcAft>
              <a:buSzPct val="100000"/>
              <a:buChar char="●"/>
            </a:pPr>
            <a:r>
              <a:rPr lang="es-419" sz="1500"/>
              <a:t>Implementar recorridos (preorden, inorden, postorden) y búsquedas en ambos árboles.</a:t>
            </a:r>
            <a:endParaRPr sz="1500"/>
          </a:p>
          <a:p>
            <a:pPr indent="0" lvl="0" marL="0" rtl="0" algn="l">
              <a:spcBef>
                <a:spcPts val="1200"/>
              </a:spcBef>
              <a:spcAft>
                <a:spcPts val="0"/>
              </a:spcAft>
              <a:buNone/>
            </a:pPr>
            <a:r>
              <a:rPr lang="es-419" sz="1500"/>
              <a:t>Adicional obligatorio:</a:t>
            </a:r>
            <a:endParaRPr sz="1500"/>
          </a:p>
          <a:p>
            <a:pPr indent="-316706" lvl="0" marL="457200" rtl="0" algn="l">
              <a:spcBef>
                <a:spcPts val="1200"/>
              </a:spcBef>
              <a:spcAft>
                <a:spcPts val="0"/>
              </a:spcAft>
              <a:buSzPct val="100000"/>
              <a:buChar char="●"/>
            </a:pPr>
            <a:r>
              <a:rPr lang="es-419" sz="1500"/>
              <a:t>Infografía o póster digital mostrando la jerarquía de vuelos y el árbol de conexiones de al menos un pasajero.</a:t>
            </a:r>
            <a:endParaRPr sz="1500"/>
          </a:p>
        </p:txBody>
      </p:sp>
      <p:pic>
        <p:nvPicPr>
          <p:cNvPr id="206" name="Google Shape;206;p30" title="logo unab.png"/>
          <p:cNvPicPr preferRelativeResize="0"/>
          <p:nvPr/>
        </p:nvPicPr>
        <p:blipFill>
          <a:blip r:embed="rId3">
            <a:alphaModFix/>
          </a:blip>
          <a:stretch>
            <a:fillRect/>
          </a:stretch>
        </p:blipFill>
        <p:spPr>
          <a:xfrm>
            <a:off x="7401950" y="77800"/>
            <a:ext cx="1545100" cy="84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195100"/>
            <a:ext cx="5403300" cy="324600"/>
          </a:xfrm>
          <a:prstGeom prst="rect">
            <a:avLst/>
          </a:prstGeom>
          <a:solidFill>
            <a:srgbClr val="073763"/>
          </a:solidFill>
          <a:ln cap="flat" cmpd="sng" w="9525">
            <a:solidFill>
              <a:srgbClr val="0A0A0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419" sz="1400">
                <a:solidFill>
                  <a:schemeClr val="lt1"/>
                </a:solidFill>
                <a:latin typeface="Comfortaa"/>
                <a:ea typeface="Comfortaa"/>
                <a:cs typeface="Comfortaa"/>
                <a:sym typeface="Comfortaa"/>
              </a:rPr>
              <a:t>Diferencia entre árboles binarios y árboles generales:</a:t>
            </a:r>
            <a:endParaRPr b="1" sz="1400">
              <a:solidFill>
                <a:schemeClr val="lt1"/>
              </a:solidFill>
              <a:latin typeface="Comfortaa"/>
              <a:ea typeface="Comfortaa"/>
              <a:cs typeface="Comfortaa"/>
              <a:sym typeface="Comfortaa"/>
            </a:endParaRPr>
          </a:p>
        </p:txBody>
      </p:sp>
      <p:graphicFrame>
        <p:nvGraphicFramePr>
          <p:cNvPr id="212" name="Google Shape;212;p31"/>
          <p:cNvGraphicFramePr/>
          <p:nvPr/>
        </p:nvGraphicFramePr>
        <p:xfrm>
          <a:off x="105150" y="1070600"/>
          <a:ext cx="3000000" cy="3000000"/>
        </p:xfrm>
        <a:graphic>
          <a:graphicData uri="http://schemas.openxmlformats.org/drawingml/2006/table">
            <a:tbl>
              <a:tblPr>
                <a:noFill/>
                <a:tableStyleId>{1B03B984-0C8D-487E-9A8E-A10ED4991272}</a:tableStyleId>
              </a:tblPr>
              <a:tblGrid>
                <a:gridCol w="4600900"/>
                <a:gridCol w="4332775"/>
              </a:tblGrid>
              <a:tr h="349475">
                <a:tc>
                  <a:txBody>
                    <a:bodyPr/>
                    <a:lstStyle/>
                    <a:p>
                      <a:pPr indent="0" lvl="0" marL="0" rtl="0" algn="l">
                        <a:spcBef>
                          <a:spcPts val="0"/>
                        </a:spcBef>
                        <a:spcAft>
                          <a:spcPts val="0"/>
                        </a:spcAft>
                        <a:buNone/>
                      </a:pPr>
                      <a:r>
                        <a:rPr lang="es-419"/>
                        <a:t>Árbol Binario</a:t>
                      </a:r>
                      <a:endParaRPr/>
                    </a:p>
                  </a:txBody>
                  <a:tcPr marT="91425" marB="91425" marR="91425" marL="91425"/>
                </a:tc>
                <a:tc>
                  <a:txBody>
                    <a:bodyPr/>
                    <a:lstStyle/>
                    <a:p>
                      <a:pPr indent="0" lvl="0" marL="0" rtl="0" algn="l">
                        <a:spcBef>
                          <a:spcPts val="0"/>
                        </a:spcBef>
                        <a:spcAft>
                          <a:spcPts val="0"/>
                        </a:spcAft>
                        <a:buNone/>
                      </a:pPr>
                      <a:r>
                        <a:rPr lang="es-419"/>
                        <a:t>Árbol General</a:t>
                      </a:r>
                      <a:endParaRPr/>
                    </a:p>
                  </a:txBody>
                  <a:tcPr marT="91425" marB="91425" marR="91425" marL="91425"/>
                </a:tc>
              </a:tr>
              <a:tr h="1870650">
                <a:tc>
                  <a:txBody>
                    <a:bodyPr/>
                    <a:lstStyle/>
                    <a:p>
                      <a:pPr indent="-304800" lvl="0" marL="457200" rtl="0" algn="l">
                        <a:lnSpc>
                          <a:spcPct val="150000"/>
                        </a:lnSpc>
                        <a:spcBef>
                          <a:spcPts val="800"/>
                        </a:spcBef>
                        <a:spcAft>
                          <a:spcPts val="0"/>
                        </a:spcAft>
                        <a:buSzPts val="1200"/>
                        <a:buFont typeface="Comfortaa"/>
                        <a:buChar char="●"/>
                      </a:pPr>
                      <a:r>
                        <a:rPr b="1" lang="es-419" sz="1200">
                          <a:solidFill>
                            <a:srgbClr val="0A0A0A"/>
                          </a:solidFill>
                          <a:latin typeface="Comfortaa"/>
                          <a:ea typeface="Comfortaa"/>
                          <a:cs typeface="Comfortaa"/>
                          <a:sym typeface="Comfortaa"/>
                        </a:rPr>
                        <a:t>Definición</a:t>
                      </a:r>
                      <a:r>
                        <a:rPr lang="es-419" sz="1200">
                          <a:solidFill>
                            <a:srgbClr val="0A0A0A"/>
                          </a:solidFill>
                          <a:latin typeface="Comfortaa"/>
                          <a:ea typeface="Comfortaa"/>
                          <a:cs typeface="Comfortaa"/>
                          <a:sym typeface="Comfortaa"/>
                        </a:rPr>
                        <a:t>: Cada nodo tiene como máximo dos hijos, típicamente llamados "hijo izquierdo" y "hijo derecho".</a:t>
                      </a:r>
                      <a:endParaRPr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a:solidFill>
                            <a:srgbClr val="0A0A0A"/>
                          </a:solidFill>
                          <a:latin typeface="Comfortaa"/>
                          <a:ea typeface="Comfortaa"/>
                          <a:cs typeface="Comfortaa"/>
                          <a:sym typeface="Comfortaa"/>
                        </a:rPr>
                        <a:t>Uso en jerarquías:</a:t>
                      </a:r>
                      <a:r>
                        <a:rPr lang="es-419" sz="1200">
                          <a:solidFill>
                            <a:srgbClr val="0A0A0A"/>
                          </a:solidFill>
                          <a:latin typeface="Comfortaa"/>
                          <a:ea typeface="Comfortaa"/>
                          <a:cs typeface="Comfortaa"/>
                          <a:sym typeface="Comfortaa"/>
                        </a:rPr>
                        <a:t> Es útil para estructuras simples y organizadas de forma binaria, como la división de datos en un árbol binario de búsqueda (BST) donde los valores menores van a la izquierda y los mayores a la derecha.</a:t>
                      </a:r>
                      <a:endParaRPr sz="1200">
                        <a:solidFill>
                          <a:srgbClr val="0A0A0A"/>
                        </a:solidFill>
                        <a:latin typeface="Comfortaa"/>
                        <a:ea typeface="Comfortaa"/>
                        <a:cs typeface="Comfortaa"/>
                        <a:sym typeface="Comfortaa"/>
                      </a:endParaRPr>
                    </a:p>
                  </a:txBody>
                  <a:tcPr marT="91425" marB="91425" marR="91425" marL="91425"/>
                </a:tc>
                <a:tc>
                  <a:txBody>
                    <a:bodyPr/>
                    <a:lstStyle/>
                    <a:p>
                      <a:pPr indent="-304800" lvl="0" marL="457200" rtl="0" algn="l">
                        <a:lnSpc>
                          <a:spcPct val="150000"/>
                        </a:lnSpc>
                        <a:spcBef>
                          <a:spcPts val="800"/>
                        </a:spcBef>
                        <a:spcAft>
                          <a:spcPts val="0"/>
                        </a:spcAft>
                        <a:buClr>
                          <a:srgbClr val="0A0A0A"/>
                        </a:buClr>
                        <a:buSzPts val="1200"/>
                        <a:buFont typeface="Comfortaa"/>
                        <a:buChar char="●"/>
                      </a:pPr>
                      <a:r>
                        <a:rPr b="1" lang="es-419" sz="1200">
                          <a:solidFill>
                            <a:srgbClr val="0A0A0A"/>
                          </a:solidFill>
                          <a:highlight>
                            <a:srgbClr val="FFFFFF"/>
                          </a:highlight>
                          <a:latin typeface="Comfortaa"/>
                          <a:ea typeface="Comfortaa"/>
                          <a:cs typeface="Comfortaa"/>
                          <a:sym typeface="Comfortaa"/>
                        </a:rPr>
                        <a:t>Definición: </a:t>
                      </a:r>
                      <a:r>
                        <a:rPr lang="es-419" sz="1200">
                          <a:solidFill>
                            <a:srgbClr val="0A0A0A"/>
                          </a:solidFill>
                          <a:highlight>
                            <a:srgbClr val="FFFFFF"/>
                          </a:highlight>
                          <a:latin typeface="Comfortaa"/>
                          <a:ea typeface="Comfortaa"/>
                          <a:cs typeface="Comfortaa"/>
                          <a:sym typeface="Comfortaa"/>
                        </a:rPr>
                        <a:t>Cada nodo puede tener un número variable de hijos. La aridad (número máximo de hijos) se puede definir según el problema.</a:t>
                      </a:r>
                      <a:endParaRPr sz="1200">
                        <a:solidFill>
                          <a:srgbClr val="0A0A0A"/>
                        </a:solidFill>
                        <a:highlight>
                          <a:srgbClr val="FFFFFF"/>
                        </a:highlight>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a:solidFill>
                            <a:srgbClr val="0A0A0A"/>
                          </a:solidFill>
                          <a:highlight>
                            <a:srgbClr val="FFFFFF"/>
                          </a:highlight>
                          <a:latin typeface="Comfortaa"/>
                          <a:ea typeface="Comfortaa"/>
                          <a:cs typeface="Comfortaa"/>
                          <a:sym typeface="Comfortaa"/>
                        </a:rPr>
                        <a:t>Uso en jerarquías: </a:t>
                      </a:r>
                      <a:r>
                        <a:rPr lang="es-419" sz="1200">
                          <a:solidFill>
                            <a:srgbClr val="0A0A0A"/>
                          </a:solidFill>
                          <a:highlight>
                            <a:srgbClr val="FFFFFF"/>
                          </a:highlight>
                          <a:latin typeface="Comfortaa"/>
                          <a:ea typeface="Comfortaa"/>
                          <a:cs typeface="Comfortaa"/>
                          <a:sym typeface="Comfortaa"/>
                        </a:rPr>
                        <a:t>Es más adecuado para representar estructuras jerárquicas complejas y dinámicas.</a:t>
                      </a:r>
                      <a:endParaRPr sz="1200">
                        <a:latin typeface="Comfortaa"/>
                        <a:ea typeface="Comfortaa"/>
                        <a:cs typeface="Comfortaa"/>
                        <a:sym typeface="Comfortaa"/>
                      </a:endParaRPr>
                    </a:p>
                  </a:txBody>
                  <a:tcPr marT="91425" marB="91425" marR="91425" marL="91425"/>
                </a:tc>
              </a:tr>
            </a:tbl>
          </a:graphicData>
        </a:graphic>
      </p:graphicFrame>
      <p:pic>
        <p:nvPicPr>
          <p:cNvPr id="213" name="Google Shape;213;p31" title="logo unab.png"/>
          <p:cNvPicPr preferRelativeResize="0"/>
          <p:nvPr/>
        </p:nvPicPr>
        <p:blipFill>
          <a:blip r:embed="rId3">
            <a:alphaModFix/>
          </a:blip>
          <a:stretch>
            <a:fillRect/>
          </a:stretch>
        </p:blipFill>
        <p:spPr>
          <a:xfrm>
            <a:off x="7139536" y="53475"/>
            <a:ext cx="1756014" cy="95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nvSpPr>
        <p:spPr>
          <a:xfrm>
            <a:off x="127775" y="0"/>
            <a:ext cx="68184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rPr>
              <a:t>Trabajo Práctico Integrador – Gestión de Pasajes de Avión y Estructuras de Datos en Python</a:t>
            </a:r>
            <a:endParaRPr b="1" sz="1800">
              <a:solidFill>
                <a:schemeClr val="dk2"/>
              </a:solidFill>
            </a:endParaRPr>
          </a:p>
          <a:p>
            <a:pPr indent="0" lvl="0" marL="0" rtl="0" algn="l">
              <a:spcBef>
                <a:spcPts val="0"/>
              </a:spcBef>
              <a:spcAft>
                <a:spcPts val="0"/>
              </a:spcAft>
              <a:buNone/>
            </a:pPr>
            <a:r>
              <a:rPr b="1" lang="es-419" sz="1800">
                <a:solidFill>
                  <a:schemeClr val="dk2"/>
                </a:solidFill>
              </a:rPr>
              <a:t> </a:t>
            </a:r>
            <a:r>
              <a:rPr b="1" lang="es-419">
                <a:solidFill>
                  <a:schemeClr val="dk2"/>
                </a:solidFill>
              </a:rPr>
              <a:t>Hilo Conductor: "Gestión Integral de Pasajes de Avión"</a:t>
            </a:r>
            <a:r>
              <a:rPr b="1" lang="es-419" sz="1800">
                <a:solidFill>
                  <a:schemeClr val="dk2"/>
                </a:solidFill>
              </a:rPr>
              <a:t> </a:t>
            </a:r>
            <a:endParaRPr b="1" sz="1800">
              <a:solidFill>
                <a:schemeClr val="dk2"/>
              </a:solidFill>
            </a:endParaRPr>
          </a:p>
        </p:txBody>
      </p:sp>
      <p:sp>
        <p:nvSpPr>
          <p:cNvPr id="65" name="Google Shape;65;p14"/>
          <p:cNvSpPr txBox="1"/>
          <p:nvPr/>
        </p:nvSpPr>
        <p:spPr>
          <a:xfrm>
            <a:off x="127775" y="1675100"/>
            <a:ext cx="894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chemeClr val="dk2"/>
                </a:solidFill>
              </a:rPr>
              <a:t> Modalidad y Entregas:</a:t>
            </a:r>
            <a:endParaRPr b="1">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 Trabajo grupal (2 o 3 integrantes) </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El trabajo se desarrolla en 4 entregas parciales (una cada tres semanas)</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Cada entrega debe incluir: desarrollo teórico, implementación en Python, documentación y material adicional (presentación, video, infografía, etc.)</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Defensa oral individual y grupal al finalizar</a:t>
            </a:r>
            <a:endParaRPr>
              <a:solidFill>
                <a:schemeClr val="dk2"/>
              </a:solidFill>
            </a:endParaRPr>
          </a:p>
        </p:txBody>
      </p:sp>
      <p:sp>
        <p:nvSpPr>
          <p:cNvPr id="66" name="Google Shape;66;p14"/>
          <p:cNvSpPr txBox="1"/>
          <p:nvPr/>
        </p:nvSpPr>
        <p:spPr>
          <a:xfrm>
            <a:off x="232275" y="3591650"/>
            <a:ext cx="84564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 Objetivo General:</a:t>
            </a:r>
            <a:endParaRPr b="1">
              <a:solidFill>
                <a:schemeClr val="dk2"/>
              </a:solidFill>
            </a:endParaRPr>
          </a:p>
          <a:p>
            <a:pPr indent="0" lvl="0" marL="0" rtl="0" algn="l">
              <a:spcBef>
                <a:spcPts val="0"/>
              </a:spcBef>
              <a:spcAft>
                <a:spcPts val="0"/>
              </a:spcAft>
              <a:buNone/>
            </a:pPr>
            <a:r>
              <a:rPr lang="es-419">
                <a:solidFill>
                  <a:schemeClr val="dk2"/>
                </a:solidFill>
              </a:rPr>
              <a:t>Integrar y aplicar los conceptos de estructuras de datos y análisis de algoritmos en el contexto de la gestión, análisis y simulación de pasajes de avión, desarrollando tanto la fundamentación teórica como la implementación práctica.</a:t>
            </a:r>
            <a:endParaRPr>
              <a:solidFill>
                <a:schemeClr val="dk2"/>
              </a:solidFill>
            </a:endParaRPr>
          </a:p>
        </p:txBody>
      </p:sp>
      <p:pic>
        <p:nvPicPr>
          <p:cNvPr id="67" name="Google Shape;67;p14" title="logo unab.png"/>
          <p:cNvPicPr preferRelativeResize="0"/>
          <p:nvPr/>
        </p:nvPicPr>
        <p:blipFill>
          <a:blip r:embed="rId3">
            <a:alphaModFix/>
          </a:blip>
          <a:stretch>
            <a:fillRect/>
          </a:stretch>
        </p:blipFill>
        <p:spPr>
          <a:xfrm>
            <a:off x="6946175" y="117700"/>
            <a:ext cx="2055850" cy="1118380"/>
          </a:xfrm>
          <a:prstGeom prst="rect">
            <a:avLst/>
          </a:prstGeom>
          <a:noFill/>
          <a:ln>
            <a:noFill/>
          </a:ln>
        </p:spPr>
      </p:pic>
      <p:cxnSp>
        <p:nvCxnSpPr>
          <p:cNvPr id="68" name="Google Shape;68;p14"/>
          <p:cNvCxnSpPr/>
          <p:nvPr/>
        </p:nvCxnSpPr>
        <p:spPr>
          <a:xfrm>
            <a:off x="0" y="1138350"/>
            <a:ext cx="6899700" cy="11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138500" y="247100"/>
            <a:ext cx="6739200" cy="572700"/>
          </a:xfrm>
          <a:prstGeom prst="rect">
            <a:avLst/>
          </a:prstGeom>
          <a:solidFill>
            <a:srgbClr val="073763"/>
          </a:solidFill>
          <a:ln cap="flat" cmpd="sng" w="9525">
            <a:solidFill>
              <a:srgbClr val="0A0A0A"/>
            </a:solidFill>
            <a:prstDash val="solid"/>
            <a:round/>
            <a:headEnd len="sm" w="sm" type="none"/>
            <a:tailEnd len="sm" w="sm" type="none"/>
          </a:ln>
        </p:spPr>
        <p:txBody>
          <a:bodyPr anchorCtr="0" anchor="t" bIns="91425" lIns="91425" spcFirstLastPara="1" rIns="91425" wrap="square" tIns="91425">
            <a:normAutofit fontScale="90000"/>
          </a:bodyPr>
          <a:lstStyle/>
          <a:p>
            <a:pPr indent="-302895" lvl="0" marL="457200" rtl="0" algn="l">
              <a:lnSpc>
                <a:spcPct val="115000"/>
              </a:lnSpc>
              <a:spcBef>
                <a:spcPts val="0"/>
              </a:spcBef>
              <a:spcAft>
                <a:spcPts val="0"/>
              </a:spcAft>
              <a:buClr>
                <a:schemeClr val="lt1"/>
              </a:buClr>
              <a:buSzPct val="100000"/>
              <a:buFont typeface="Comfortaa"/>
              <a:buChar char="●"/>
            </a:pPr>
            <a:r>
              <a:rPr b="1" lang="es-419" sz="1300">
                <a:solidFill>
                  <a:schemeClr val="lt1"/>
                </a:solidFill>
                <a:latin typeface="Comfortaa"/>
                <a:ea typeface="Comfortaa"/>
                <a:cs typeface="Comfortaa"/>
                <a:sym typeface="Comfortaa"/>
              </a:rPr>
              <a:t>Ejemplificar con jerarquías de vuelos y conexiones. </a:t>
            </a:r>
            <a:endParaRPr b="1" sz="1300">
              <a:solidFill>
                <a:schemeClr val="lt1"/>
              </a:solidFill>
              <a:latin typeface="Comfortaa"/>
              <a:ea typeface="Comfortaa"/>
              <a:cs typeface="Comfortaa"/>
              <a:sym typeface="Comfortaa"/>
            </a:endParaRPr>
          </a:p>
          <a:p>
            <a:pPr indent="-302895" lvl="0" marL="457200" rtl="0" algn="l">
              <a:lnSpc>
                <a:spcPct val="115000"/>
              </a:lnSpc>
              <a:spcBef>
                <a:spcPts val="0"/>
              </a:spcBef>
              <a:spcAft>
                <a:spcPts val="0"/>
              </a:spcAft>
              <a:buClr>
                <a:schemeClr val="lt1"/>
              </a:buClr>
              <a:buSzPct val="100000"/>
              <a:buFont typeface="Comfortaa"/>
              <a:buChar char="●"/>
            </a:pPr>
            <a:r>
              <a:rPr b="1" lang="es-419" sz="1300">
                <a:solidFill>
                  <a:schemeClr val="lt1"/>
                </a:solidFill>
                <a:latin typeface="Comfortaa"/>
                <a:ea typeface="Comfortaa"/>
                <a:cs typeface="Comfortaa"/>
                <a:sym typeface="Comfortaa"/>
              </a:rPr>
              <a:t>Analizar la eficiencia de los recorridos y búsquedas en cada tipo de árbol.</a:t>
            </a:r>
            <a:endParaRPr b="1" sz="1300">
              <a:solidFill>
                <a:schemeClr val="lt1"/>
              </a:solidFill>
              <a:latin typeface="Comfortaa"/>
              <a:ea typeface="Comfortaa"/>
              <a:cs typeface="Comfortaa"/>
              <a:sym typeface="Comfortaa"/>
            </a:endParaRPr>
          </a:p>
          <a:p>
            <a:pPr indent="0" lvl="0" marL="0" rtl="0" algn="l">
              <a:spcBef>
                <a:spcPts val="1200"/>
              </a:spcBef>
              <a:spcAft>
                <a:spcPts val="0"/>
              </a:spcAft>
              <a:buNone/>
            </a:pPr>
            <a:r>
              <a:t/>
            </a:r>
            <a:endParaRPr/>
          </a:p>
        </p:txBody>
      </p:sp>
      <p:graphicFrame>
        <p:nvGraphicFramePr>
          <p:cNvPr id="219" name="Google Shape;219;p32"/>
          <p:cNvGraphicFramePr/>
          <p:nvPr/>
        </p:nvGraphicFramePr>
        <p:xfrm>
          <a:off x="0" y="1139300"/>
          <a:ext cx="3000000" cy="3000000"/>
        </p:xfrm>
        <a:graphic>
          <a:graphicData uri="http://schemas.openxmlformats.org/drawingml/2006/table">
            <a:tbl>
              <a:tblPr>
                <a:noFill/>
                <a:tableStyleId>{1B03B984-0C8D-487E-9A8E-A10ED4991272}</a:tableStyleId>
              </a:tblPr>
              <a:tblGrid>
                <a:gridCol w="4523750"/>
                <a:gridCol w="4523750"/>
              </a:tblGrid>
              <a:tr h="393700">
                <a:tc>
                  <a:txBody>
                    <a:bodyPr/>
                    <a:lstStyle/>
                    <a:p>
                      <a:pPr indent="0" lvl="0" marL="0" rtl="0" algn="l">
                        <a:spcBef>
                          <a:spcPts val="0"/>
                        </a:spcBef>
                        <a:spcAft>
                          <a:spcPts val="0"/>
                        </a:spcAft>
                        <a:buNone/>
                      </a:pPr>
                      <a:r>
                        <a:rPr lang="es-419"/>
                        <a:t>Árbol Binario</a:t>
                      </a:r>
                      <a:endParaRPr/>
                    </a:p>
                  </a:txBody>
                  <a:tcPr marT="91425" marB="91425" marR="91425" marL="91425"/>
                </a:tc>
                <a:tc>
                  <a:txBody>
                    <a:bodyPr/>
                    <a:lstStyle/>
                    <a:p>
                      <a:pPr indent="0" lvl="0" marL="0" rtl="0" algn="l">
                        <a:spcBef>
                          <a:spcPts val="0"/>
                        </a:spcBef>
                        <a:spcAft>
                          <a:spcPts val="0"/>
                        </a:spcAft>
                        <a:buNone/>
                      </a:pPr>
                      <a:r>
                        <a:rPr lang="es-419"/>
                        <a:t>Árbol General</a:t>
                      </a:r>
                      <a:endParaRPr/>
                    </a:p>
                  </a:txBody>
                  <a:tcPr marT="91425" marB="91425" marR="91425" marL="91425"/>
                </a:tc>
              </a:tr>
              <a:tr h="2593650">
                <a:tc>
                  <a:txBody>
                    <a:bodyPr/>
                    <a:lstStyle/>
                    <a:p>
                      <a:pPr indent="-304800" lvl="0" marL="457200" rtl="0" algn="l">
                        <a:lnSpc>
                          <a:spcPct val="150000"/>
                        </a:lnSpc>
                        <a:spcBef>
                          <a:spcPts val="800"/>
                        </a:spcBef>
                        <a:spcAft>
                          <a:spcPts val="0"/>
                        </a:spcAft>
                        <a:buClr>
                          <a:srgbClr val="0A0A0A"/>
                        </a:buClr>
                        <a:buSzPts val="1200"/>
                        <a:buFont typeface="Comfortaa"/>
                        <a:buChar char="●"/>
                      </a:pPr>
                      <a:r>
                        <a:rPr b="1" lang="es-419" sz="1200">
                          <a:solidFill>
                            <a:srgbClr val="0A0A0A"/>
                          </a:solidFill>
                          <a:latin typeface="Comfortaa"/>
                          <a:ea typeface="Comfortaa"/>
                          <a:cs typeface="Comfortaa"/>
                          <a:sym typeface="Comfortaa"/>
                        </a:rPr>
                        <a:t>Ejemplo de vuelos:</a:t>
                      </a:r>
                      <a:r>
                        <a:rPr lang="es-419" sz="1200">
                          <a:solidFill>
                            <a:srgbClr val="0A0A0A"/>
                          </a:solidFill>
                          <a:latin typeface="Comfortaa"/>
                          <a:ea typeface="Comfortaa"/>
                          <a:cs typeface="Comfortaa"/>
                          <a:sym typeface="Comfortaa"/>
                        </a:rPr>
                        <a:t> Un modelo de ruta aérea donde una ciudad central solo tiene dos posibles destinos de conexión (por ejemplo, una al este y otra al oeste), o dónde se clasifica la información de los vuelos de manera binaria para la búsqueda.</a:t>
                      </a:r>
                      <a:endParaRPr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a:solidFill>
                            <a:srgbClr val="0A0A0A"/>
                          </a:solidFill>
                          <a:latin typeface="Comfortaa"/>
                          <a:ea typeface="Comfortaa"/>
                          <a:cs typeface="Comfortaa"/>
                          <a:sym typeface="Comfortaa"/>
                        </a:rPr>
                        <a:t>Limitación: </a:t>
                      </a:r>
                      <a:r>
                        <a:rPr lang="es-419" sz="1200">
                          <a:solidFill>
                            <a:srgbClr val="0A0A0A"/>
                          </a:solidFill>
                          <a:latin typeface="Comfortaa"/>
                          <a:ea typeface="Comfortaa"/>
                          <a:cs typeface="Comfortaa"/>
                          <a:sym typeface="Comfortaa"/>
                        </a:rPr>
                        <a:t>No es adecuado para representar situaciones complejas con múltiples conexiones simultáneas, como el itinerario completo de una ciudad. </a:t>
                      </a:r>
                      <a:endParaRPr sz="1200">
                        <a:solidFill>
                          <a:srgbClr val="0A0A0A"/>
                        </a:solidFill>
                        <a:latin typeface="Comfortaa"/>
                        <a:ea typeface="Comfortaa"/>
                        <a:cs typeface="Comfortaa"/>
                        <a:sym typeface="Comfortaa"/>
                      </a:endParaRPr>
                    </a:p>
                    <a:p>
                      <a:pPr indent="0" lvl="0" marL="0" rtl="0" algn="l">
                        <a:spcBef>
                          <a:spcPts val="2400"/>
                        </a:spcBef>
                        <a:spcAft>
                          <a:spcPts val="0"/>
                        </a:spcAft>
                        <a:buNone/>
                      </a:pPr>
                      <a:r>
                        <a:t/>
                      </a:r>
                      <a:endParaRPr/>
                    </a:p>
                  </a:txBody>
                  <a:tcPr marT="91425" marB="91425" marR="91425" marL="91425"/>
                </a:tc>
                <a:tc>
                  <a:txBody>
                    <a:bodyPr/>
                    <a:lstStyle/>
                    <a:p>
                      <a:pPr indent="-304800" lvl="0" marL="457200" rtl="0" algn="l">
                        <a:lnSpc>
                          <a:spcPct val="150000"/>
                        </a:lnSpc>
                        <a:spcBef>
                          <a:spcPts val="800"/>
                        </a:spcBef>
                        <a:spcAft>
                          <a:spcPts val="0"/>
                        </a:spcAft>
                        <a:buClr>
                          <a:srgbClr val="0A0A0A"/>
                        </a:buClr>
                        <a:buSzPts val="1200"/>
                        <a:buFont typeface="Comfortaa"/>
                        <a:buChar char="●"/>
                      </a:pPr>
                      <a:r>
                        <a:rPr b="1" lang="es-419" sz="1200">
                          <a:solidFill>
                            <a:srgbClr val="0A0A0A"/>
                          </a:solidFill>
                          <a:highlight>
                            <a:srgbClr val="FFFFFF"/>
                          </a:highlight>
                          <a:latin typeface="Comfortaa"/>
                          <a:ea typeface="Comfortaa"/>
                          <a:cs typeface="Comfortaa"/>
                          <a:sym typeface="Comfortaa"/>
                        </a:rPr>
                        <a:t>Ejemplo de vuelos:</a:t>
                      </a:r>
                      <a:r>
                        <a:rPr lang="es-419" sz="1200">
                          <a:solidFill>
                            <a:srgbClr val="0A0A0A"/>
                          </a:solidFill>
                          <a:highlight>
                            <a:srgbClr val="FFFFFF"/>
                          </a:highlight>
                          <a:latin typeface="Comfortaa"/>
                          <a:ea typeface="Comfortaa"/>
                          <a:cs typeface="Comfortaa"/>
                          <a:sym typeface="Comfortaa"/>
                        </a:rPr>
                        <a:t> Un aeropuerto principal (la raíz) con múltiples vuelos saliendo hacia diferentes ciudades (sus hijos). Cada ciudad hija puede tener a su vez múltiples vuelos saliendo a otras ciudades, formando una red de conexiones más compleja y realista.</a:t>
                      </a:r>
                      <a:endParaRPr sz="1200">
                        <a:solidFill>
                          <a:srgbClr val="0A0A0A"/>
                        </a:solidFill>
                        <a:highlight>
                          <a:srgbClr val="FFFFFF"/>
                        </a:highlight>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a:solidFill>
                            <a:srgbClr val="0A0A0A"/>
                          </a:solidFill>
                          <a:highlight>
                            <a:srgbClr val="FFFFFF"/>
                          </a:highlight>
                          <a:latin typeface="Comfortaa"/>
                          <a:ea typeface="Comfortaa"/>
                          <a:cs typeface="Comfortaa"/>
                          <a:sym typeface="Comfortaa"/>
                        </a:rPr>
                        <a:t>Ventaja:</a:t>
                      </a:r>
                      <a:r>
                        <a:rPr lang="es-419" sz="1200">
                          <a:solidFill>
                            <a:srgbClr val="0A0A0A"/>
                          </a:solidFill>
                          <a:highlight>
                            <a:srgbClr val="FFFFFF"/>
                          </a:highlight>
                          <a:latin typeface="Comfortaa"/>
                          <a:ea typeface="Comfortaa"/>
                          <a:cs typeface="Comfortaa"/>
                          <a:sym typeface="Comfortaa"/>
                        </a:rPr>
                        <a:t> Es más flexible y representa mejor las redes del mundo real, donde un nodo puede estar conectado a muchos otros, como en el caso de los aeropuertos. </a:t>
                      </a:r>
                      <a:endParaRPr sz="1200">
                        <a:solidFill>
                          <a:srgbClr val="0A0A0A"/>
                        </a:solidFill>
                        <a:highlight>
                          <a:srgbClr val="FFFFFF"/>
                        </a:highlight>
                        <a:latin typeface="Comfortaa"/>
                        <a:ea typeface="Comfortaa"/>
                        <a:cs typeface="Comfortaa"/>
                        <a:sym typeface="Comfortaa"/>
                      </a:endParaRPr>
                    </a:p>
                    <a:p>
                      <a:pPr indent="0" lvl="0" marL="0" rtl="0" algn="l">
                        <a:spcBef>
                          <a:spcPts val="2400"/>
                        </a:spcBef>
                        <a:spcAft>
                          <a:spcPts val="0"/>
                        </a:spcAft>
                        <a:buNone/>
                      </a:pPr>
                      <a:r>
                        <a:t/>
                      </a:r>
                      <a:endParaRPr/>
                    </a:p>
                  </a:txBody>
                  <a:tcPr marT="91425" marB="91425" marR="91425" marL="91425"/>
                </a:tc>
              </a:tr>
            </a:tbl>
          </a:graphicData>
        </a:graphic>
      </p:graphicFrame>
      <p:pic>
        <p:nvPicPr>
          <p:cNvPr id="220" name="Google Shape;220;p32" title="logo unab.png"/>
          <p:cNvPicPr preferRelativeResize="0"/>
          <p:nvPr/>
        </p:nvPicPr>
        <p:blipFill>
          <a:blip r:embed="rId3">
            <a:alphaModFix/>
          </a:blip>
          <a:stretch>
            <a:fillRect/>
          </a:stretch>
        </p:blipFill>
        <p:spPr>
          <a:xfrm>
            <a:off x="7063325" y="66263"/>
            <a:ext cx="1717600" cy="93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1" type="body"/>
          </p:nvPr>
        </p:nvSpPr>
        <p:spPr>
          <a:xfrm>
            <a:off x="74200" y="1296275"/>
            <a:ext cx="8906400" cy="2872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rgbClr val="0A0A0A"/>
              </a:buClr>
              <a:buSzPts val="1200"/>
              <a:buFont typeface="Comfortaa"/>
              <a:buChar char="●"/>
            </a:pPr>
            <a:r>
              <a:rPr b="1" lang="es-419" sz="1200" u="sng">
                <a:solidFill>
                  <a:srgbClr val="0A0A0A"/>
                </a:solidFill>
                <a:latin typeface="Comfortaa"/>
                <a:ea typeface="Comfortaa"/>
                <a:cs typeface="Comfortaa"/>
                <a:sym typeface="Comfortaa"/>
              </a:rPr>
              <a:t>Escenario: </a:t>
            </a:r>
            <a:r>
              <a:rPr b="1" lang="es-419" sz="1200">
                <a:solidFill>
                  <a:srgbClr val="0A0A0A"/>
                </a:solidFill>
                <a:latin typeface="Comfortaa"/>
                <a:ea typeface="Comfortaa"/>
                <a:cs typeface="Comfortaa"/>
                <a:sym typeface="Comfortaa"/>
              </a:rPr>
              <a:t>Una compañía aérea quiere modelar todas las rutas directas que salen de un aeropuerto principal.</a:t>
            </a:r>
            <a:endParaRPr b="1"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u="sng">
                <a:solidFill>
                  <a:srgbClr val="0A0A0A"/>
                </a:solidFill>
                <a:latin typeface="Comfortaa"/>
                <a:ea typeface="Comfortaa"/>
                <a:cs typeface="Comfortaa"/>
                <a:sym typeface="Comfortaa"/>
              </a:rPr>
              <a:t>Estructura:</a:t>
            </a:r>
            <a:endParaRPr b="1" sz="1200" u="sng">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Roboto"/>
              <a:buChar char="●"/>
            </a:pPr>
            <a:r>
              <a:rPr b="1" lang="es-419" sz="1200">
                <a:solidFill>
                  <a:srgbClr val="0A0A0A"/>
                </a:solidFill>
                <a:latin typeface="Comfortaa"/>
                <a:ea typeface="Comfortaa"/>
                <a:cs typeface="Comfortaa"/>
                <a:sym typeface="Comfortaa"/>
              </a:rPr>
              <a:t>El nodo raíz es el aeropuerto principal (ej. Buenos Aires - EZE).</a:t>
            </a:r>
            <a:endParaRPr b="1"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Roboto"/>
              <a:buChar char="●"/>
            </a:pPr>
            <a:r>
              <a:rPr b="1" lang="es-419" sz="1200">
                <a:solidFill>
                  <a:srgbClr val="0A0A0A"/>
                </a:solidFill>
                <a:latin typeface="Comfortaa"/>
                <a:ea typeface="Comfortaa"/>
                <a:cs typeface="Comfortaa"/>
                <a:sym typeface="Comfortaa"/>
              </a:rPr>
              <a:t>Sus hijos son todos los destinos directos (ej. Madrid, Nueva York, Bogotá, Roma, Santiago, etc.).</a:t>
            </a:r>
            <a:endParaRPr b="1"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a:solidFill>
                  <a:srgbClr val="0A0A0A"/>
                </a:solidFill>
                <a:latin typeface="Comfortaa"/>
                <a:ea typeface="Comfortaa"/>
                <a:cs typeface="Comfortaa"/>
                <a:sym typeface="Comfortaa"/>
              </a:rPr>
              <a:t>Cada uno de esos destinos puede, a su vez, ser el padre de sus propias conexiones directas (ej. desde Madrid, vuelos a Londres, París, Berlín, etc.).</a:t>
            </a:r>
            <a:endParaRPr b="1" sz="1200">
              <a:solidFill>
                <a:srgbClr val="0A0A0A"/>
              </a:solidFill>
              <a:latin typeface="Comfortaa"/>
              <a:ea typeface="Comfortaa"/>
              <a:cs typeface="Comfortaa"/>
              <a:sym typeface="Comfortaa"/>
            </a:endParaRPr>
          </a:p>
          <a:p>
            <a:pPr indent="-304800" lvl="0" marL="457200" rtl="0" algn="l">
              <a:lnSpc>
                <a:spcPct val="150000"/>
              </a:lnSpc>
              <a:spcBef>
                <a:spcPts val="0"/>
              </a:spcBef>
              <a:spcAft>
                <a:spcPts val="0"/>
              </a:spcAft>
              <a:buClr>
                <a:srgbClr val="0A0A0A"/>
              </a:buClr>
              <a:buSzPts val="1200"/>
              <a:buFont typeface="Comfortaa"/>
              <a:buChar char="●"/>
            </a:pPr>
            <a:r>
              <a:rPr b="1" lang="es-419" sz="1200" u="sng">
                <a:solidFill>
                  <a:srgbClr val="0A0A0A"/>
                </a:solidFill>
                <a:latin typeface="Comfortaa"/>
                <a:ea typeface="Comfortaa"/>
                <a:cs typeface="Comfortaa"/>
                <a:sym typeface="Comfortaa"/>
              </a:rPr>
              <a:t>Flexibilidad: </a:t>
            </a:r>
            <a:r>
              <a:rPr b="1" lang="es-419" sz="1200">
                <a:solidFill>
                  <a:srgbClr val="0A0A0A"/>
                </a:solidFill>
                <a:latin typeface="Comfortaa"/>
                <a:ea typeface="Comfortaa"/>
                <a:cs typeface="Comfortaa"/>
                <a:sym typeface="Comfortaa"/>
              </a:rPr>
              <a:t>Cada aeropuerto puede tener un número variable de rutas directas, lo cual encaja perfectamente con la definición de un árbol general.</a:t>
            </a:r>
            <a:endParaRPr b="1" sz="1200">
              <a:latin typeface="Comfortaa"/>
              <a:ea typeface="Comfortaa"/>
              <a:cs typeface="Comfortaa"/>
              <a:sym typeface="Comfortaa"/>
            </a:endParaRPr>
          </a:p>
        </p:txBody>
      </p:sp>
      <p:sp>
        <p:nvSpPr>
          <p:cNvPr id="226" name="Google Shape;226;p33"/>
          <p:cNvSpPr txBox="1"/>
          <p:nvPr/>
        </p:nvSpPr>
        <p:spPr>
          <a:xfrm>
            <a:off x="74175" y="86600"/>
            <a:ext cx="7137600" cy="11505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2300"/>
              </a:spcBef>
              <a:spcAft>
                <a:spcPts val="1200"/>
              </a:spcAft>
              <a:buClr>
                <a:schemeClr val="dk1"/>
              </a:buClr>
              <a:buSzPts val="1100"/>
              <a:buFont typeface="Arial"/>
              <a:buNone/>
            </a:pPr>
            <a:r>
              <a:rPr b="1" lang="es-419" sz="1200">
                <a:solidFill>
                  <a:srgbClr val="0A0A0A"/>
                </a:solidFill>
                <a:latin typeface="Comfortaa"/>
                <a:ea typeface="Comfortaa"/>
                <a:cs typeface="Comfortaa"/>
                <a:sym typeface="Comfortaa"/>
              </a:rPr>
              <a:t>Árbol General: Jerarquía con conexiones aéreas: </a:t>
            </a:r>
            <a:r>
              <a:rPr lang="es-419" sz="1100">
                <a:solidFill>
                  <a:srgbClr val="0A0A0A"/>
                </a:solidFill>
                <a:latin typeface="Comfortaa"/>
                <a:ea typeface="Comfortaa"/>
                <a:cs typeface="Comfortaa"/>
                <a:sym typeface="Comfortaa"/>
              </a:rPr>
              <a:t> Un árbol general es ideal para representar una estructura donde un punto de origen puede llevar a múltiples destinos directos, sin una limitación a sólo dos.</a:t>
            </a:r>
            <a:endParaRPr sz="1100">
              <a:solidFill>
                <a:schemeClr val="dk2"/>
              </a:solidFill>
              <a:latin typeface="Comfortaa"/>
              <a:ea typeface="Comfortaa"/>
              <a:cs typeface="Comfortaa"/>
              <a:sym typeface="Comfortaa"/>
            </a:endParaRPr>
          </a:p>
        </p:txBody>
      </p:sp>
      <p:pic>
        <p:nvPicPr>
          <p:cNvPr id="227" name="Google Shape;227;p33" title="logo unab.png"/>
          <p:cNvPicPr preferRelativeResize="0"/>
          <p:nvPr/>
        </p:nvPicPr>
        <p:blipFill>
          <a:blip r:embed="rId3">
            <a:alphaModFix/>
          </a:blip>
          <a:stretch>
            <a:fillRect/>
          </a:stretch>
        </p:blipFill>
        <p:spPr>
          <a:xfrm>
            <a:off x="7362924" y="86600"/>
            <a:ext cx="1675425" cy="91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nvSpPr>
        <p:spPr>
          <a:xfrm>
            <a:off x="111325" y="111325"/>
            <a:ext cx="7112700" cy="10266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2300"/>
              </a:spcBef>
              <a:spcAft>
                <a:spcPts val="0"/>
              </a:spcAft>
              <a:buClr>
                <a:schemeClr val="dk1"/>
              </a:buClr>
              <a:buSzPts val="1100"/>
              <a:buFont typeface="Arial"/>
              <a:buNone/>
            </a:pPr>
            <a:r>
              <a:rPr b="1" lang="es-419" sz="1200">
                <a:solidFill>
                  <a:srgbClr val="0A0A0A"/>
                </a:solidFill>
                <a:latin typeface="Comfortaa"/>
                <a:ea typeface="Comfortaa"/>
                <a:cs typeface="Comfortaa"/>
                <a:sym typeface="Comfortaa"/>
              </a:rPr>
              <a:t>Árbol Binario: Sistema de Búsqueda de Vuelos por Precio:</a:t>
            </a:r>
            <a:r>
              <a:rPr lang="es-419" sz="1200">
                <a:solidFill>
                  <a:srgbClr val="0A0A0A"/>
                </a:solidFill>
                <a:latin typeface="Comfortaa"/>
                <a:ea typeface="Comfortaa"/>
                <a:cs typeface="Comfortaa"/>
                <a:sym typeface="Comfortaa"/>
              </a:rPr>
              <a:t> Un árbol binario es útil para organizar datos de una manera que facilite la búsqueda rápida, como en un sistema de comparación de precios de vuelos. </a:t>
            </a:r>
            <a:endParaRPr sz="1200">
              <a:solidFill>
                <a:srgbClr val="0A0A0A"/>
              </a:solidFill>
              <a:latin typeface="Comfortaa"/>
              <a:ea typeface="Comfortaa"/>
              <a:cs typeface="Comfortaa"/>
              <a:sym typeface="Comfortaa"/>
            </a:endParaRPr>
          </a:p>
          <a:p>
            <a:pPr indent="0" lvl="0" marL="0" rtl="0" algn="l">
              <a:lnSpc>
                <a:spcPct val="150000"/>
              </a:lnSpc>
              <a:spcBef>
                <a:spcPts val="2300"/>
              </a:spcBef>
              <a:spcAft>
                <a:spcPts val="1200"/>
              </a:spcAft>
              <a:buNone/>
            </a:pPr>
            <a:r>
              <a:t/>
            </a:r>
            <a:endParaRPr b="1" sz="1200">
              <a:solidFill>
                <a:srgbClr val="0A0A0A"/>
              </a:solidFill>
              <a:latin typeface="Roboto"/>
              <a:ea typeface="Roboto"/>
              <a:cs typeface="Roboto"/>
              <a:sym typeface="Roboto"/>
            </a:endParaRPr>
          </a:p>
        </p:txBody>
      </p:sp>
      <p:sp>
        <p:nvSpPr>
          <p:cNvPr id="233" name="Google Shape;233;p34"/>
          <p:cNvSpPr txBox="1"/>
          <p:nvPr>
            <p:ph idx="1" type="body"/>
          </p:nvPr>
        </p:nvSpPr>
        <p:spPr>
          <a:xfrm>
            <a:off x="110550" y="1187550"/>
            <a:ext cx="8922900" cy="37896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311943" lvl="0" marL="457200" rtl="0" algn="l">
              <a:lnSpc>
                <a:spcPct val="150000"/>
              </a:lnSpc>
              <a:spcBef>
                <a:spcPts val="1200"/>
              </a:spcBef>
              <a:spcAft>
                <a:spcPts val="0"/>
              </a:spcAft>
              <a:buClr>
                <a:srgbClr val="0A0A0A"/>
              </a:buClr>
              <a:buSzPct val="100000"/>
              <a:buFont typeface="Roboto"/>
              <a:buChar char="●"/>
            </a:pPr>
            <a:r>
              <a:rPr b="1" lang="es-419" sz="5250" u="sng">
                <a:solidFill>
                  <a:srgbClr val="0A0A0A"/>
                </a:solidFill>
                <a:latin typeface="Comfortaa"/>
                <a:ea typeface="Comfortaa"/>
                <a:cs typeface="Comfortaa"/>
                <a:sym typeface="Comfortaa"/>
              </a:rPr>
              <a:t>Escenario:</a:t>
            </a:r>
            <a:r>
              <a:rPr b="1" lang="es-419" sz="5250">
                <a:solidFill>
                  <a:srgbClr val="0A0A0A"/>
                </a:solidFill>
                <a:latin typeface="Comfortaa"/>
                <a:ea typeface="Comfortaa"/>
                <a:cs typeface="Comfortaa"/>
                <a:sym typeface="Comfortaa"/>
              </a:rPr>
              <a:t> Un sitio web de viajes organiza los precios de los vuelos para una ruta específica (ej. Buenos Aires a Madrid) para que los usuarios puedan encontrar fácilmente el más barato o el más caro. Se </a:t>
            </a:r>
            <a:r>
              <a:rPr b="1" lang="es-419" sz="5250">
                <a:solidFill>
                  <a:srgbClr val="0A0A0A"/>
                </a:solidFill>
                <a:latin typeface="Comfortaa"/>
                <a:ea typeface="Comfortaa"/>
                <a:cs typeface="Comfortaa"/>
                <a:sym typeface="Comfortaa"/>
              </a:rPr>
              <a:t>utilizará</a:t>
            </a:r>
            <a:r>
              <a:rPr b="1" lang="es-419" sz="5250">
                <a:solidFill>
                  <a:srgbClr val="0A0A0A"/>
                </a:solidFill>
                <a:latin typeface="Comfortaa"/>
                <a:ea typeface="Comfortaa"/>
                <a:cs typeface="Comfortaa"/>
                <a:sym typeface="Comfortaa"/>
              </a:rPr>
              <a:t> un árbol binario de búsqueda (BST), un tipo específico de árbol binario.</a:t>
            </a:r>
            <a:endParaRPr b="1" sz="5250">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Comfortaa"/>
              <a:buChar char="●"/>
            </a:pPr>
            <a:r>
              <a:rPr b="1" lang="es-419" sz="5250" u="sng">
                <a:solidFill>
                  <a:srgbClr val="0A0A0A"/>
                </a:solidFill>
                <a:latin typeface="Comfortaa"/>
                <a:ea typeface="Comfortaa"/>
                <a:cs typeface="Comfortaa"/>
                <a:sym typeface="Comfortaa"/>
              </a:rPr>
              <a:t>Estructura:</a:t>
            </a:r>
            <a:endParaRPr b="1" sz="5250" u="sng">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Comfortaa"/>
              <a:buChar char="●"/>
            </a:pPr>
            <a:r>
              <a:rPr b="1" lang="es-419" sz="5250">
                <a:solidFill>
                  <a:srgbClr val="0A0A0A"/>
                </a:solidFill>
                <a:latin typeface="Comfortaa"/>
                <a:ea typeface="Comfortaa"/>
                <a:cs typeface="Comfortaa"/>
                <a:sym typeface="Comfortaa"/>
              </a:rPr>
              <a:t>El nodo raíz tiene un precio (ej. $800).</a:t>
            </a:r>
            <a:endParaRPr b="1" sz="5250">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Comfortaa"/>
              <a:buChar char="●"/>
            </a:pPr>
            <a:r>
              <a:rPr b="1" lang="es-419" sz="5250">
                <a:solidFill>
                  <a:srgbClr val="0A0A0A"/>
                </a:solidFill>
                <a:latin typeface="Comfortaa"/>
                <a:ea typeface="Comfortaa"/>
                <a:cs typeface="Comfortaa"/>
                <a:sym typeface="Comfortaa"/>
              </a:rPr>
              <a:t>Todos los precios menores se organizan en su subárbol izquierdo.</a:t>
            </a:r>
            <a:endParaRPr b="1" sz="5250">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Comfortaa"/>
              <a:buChar char="●"/>
            </a:pPr>
            <a:r>
              <a:rPr b="1" lang="es-419" sz="5250">
                <a:solidFill>
                  <a:srgbClr val="0A0A0A"/>
                </a:solidFill>
                <a:latin typeface="Comfortaa"/>
                <a:ea typeface="Comfortaa"/>
                <a:cs typeface="Comfortaa"/>
                <a:sym typeface="Comfortaa"/>
              </a:rPr>
              <a:t>Todos los precios mayores se organizan en su subárbol derecho.</a:t>
            </a:r>
            <a:endParaRPr b="1" sz="5250">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Comfortaa"/>
              <a:buChar char="●"/>
            </a:pPr>
            <a:r>
              <a:rPr b="1" lang="es-419" sz="5250">
                <a:solidFill>
                  <a:srgbClr val="0A0A0A"/>
                </a:solidFill>
                <a:latin typeface="Comfortaa"/>
                <a:ea typeface="Comfortaa"/>
                <a:cs typeface="Comfortaa"/>
                <a:sym typeface="Comfortaa"/>
              </a:rPr>
              <a:t>Cada nodo subsiguiente sigue la misma regla: los precios menores van a la izquierda, los mayores a la derecha.</a:t>
            </a:r>
            <a:endParaRPr b="1" sz="5250">
              <a:solidFill>
                <a:srgbClr val="0A0A0A"/>
              </a:solidFill>
              <a:latin typeface="Comfortaa"/>
              <a:ea typeface="Comfortaa"/>
              <a:cs typeface="Comfortaa"/>
              <a:sym typeface="Comfortaa"/>
            </a:endParaRPr>
          </a:p>
          <a:p>
            <a:pPr indent="-311943" lvl="0" marL="457200" rtl="0" algn="l">
              <a:lnSpc>
                <a:spcPct val="150000"/>
              </a:lnSpc>
              <a:spcBef>
                <a:spcPts val="0"/>
              </a:spcBef>
              <a:spcAft>
                <a:spcPts val="0"/>
              </a:spcAft>
              <a:buClr>
                <a:srgbClr val="0A0A0A"/>
              </a:buClr>
              <a:buSzPct val="100000"/>
              <a:buFont typeface="Roboto"/>
              <a:buChar char="●"/>
            </a:pPr>
            <a:r>
              <a:rPr b="1" lang="es-419" sz="5250" u="sng">
                <a:solidFill>
                  <a:srgbClr val="0A0A0A"/>
                </a:solidFill>
                <a:latin typeface="Comfortaa"/>
                <a:ea typeface="Comfortaa"/>
                <a:cs typeface="Comfortaa"/>
                <a:sym typeface="Comfortaa"/>
              </a:rPr>
              <a:t>Eficiencia:</a:t>
            </a:r>
            <a:r>
              <a:rPr b="1" lang="es-419" sz="5250">
                <a:solidFill>
                  <a:srgbClr val="0A0A0A"/>
                </a:solidFill>
                <a:latin typeface="Comfortaa"/>
                <a:ea typeface="Comfortaa"/>
                <a:cs typeface="Comfortaa"/>
                <a:sym typeface="Comfortaa"/>
              </a:rPr>
              <a:t> Esta organización permite encontrar el vuelo más barato o un precio específico de manera muy eficiente, descartando la mitad de las opciones en cada paso de la búsqueda. </a:t>
            </a:r>
            <a:endParaRPr b="1" sz="5250">
              <a:solidFill>
                <a:srgbClr val="0A0A0A"/>
              </a:solidFill>
              <a:latin typeface="Comfortaa"/>
              <a:ea typeface="Comfortaa"/>
              <a:cs typeface="Comfortaa"/>
              <a:sym typeface="Comfortaa"/>
            </a:endParaRPr>
          </a:p>
          <a:p>
            <a:pPr indent="0" lvl="0" marL="0" rtl="0" algn="l">
              <a:lnSpc>
                <a:spcPct val="150000"/>
              </a:lnSpc>
              <a:spcBef>
                <a:spcPts val="2400"/>
              </a:spcBef>
              <a:spcAft>
                <a:spcPts val="4800"/>
              </a:spcAft>
              <a:buNone/>
            </a:pPr>
            <a:r>
              <a:t/>
            </a:r>
            <a:endParaRPr b="1" sz="1100">
              <a:latin typeface="Comfortaa"/>
              <a:ea typeface="Comfortaa"/>
              <a:cs typeface="Comfortaa"/>
              <a:sym typeface="Comfortaa"/>
            </a:endParaRPr>
          </a:p>
        </p:txBody>
      </p:sp>
      <p:pic>
        <p:nvPicPr>
          <p:cNvPr id="234" name="Google Shape;234;p34" title="logo unab.png"/>
          <p:cNvPicPr preferRelativeResize="0"/>
          <p:nvPr/>
        </p:nvPicPr>
        <p:blipFill>
          <a:blip r:embed="rId3">
            <a:alphaModFix/>
          </a:blip>
          <a:stretch>
            <a:fillRect/>
          </a:stretch>
        </p:blipFill>
        <p:spPr>
          <a:xfrm>
            <a:off x="7327751" y="111325"/>
            <a:ext cx="1705699" cy="92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5490000" cy="1348800"/>
          </a:xfrm>
          <a:prstGeom prst="rect">
            <a:avLst/>
          </a:prstGeom>
          <a:solidFill>
            <a:srgbClr val="073763"/>
          </a:solidFill>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s-419" sz="1400">
                <a:solidFill>
                  <a:schemeClr val="lt1"/>
                </a:solidFill>
                <a:latin typeface="Comfortaa"/>
                <a:ea typeface="Comfortaa"/>
                <a:cs typeface="Comfortaa"/>
                <a:sym typeface="Comfortaa"/>
              </a:rPr>
              <a:t>Este árbol organiza los vuelos por su número de vuelo (clave). Los vuelos con números menores van a la izquierda, los mayores a la derecha, facilitando la búsqueda y ordenación.</a:t>
            </a:r>
            <a:endParaRPr b="1" sz="1400">
              <a:solidFill>
                <a:schemeClr val="lt1"/>
              </a:solidFill>
              <a:latin typeface="Comfortaa"/>
              <a:ea typeface="Comfortaa"/>
              <a:cs typeface="Comfortaa"/>
              <a:sym typeface="Comfortaa"/>
            </a:endParaRPr>
          </a:p>
        </p:txBody>
      </p:sp>
      <p:sp>
        <p:nvSpPr>
          <p:cNvPr id="240" name="Google Shape;240;p35"/>
          <p:cNvSpPr txBox="1"/>
          <p:nvPr>
            <p:ph idx="1" type="body"/>
          </p:nvPr>
        </p:nvSpPr>
        <p:spPr>
          <a:xfrm>
            <a:off x="225100" y="1944150"/>
            <a:ext cx="5935200" cy="2323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VueloBinario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numero_vuelo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fecha</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destino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.numero_vuelo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.fecha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fecha</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.destino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destino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.izquierdo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None</a:t>
            </a:r>
            <a:endParaRPr sz="140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.derecho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None</a:t>
            </a:r>
            <a:endParaRPr sz="14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41" name="Google Shape;241;p35" title="logo unab.png"/>
          <p:cNvPicPr preferRelativeResize="0"/>
          <p:nvPr/>
        </p:nvPicPr>
        <p:blipFill>
          <a:blip r:embed="rId3">
            <a:alphaModFix/>
          </a:blip>
          <a:stretch>
            <a:fillRect/>
          </a:stretch>
        </p:blipFill>
        <p:spPr>
          <a:xfrm>
            <a:off x="6312700" y="152400"/>
            <a:ext cx="2381250" cy="1295400"/>
          </a:xfrm>
          <a:prstGeom prst="rect">
            <a:avLst/>
          </a:prstGeom>
          <a:noFill/>
          <a:ln>
            <a:noFill/>
          </a:ln>
        </p:spPr>
      </p:pic>
      <p:pic>
        <p:nvPicPr>
          <p:cNvPr descr="Close-up of a board displaying flight timings (proporcionada por Getty Images)" id="242" name="Google Shape;242;p35"/>
          <p:cNvPicPr preferRelativeResize="0"/>
          <p:nvPr/>
        </p:nvPicPr>
        <p:blipFill>
          <a:blip r:embed="rId4">
            <a:alphaModFix/>
          </a:blip>
          <a:stretch>
            <a:fillRect/>
          </a:stretch>
        </p:blipFill>
        <p:spPr>
          <a:xfrm>
            <a:off x="6213725" y="1893125"/>
            <a:ext cx="2678902" cy="178680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1" type="body"/>
          </p:nvPr>
        </p:nvSpPr>
        <p:spPr>
          <a:xfrm>
            <a:off x="1684775" y="116675"/>
            <a:ext cx="3535500" cy="12720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ArbolBinarioVuelos</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.raiz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None</a:t>
            </a:r>
            <a:endParaRPr sz="14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248" name="Google Shape;248;p36"/>
          <p:cNvSpPr txBox="1"/>
          <p:nvPr/>
        </p:nvSpPr>
        <p:spPr>
          <a:xfrm>
            <a:off x="284525" y="1533900"/>
            <a:ext cx="8399400" cy="3117300"/>
          </a:xfrm>
          <a:prstGeom prst="rect">
            <a:avLst/>
          </a:prstGeom>
          <a:solidFill>
            <a:srgbClr val="1C4587"/>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s-419">
                <a:solidFill>
                  <a:schemeClr val="lt1"/>
                </a:solidFill>
                <a:latin typeface="Comfortaa"/>
                <a:ea typeface="Comfortaa"/>
                <a:cs typeface="Comfortaa"/>
                <a:sym typeface="Comfortaa"/>
              </a:rPr>
              <a:t>La clase ArbolBinarioVuelos representa el árbol binario completo. No contiene los datos de los vuelos individuales directamente, sino que gestiona el punto de entrada a esa estructura de datos.</a:t>
            </a:r>
            <a:endParaRPr b="1">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rPr b="1" lang="es-419">
                <a:solidFill>
                  <a:schemeClr val="lt1"/>
                </a:solidFill>
                <a:latin typeface="Comfortaa"/>
                <a:ea typeface="Comfortaa"/>
                <a:cs typeface="Comfortaa"/>
                <a:sym typeface="Comfortaa"/>
              </a:rPr>
              <a:t>Su propósito principal es:</a:t>
            </a:r>
            <a:endParaRPr b="1">
              <a:solidFill>
                <a:schemeClr val="lt1"/>
              </a:solidFill>
              <a:latin typeface="Comfortaa"/>
              <a:ea typeface="Comfortaa"/>
              <a:cs typeface="Comfortaa"/>
              <a:sym typeface="Comfortaa"/>
            </a:endParaRPr>
          </a:p>
          <a:p>
            <a:pPr indent="-317500" lvl="0" marL="457200" rtl="0" algn="l">
              <a:lnSpc>
                <a:spcPct val="150000"/>
              </a:lnSpc>
              <a:spcBef>
                <a:spcPts val="1200"/>
              </a:spcBef>
              <a:spcAft>
                <a:spcPts val="0"/>
              </a:spcAft>
              <a:buClr>
                <a:schemeClr val="lt1"/>
              </a:buClr>
              <a:buSzPts val="1400"/>
              <a:buFont typeface="Comfortaa"/>
              <a:buChar char="●"/>
            </a:pPr>
            <a:r>
              <a:rPr b="1" lang="es-419">
                <a:solidFill>
                  <a:schemeClr val="lt1"/>
                </a:solidFill>
                <a:latin typeface="Comfortaa"/>
                <a:ea typeface="Comfortaa"/>
                <a:cs typeface="Comfortaa"/>
                <a:sym typeface="Comfortaa"/>
              </a:rPr>
              <a:t>Mantener una referencia al primer nodo del árbol (la raíz).</a:t>
            </a:r>
            <a:endParaRPr b="1">
              <a:solidFill>
                <a:schemeClr val="lt1"/>
              </a:solidFill>
              <a:latin typeface="Comfortaa"/>
              <a:ea typeface="Comfortaa"/>
              <a:cs typeface="Comfortaa"/>
              <a:sym typeface="Comfortaa"/>
            </a:endParaRPr>
          </a:p>
          <a:p>
            <a:pPr indent="-317500" lvl="0" marL="457200" rtl="0" algn="l">
              <a:lnSpc>
                <a:spcPct val="150000"/>
              </a:lnSpc>
              <a:spcBef>
                <a:spcPts val="0"/>
              </a:spcBef>
              <a:spcAft>
                <a:spcPts val="0"/>
              </a:spcAft>
              <a:buClr>
                <a:schemeClr val="lt1"/>
              </a:buClr>
              <a:buSzPts val="1400"/>
              <a:buFont typeface="Comfortaa"/>
              <a:buChar char="●"/>
            </a:pPr>
            <a:r>
              <a:rPr b="1" lang="es-419">
                <a:solidFill>
                  <a:schemeClr val="lt1"/>
                </a:solidFill>
                <a:latin typeface="Comfortaa"/>
                <a:ea typeface="Comfortaa"/>
                <a:cs typeface="Comfortaa"/>
                <a:sym typeface="Comfortaa"/>
              </a:rPr>
              <a:t>Proporcionar métodos (que aún no se han definido) para interactuar con el árbol completo.</a:t>
            </a:r>
            <a:endParaRPr b="1">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sz="1800">
              <a:solidFill>
                <a:schemeClr val="dk2"/>
              </a:solidFill>
            </a:endParaRPr>
          </a:p>
        </p:txBody>
      </p:sp>
      <p:pic>
        <p:nvPicPr>
          <p:cNvPr id="249" name="Google Shape;249;p36" title="logo unab.png"/>
          <p:cNvPicPr preferRelativeResize="0"/>
          <p:nvPr/>
        </p:nvPicPr>
        <p:blipFill>
          <a:blip r:embed="rId3">
            <a:alphaModFix/>
          </a:blip>
          <a:stretch>
            <a:fillRect/>
          </a:stretch>
        </p:blipFill>
        <p:spPr>
          <a:xfrm>
            <a:off x="6424550" y="138125"/>
            <a:ext cx="2259375" cy="122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101425" y="2571750"/>
            <a:ext cx="8928900" cy="22650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50000"/>
              </a:lnSpc>
              <a:spcBef>
                <a:spcPts val="2300"/>
              </a:spcBef>
              <a:spcAft>
                <a:spcPts val="0"/>
              </a:spcAft>
              <a:buClr>
                <a:schemeClr val="dk1"/>
              </a:buClr>
              <a:buSzPct val="84615"/>
              <a:buFont typeface="Arial"/>
              <a:buNone/>
            </a:pPr>
            <a:r>
              <a:rPr b="1" lang="es-419" sz="1300">
                <a:solidFill>
                  <a:schemeClr val="lt1"/>
                </a:solidFill>
                <a:latin typeface="Comfortaa"/>
                <a:ea typeface="Comfortaa"/>
                <a:cs typeface="Comfortaa"/>
                <a:sym typeface="Comfortaa"/>
              </a:rPr>
              <a:t>Verificar si el Árbol está Vacío (if self.raiz is None)</a:t>
            </a:r>
            <a:endParaRPr b="1" sz="1300">
              <a:solidFill>
                <a:schemeClr val="lt1"/>
              </a:solidFill>
              <a:latin typeface="Comfortaa"/>
              <a:ea typeface="Comfortaa"/>
              <a:cs typeface="Comfortaa"/>
              <a:sym typeface="Comfortaa"/>
            </a:endParaRPr>
          </a:p>
          <a:p>
            <a:pPr indent="-302895" lvl="0" marL="457200" rtl="0" algn="l">
              <a:lnSpc>
                <a:spcPct val="150000"/>
              </a:lnSpc>
              <a:spcBef>
                <a:spcPts val="1200"/>
              </a:spcBef>
              <a:spcAft>
                <a:spcPts val="0"/>
              </a:spcAft>
              <a:buClr>
                <a:schemeClr val="lt1"/>
              </a:buClr>
              <a:buSzPct val="100000"/>
              <a:buFont typeface="Roboto"/>
              <a:buChar char="●"/>
            </a:pPr>
            <a:r>
              <a:rPr b="1" lang="es-419" sz="1300">
                <a:solidFill>
                  <a:schemeClr val="lt1"/>
                </a:solidFill>
                <a:latin typeface="Comfortaa"/>
                <a:ea typeface="Comfortaa"/>
                <a:cs typeface="Comfortaa"/>
                <a:sym typeface="Comfortaa"/>
              </a:rPr>
              <a:t>¿El árbol no tiene raíz? Esto significa que es el primer vuelo que se introduce en todo el sistema.</a:t>
            </a:r>
            <a:endParaRPr b="1" sz="1300">
              <a:solidFill>
                <a:schemeClr val="lt1"/>
              </a:solidFill>
              <a:latin typeface="Comfortaa"/>
              <a:ea typeface="Comfortaa"/>
              <a:cs typeface="Comfortaa"/>
              <a:sym typeface="Comfortaa"/>
            </a:endParaRPr>
          </a:p>
          <a:p>
            <a:pPr indent="-302895" lvl="0" marL="457200" rtl="0" algn="l">
              <a:lnSpc>
                <a:spcPct val="150000"/>
              </a:lnSpc>
              <a:spcBef>
                <a:spcPts val="0"/>
              </a:spcBef>
              <a:spcAft>
                <a:spcPts val="0"/>
              </a:spcAft>
              <a:buClr>
                <a:schemeClr val="lt1"/>
              </a:buClr>
              <a:buSzPct val="100000"/>
              <a:buFont typeface="Roboto"/>
              <a:buChar char="●"/>
            </a:pPr>
            <a:r>
              <a:rPr b="1" lang="es-419" sz="1300">
                <a:solidFill>
                  <a:schemeClr val="lt1"/>
                </a:solidFill>
                <a:latin typeface="Comfortaa"/>
                <a:ea typeface="Comfortaa"/>
                <a:cs typeface="Comfortaa"/>
                <a:sym typeface="Comfortaa"/>
              </a:rPr>
              <a:t>Acción: Crea una nueva instancia de VueloBinario con los datos proporcionados y la asigna directamente a self.raiz. El árbol ahora tiene un único nodo.</a:t>
            </a:r>
            <a:endParaRPr b="1" sz="1300">
              <a:solidFill>
                <a:schemeClr val="lt1"/>
              </a:solidFill>
              <a:latin typeface="Comfortaa"/>
              <a:ea typeface="Comfortaa"/>
              <a:cs typeface="Comfortaa"/>
              <a:sym typeface="Comfortaa"/>
            </a:endParaRPr>
          </a:p>
          <a:p>
            <a:pPr indent="-302895" lvl="0" marL="457200" rtl="0" algn="l">
              <a:lnSpc>
                <a:spcPct val="150000"/>
              </a:lnSpc>
              <a:spcBef>
                <a:spcPts val="0"/>
              </a:spcBef>
              <a:spcAft>
                <a:spcPts val="0"/>
              </a:spcAft>
              <a:buClr>
                <a:schemeClr val="lt1"/>
              </a:buClr>
              <a:buSzPct val="100000"/>
              <a:buFont typeface="Roboto"/>
              <a:buChar char="●"/>
            </a:pPr>
            <a:r>
              <a:rPr b="1" lang="es-419" sz="1300">
                <a:solidFill>
                  <a:schemeClr val="lt1"/>
                </a:solidFill>
                <a:latin typeface="Comfortaa"/>
                <a:ea typeface="Comfortaa"/>
                <a:cs typeface="Comfortaa"/>
                <a:sym typeface="Comfortaa"/>
              </a:rPr>
              <a:t>¿El árbol ya contiene nodos? No podemos simplemente sobrescribir la raíz existente. Entonces llama a la función auxiliar llamada _insertar_recursivo.</a:t>
            </a:r>
            <a:endParaRPr b="1" sz="1300">
              <a:solidFill>
                <a:schemeClr val="lt1"/>
              </a:solidFill>
              <a:latin typeface="Comfortaa"/>
              <a:ea typeface="Comfortaa"/>
              <a:cs typeface="Comfortaa"/>
              <a:sym typeface="Comfortaa"/>
            </a:endParaRPr>
          </a:p>
          <a:p>
            <a:pPr indent="0" lvl="0" marL="0" rtl="0" algn="l">
              <a:spcBef>
                <a:spcPts val="2400"/>
              </a:spcBef>
              <a:spcAft>
                <a:spcPts val="0"/>
              </a:spcAft>
              <a:buNone/>
            </a:pPr>
            <a:r>
              <a:t/>
            </a:r>
            <a:endParaRPr/>
          </a:p>
        </p:txBody>
      </p:sp>
      <p:sp>
        <p:nvSpPr>
          <p:cNvPr id="255" name="Google Shape;255;p37"/>
          <p:cNvSpPr txBox="1"/>
          <p:nvPr>
            <p:ph idx="1" type="body"/>
          </p:nvPr>
        </p:nvSpPr>
        <p:spPr>
          <a:xfrm>
            <a:off x="101425" y="76275"/>
            <a:ext cx="7308300" cy="23979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def</a:t>
            </a:r>
            <a:r>
              <a:rPr lang="es-419" sz="1600">
                <a:solidFill>
                  <a:srgbClr val="3B3B3B"/>
                </a:solidFill>
                <a:highlight>
                  <a:srgbClr val="FFFFFF"/>
                </a:highlight>
                <a:latin typeface="Courier New"/>
                <a:ea typeface="Courier New"/>
                <a:cs typeface="Courier New"/>
                <a:sym typeface="Courier New"/>
              </a:rPr>
              <a:t> </a:t>
            </a:r>
            <a:r>
              <a:rPr lang="es-419" sz="1600">
                <a:solidFill>
                  <a:srgbClr val="795E26"/>
                </a:solidFill>
                <a:highlight>
                  <a:srgbClr val="FFFFFF"/>
                </a:highlight>
                <a:latin typeface="Courier New"/>
                <a:ea typeface="Courier New"/>
                <a:cs typeface="Courier New"/>
                <a:sym typeface="Courier New"/>
              </a:rPr>
              <a:t>insertar</a:t>
            </a:r>
            <a:r>
              <a:rPr lang="es-419" sz="1600">
                <a:solidFill>
                  <a:srgbClr val="3B3B3B"/>
                </a:solidFill>
                <a:highlight>
                  <a:srgbClr val="FFFFFF"/>
                </a:highlight>
                <a:latin typeface="Courier New"/>
                <a:ea typeface="Courier New"/>
                <a:cs typeface="Courier New"/>
                <a:sym typeface="Courier New"/>
              </a:rPr>
              <a:t>(</a:t>
            </a:r>
            <a:r>
              <a:rPr lang="es-419" sz="1600">
                <a:solidFill>
                  <a:srgbClr val="001080"/>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 </a:t>
            </a:r>
            <a:r>
              <a:rPr lang="es-419" sz="1600">
                <a:solidFill>
                  <a:srgbClr val="001080"/>
                </a:solidFill>
                <a:highlight>
                  <a:srgbClr val="FFFFFF"/>
                </a:highlight>
                <a:latin typeface="Courier New"/>
                <a:ea typeface="Courier New"/>
                <a:cs typeface="Courier New"/>
                <a:sym typeface="Courier New"/>
              </a:rPr>
              <a:t>numero_vuelo</a:t>
            </a:r>
            <a:r>
              <a:rPr lang="es-419" sz="1600">
                <a:solidFill>
                  <a:srgbClr val="3B3B3B"/>
                </a:solidFill>
                <a:highlight>
                  <a:srgbClr val="FFFFFF"/>
                </a:highlight>
                <a:latin typeface="Courier New"/>
                <a:ea typeface="Courier New"/>
                <a:cs typeface="Courier New"/>
                <a:sym typeface="Courier New"/>
              </a:rPr>
              <a:t>, </a:t>
            </a:r>
            <a:r>
              <a:rPr lang="es-419" sz="1600">
                <a:solidFill>
                  <a:srgbClr val="001080"/>
                </a:solidFill>
                <a:highlight>
                  <a:srgbClr val="FFFFFF"/>
                </a:highlight>
                <a:latin typeface="Courier New"/>
                <a:ea typeface="Courier New"/>
                <a:cs typeface="Courier New"/>
                <a:sym typeface="Courier New"/>
              </a:rPr>
              <a:t>fecha</a:t>
            </a:r>
            <a:r>
              <a:rPr lang="es-419" sz="1600">
                <a:solidFill>
                  <a:srgbClr val="3B3B3B"/>
                </a:solidFill>
                <a:highlight>
                  <a:srgbClr val="FFFFFF"/>
                </a:highlight>
                <a:latin typeface="Courier New"/>
                <a:ea typeface="Courier New"/>
                <a:cs typeface="Courier New"/>
                <a:sym typeface="Courier New"/>
              </a:rPr>
              <a:t>, </a:t>
            </a:r>
            <a:r>
              <a:rPr lang="es-419" sz="1600">
                <a:solidFill>
                  <a:srgbClr val="001080"/>
                </a:solidFill>
                <a:highlight>
                  <a:srgbClr val="FFFFFF"/>
                </a:highlight>
                <a:latin typeface="Courier New"/>
                <a:ea typeface="Courier New"/>
                <a:cs typeface="Courier New"/>
                <a:sym typeface="Courier New"/>
              </a:rPr>
              <a:t>destino</a:t>
            </a:r>
            <a:r>
              <a:rPr lang="es-419"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if</a:t>
            </a: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.raiz </a:t>
            </a:r>
            <a:r>
              <a:rPr lang="es-419" sz="1600">
                <a:solidFill>
                  <a:srgbClr val="0000FF"/>
                </a:solidFill>
                <a:highlight>
                  <a:srgbClr val="FFFFFF"/>
                </a:highlight>
                <a:latin typeface="Courier New"/>
                <a:ea typeface="Courier New"/>
                <a:cs typeface="Courier New"/>
                <a:sym typeface="Courier New"/>
              </a:rPr>
              <a:t>is</a:t>
            </a: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None</a:t>
            </a:r>
            <a:r>
              <a:rPr lang="es-419"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.raiz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VueloBinario(numero_vuelo, fecha, destino)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else</a:t>
            </a:r>
            <a:r>
              <a:rPr lang="es-419"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._insertar_recursivo(</a:t>
            </a:r>
            <a:r>
              <a:rPr lang="es-419" sz="1600">
                <a:solidFill>
                  <a:srgbClr val="0000FF"/>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.raiz, numero_vuelo, fecha, destino)</a:t>
            </a:r>
            <a:endParaRPr sz="16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56" name="Google Shape;256;p37" title="logo unab.png"/>
          <p:cNvPicPr preferRelativeResize="0"/>
          <p:nvPr/>
        </p:nvPicPr>
        <p:blipFill>
          <a:blip r:embed="rId3">
            <a:alphaModFix/>
          </a:blip>
          <a:stretch>
            <a:fillRect/>
          </a:stretch>
        </p:blipFill>
        <p:spPr>
          <a:xfrm>
            <a:off x="7409725" y="76275"/>
            <a:ext cx="1680475" cy="9141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idx="1" type="body"/>
          </p:nvPr>
        </p:nvSpPr>
        <p:spPr>
          <a:xfrm>
            <a:off x="311700" y="1597800"/>
            <a:ext cx="8520600" cy="3416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_insertar_recursivo</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nodo_actual</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numero_vuelo</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fecha</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destino</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numero_vuelo </a:t>
            </a:r>
            <a:r>
              <a:rPr lang="es-419" sz="1200">
                <a:solidFill>
                  <a:schemeClr val="dk1"/>
                </a:solidFill>
                <a:highlight>
                  <a:srgbClr val="FFFFFF"/>
                </a:highlight>
                <a:latin typeface="Courier New"/>
                <a:ea typeface="Courier New"/>
                <a:cs typeface="Courier New"/>
                <a:sym typeface="Courier New"/>
              </a:rPr>
              <a:t>&lt;</a:t>
            </a:r>
            <a:r>
              <a:rPr lang="es-419" sz="1200">
                <a:solidFill>
                  <a:srgbClr val="3B3B3B"/>
                </a:solidFill>
                <a:highlight>
                  <a:srgbClr val="FFFFFF"/>
                </a:highlight>
                <a:latin typeface="Courier New"/>
                <a:ea typeface="Courier New"/>
                <a:cs typeface="Courier New"/>
                <a:sym typeface="Courier New"/>
              </a:rPr>
              <a:t> nodo_actual.numero_vuelo: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nodo_actual.izquierdo </a:t>
            </a:r>
            <a:r>
              <a:rPr lang="es-419" sz="1200">
                <a:solidFill>
                  <a:srgbClr val="0000FF"/>
                </a:solidFill>
                <a:highlight>
                  <a:srgbClr val="FFFFFF"/>
                </a:highlight>
                <a:latin typeface="Courier New"/>
                <a:ea typeface="Courier New"/>
                <a:cs typeface="Courier New"/>
                <a:sym typeface="Courier New"/>
              </a:rPr>
              <a:t>is</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None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nodo_actual.izquierdo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VueloBinario(numero_vuelo, fecha, destino)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else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._insertar_recursivo(nodo_actual.izquierdo, numero_vuelo, fecha, destino)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elif</a:t>
            </a:r>
            <a:r>
              <a:rPr lang="es-419" sz="1200">
                <a:solidFill>
                  <a:srgbClr val="3B3B3B"/>
                </a:solidFill>
                <a:highlight>
                  <a:srgbClr val="FFFFFF"/>
                </a:highlight>
                <a:latin typeface="Courier New"/>
                <a:ea typeface="Courier New"/>
                <a:cs typeface="Courier New"/>
                <a:sym typeface="Courier New"/>
              </a:rPr>
              <a:t> numero_vuelo </a:t>
            </a:r>
            <a:r>
              <a:rPr lang="es-419" sz="1200">
                <a:solidFill>
                  <a:schemeClr val="dk1"/>
                </a:solidFill>
                <a:highlight>
                  <a:srgbClr val="FFFFFF"/>
                </a:highlight>
                <a:latin typeface="Courier New"/>
                <a:ea typeface="Courier New"/>
                <a:cs typeface="Courier New"/>
                <a:sym typeface="Courier New"/>
              </a:rPr>
              <a:t>&gt;</a:t>
            </a:r>
            <a:r>
              <a:rPr lang="es-419" sz="1200">
                <a:solidFill>
                  <a:srgbClr val="3B3B3B"/>
                </a:solidFill>
                <a:highlight>
                  <a:srgbClr val="FFFFFF"/>
                </a:highlight>
                <a:latin typeface="Courier New"/>
                <a:ea typeface="Courier New"/>
                <a:cs typeface="Courier New"/>
                <a:sym typeface="Courier New"/>
              </a:rPr>
              <a:t> nodo_actual.numero_vuelo: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nodo_actual.derecho </a:t>
            </a:r>
            <a:r>
              <a:rPr lang="es-419" sz="1200">
                <a:solidFill>
                  <a:srgbClr val="0000FF"/>
                </a:solidFill>
                <a:highlight>
                  <a:srgbClr val="FFFFFF"/>
                </a:highlight>
                <a:latin typeface="Courier New"/>
                <a:ea typeface="Courier New"/>
                <a:cs typeface="Courier New"/>
                <a:sym typeface="Courier New"/>
              </a:rPr>
              <a:t>is</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None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nodo_actual.derecho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VueloBinario(numero_vuelo, fecha, destino)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else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._insertar_recursivo(nodo_actual.derecho, numero_vuelo, fecha, destino)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else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print</a:t>
            </a:r>
            <a:r>
              <a:rPr lang="es-419" sz="1200">
                <a:solidFill>
                  <a:srgbClr val="3B3B3B"/>
                </a:solidFill>
                <a:highlight>
                  <a:srgbClr val="FFFFFF"/>
                </a:highlight>
                <a:latin typeface="Courier New"/>
                <a:ea typeface="Courier New"/>
                <a:cs typeface="Courier New"/>
                <a:sym typeface="Courier New"/>
              </a:rPr>
              <a:t>(</a:t>
            </a:r>
            <a:r>
              <a:rPr lang="es-419" sz="1200">
                <a:solidFill>
                  <a:srgbClr val="0000FF"/>
                </a:solidFill>
                <a:highlight>
                  <a:srgbClr val="FFFFFF"/>
                </a:highlight>
                <a:latin typeface="Courier New"/>
                <a:ea typeface="Courier New"/>
                <a:cs typeface="Courier New"/>
                <a:sym typeface="Courier New"/>
              </a:rPr>
              <a:t>f</a:t>
            </a:r>
            <a:r>
              <a:rPr lang="es-419" sz="1200">
                <a:solidFill>
                  <a:srgbClr val="A31515"/>
                </a:solidFill>
                <a:highlight>
                  <a:srgbClr val="FFFFFF"/>
                </a:highlight>
                <a:latin typeface="Courier New"/>
                <a:ea typeface="Courier New"/>
                <a:cs typeface="Courier New"/>
                <a:sym typeface="Courier New"/>
              </a:rPr>
              <a:t>"Vuelo con número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numero_vuelo</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ya existe."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62" name="Google Shape;262;p38" title="logo unab.png"/>
          <p:cNvPicPr preferRelativeResize="0"/>
          <p:nvPr/>
        </p:nvPicPr>
        <p:blipFill>
          <a:blip r:embed="rId3">
            <a:alphaModFix/>
          </a:blip>
          <a:stretch>
            <a:fillRect/>
          </a:stretch>
        </p:blipFill>
        <p:spPr>
          <a:xfrm>
            <a:off x="7063350" y="105625"/>
            <a:ext cx="1768950" cy="962300"/>
          </a:xfrm>
          <a:prstGeom prst="rect">
            <a:avLst/>
          </a:prstGeom>
          <a:noFill/>
          <a:ln>
            <a:noFill/>
          </a:ln>
        </p:spPr>
      </p:pic>
      <p:sp>
        <p:nvSpPr>
          <p:cNvPr id="263" name="Google Shape;263;p38"/>
          <p:cNvSpPr txBox="1"/>
          <p:nvPr/>
        </p:nvSpPr>
        <p:spPr>
          <a:xfrm>
            <a:off x="395850" y="61850"/>
            <a:ext cx="6593400" cy="1459800"/>
          </a:xfrm>
          <a:prstGeom prst="rect">
            <a:avLst/>
          </a:prstGeom>
          <a:solidFill>
            <a:srgbClr val="073763"/>
          </a:solidFill>
          <a:ln cap="flat" cmpd="sng" w="9525">
            <a:solidFill>
              <a:srgbClr val="0A0A0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La función _insertar_recursivo (el </a:t>
            </a:r>
            <a:r>
              <a:rPr b="1" lang="es-419" sz="1200">
                <a:solidFill>
                  <a:schemeClr val="lt1"/>
                </a:solidFill>
                <a:latin typeface="Comfortaa"/>
                <a:ea typeface="Comfortaa"/>
                <a:cs typeface="Comfortaa"/>
                <a:sym typeface="Comfortaa"/>
              </a:rPr>
              <a:t>guión</a:t>
            </a:r>
            <a:r>
              <a:rPr b="1" lang="es-419" sz="1200">
                <a:solidFill>
                  <a:schemeClr val="lt1"/>
                </a:solidFill>
                <a:latin typeface="Comfortaa"/>
                <a:ea typeface="Comfortaa"/>
                <a:cs typeface="Comfortaa"/>
                <a:sym typeface="Comfortaa"/>
              </a:rPr>
              <a:t> bajo inicial, que indica que es un método interno/privado de la clase ArbolBinarioVuelos) compara el nuevo vuelo con los nodos existentes hasta encontrar un lugar vacío adecuado.</a:t>
            </a:r>
            <a:endParaRPr b="1"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lt1"/>
                </a:solidFill>
                <a:latin typeface="Comfortaa"/>
                <a:ea typeface="Comfortaa"/>
                <a:cs typeface="Comfortaa"/>
                <a:sym typeface="Comfortaa"/>
              </a:rPr>
              <a:t>La función toma un nodo_actual como punto de referencia y lo compara con el nuevo numero_vuelo. Si es menor que el nodo_actual, debe ir a la izquierda y si es mayor debe ir a la derecha. Si es igual, muestra un mensaje y la </a:t>
            </a:r>
            <a:r>
              <a:rPr b="1" lang="es-419" sz="1200">
                <a:solidFill>
                  <a:schemeClr val="lt1"/>
                </a:solidFill>
                <a:latin typeface="Comfortaa"/>
                <a:ea typeface="Comfortaa"/>
                <a:cs typeface="Comfortaa"/>
                <a:sym typeface="Comfortaa"/>
              </a:rPr>
              <a:t>inserción</a:t>
            </a:r>
            <a:r>
              <a:rPr b="1" lang="es-419" sz="1200">
                <a:solidFill>
                  <a:schemeClr val="lt1"/>
                </a:solidFill>
                <a:latin typeface="Comfortaa"/>
                <a:ea typeface="Comfortaa"/>
                <a:cs typeface="Comfortaa"/>
                <a:sym typeface="Comfortaa"/>
              </a:rPr>
              <a:t> se detiene.</a:t>
            </a:r>
            <a:endParaRPr b="1" sz="12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a:solidFill>
                <a:schemeClr val="lt1"/>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311700" y="1152475"/>
            <a:ext cx="5247600" cy="3811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77500"/>
          </a:bodyPr>
          <a:lstStyle/>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buscar</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numero_vuelo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._buscar_recursivo(</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.raiz,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_buscar_recursivo</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nodo_actual</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numero_vuelo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nodo_actual </a:t>
            </a:r>
            <a:r>
              <a:rPr lang="es-419" sz="1400">
                <a:solidFill>
                  <a:srgbClr val="0000FF"/>
                </a:solidFill>
                <a:highlight>
                  <a:srgbClr val="FFFFFF"/>
                </a:highlight>
                <a:latin typeface="Courier New"/>
                <a:ea typeface="Courier New"/>
                <a:cs typeface="Courier New"/>
                <a:sym typeface="Courier New"/>
              </a:rPr>
              <a:t>is</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None</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None</a:t>
            </a:r>
            <a:endParaRPr sz="140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nodo_actual.numero_vuelo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nodo_actual</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elif</a:t>
            </a:r>
            <a:r>
              <a:rPr lang="es-419" sz="1400">
                <a:solidFill>
                  <a:srgbClr val="3B3B3B"/>
                </a:solidFill>
                <a:highlight>
                  <a:srgbClr val="FFFFFF"/>
                </a:highlight>
                <a:latin typeface="Courier New"/>
                <a:ea typeface="Courier New"/>
                <a:cs typeface="Courier New"/>
                <a:sym typeface="Courier New"/>
              </a:rPr>
              <a:t> numero_vuelo </a:t>
            </a:r>
            <a:r>
              <a:rPr lang="es-419" sz="1400">
                <a:solidFill>
                  <a:schemeClr val="dk1"/>
                </a:solidFill>
                <a:highlight>
                  <a:srgbClr val="FFFFFF"/>
                </a:highlight>
                <a:latin typeface="Courier New"/>
                <a:ea typeface="Courier New"/>
                <a:cs typeface="Courier New"/>
                <a:sym typeface="Courier New"/>
              </a:rPr>
              <a:t>&lt;</a:t>
            </a:r>
            <a:r>
              <a:rPr lang="es-419" sz="1400">
                <a:solidFill>
                  <a:srgbClr val="3B3B3B"/>
                </a:solidFill>
                <a:highlight>
                  <a:srgbClr val="FFFFFF"/>
                </a:highlight>
                <a:latin typeface="Courier New"/>
                <a:ea typeface="Courier New"/>
                <a:cs typeface="Courier New"/>
                <a:sym typeface="Courier New"/>
              </a:rPr>
              <a:t> nodo_actual.numero_vuelo: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._buscar_recursivo(nodo_actual.izquierdo,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else</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._buscar_recursivo(nodo_actual.derecho, numero_vuelo)</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69" name="Google Shape;269;p39" title="logo unab.png"/>
          <p:cNvPicPr preferRelativeResize="0"/>
          <p:nvPr/>
        </p:nvPicPr>
        <p:blipFill>
          <a:blip r:embed="rId3">
            <a:alphaModFix/>
          </a:blip>
          <a:stretch>
            <a:fillRect/>
          </a:stretch>
        </p:blipFill>
        <p:spPr>
          <a:xfrm>
            <a:off x="7099450" y="96575"/>
            <a:ext cx="1808650" cy="983900"/>
          </a:xfrm>
          <a:prstGeom prst="rect">
            <a:avLst/>
          </a:prstGeom>
          <a:noFill/>
          <a:ln>
            <a:noFill/>
          </a:ln>
        </p:spPr>
      </p:pic>
      <p:sp>
        <p:nvSpPr>
          <p:cNvPr id="270" name="Google Shape;270;p39"/>
          <p:cNvSpPr txBox="1"/>
          <p:nvPr/>
        </p:nvSpPr>
        <p:spPr>
          <a:xfrm>
            <a:off x="398725" y="188275"/>
            <a:ext cx="6634200" cy="892200"/>
          </a:xfrm>
          <a:prstGeom prst="rect">
            <a:avLst/>
          </a:prstGeom>
          <a:solidFill>
            <a:srgbClr val="073763"/>
          </a:solidFill>
          <a:ln cap="flat" cmpd="sng" w="9525">
            <a:solidFill>
              <a:srgbClr val="0A0A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Estas dos funciones implementan la lógica para encontrar un vuelo específico dentro del árbol, aprovechando la estructura ordenada del Árbol de Búsqueda Binaria (BST) para realizar la búsqueda de manera eficiente.</a:t>
            </a:r>
            <a:endParaRPr b="1" sz="1500">
              <a:solidFill>
                <a:schemeClr val="lt1"/>
              </a:solidFill>
              <a:latin typeface="Comfortaa"/>
              <a:ea typeface="Comfortaa"/>
              <a:cs typeface="Comfortaa"/>
              <a:sym typeface="Comfortaa"/>
            </a:endParaRPr>
          </a:p>
        </p:txBody>
      </p:sp>
      <p:sp>
        <p:nvSpPr>
          <p:cNvPr id="271" name="Google Shape;271;p39"/>
          <p:cNvSpPr txBox="1"/>
          <p:nvPr/>
        </p:nvSpPr>
        <p:spPr>
          <a:xfrm>
            <a:off x="5678375" y="1218100"/>
            <a:ext cx="3159600" cy="37458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100">
                <a:solidFill>
                  <a:schemeClr val="lt1"/>
                </a:solidFill>
                <a:latin typeface="Comfortaa"/>
                <a:ea typeface="Comfortaa"/>
                <a:cs typeface="Comfortaa"/>
                <a:sym typeface="Comfortaa"/>
              </a:rPr>
              <a:t>F</a:t>
            </a:r>
            <a:r>
              <a:rPr lang="es-419" sz="1100">
                <a:solidFill>
                  <a:schemeClr val="lt1"/>
                </a:solidFill>
                <a:latin typeface="Comfortaa"/>
                <a:ea typeface="Comfortaa"/>
                <a:cs typeface="Comfortaa"/>
                <a:sym typeface="Comfortaa"/>
              </a:rPr>
              <a:t>uncionamiento de buscar(self, numero_vuelo): Este es el método público que el usuario final llama para iniciar la búsqueda.</a:t>
            </a:r>
            <a:endParaRPr sz="11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latin typeface="Comfortaa"/>
              <a:ea typeface="Comfortaa"/>
              <a:cs typeface="Comfortaa"/>
              <a:sym typeface="Comfortaa"/>
            </a:endParaRPr>
          </a:p>
          <a:p>
            <a:pPr indent="-298450" lvl="0" marL="457200" rtl="0" algn="l">
              <a:lnSpc>
                <a:spcPct val="115000"/>
              </a:lnSpc>
              <a:spcBef>
                <a:spcPts val="0"/>
              </a:spcBef>
              <a:spcAft>
                <a:spcPts val="0"/>
              </a:spcAft>
              <a:buClr>
                <a:schemeClr val="lt1"/>
              </a:buClr>
              <a:buSzPts val="1100"/>
              <a:buFont typeface="Comfortaa"/>
              <a:buAutoNum type="arabicPeriod"/>
            </a:pPr>
            <a:r>
              <a:rPr lang="es-419" sz="1100" u="sng">
                <a:solidFill>
                  <a:schemeClr val="lt1"/>
                </a:solidFill>
                <a:latin typeface="Comfortaa"/>
                <a:ea typeface="Comfortaa"/>
                <a:cs typeface="Comfortaa"/>
                <a:sym typeface="Comfortaa"/>
              </a:rPr>
              <a:t>Punto de Entrada: </a:t>
            </a:r>
            <a:r>
              <a:rPr lang="es-419" sz="1100">
                <a:solidFill>
                  <a:schemeClr val="lt1"/>
                </a:solidFill>
                <a:latin typeface="Comfortaa"/>
                <a:ea typeface="Comfortaa"/>
                <a:cs typeface="Comfortaa"/>
                <a:sym typeface="Comfortaa"/>
              </a:rPr>
              <a:t>Simplemente llama a la función auxiliar recursiva _buscar_recursivo, pasándole la raíz del árbol como punto de partida inicial y el número de vuelo que se está buscando.</a:t>
            </a:r>
            <a:endParaRPr sz="1100">
              <a:solidFill>
                <a:schemeClr val="lt1"/>
              </a:solidFill>
              <a:latin typeface="Comfortaa"/>
              <a:ea typeface="Comfortaa"/>
              <a:cs typeface="Comfortaa"/>
              <a:sym typeface="Comfortaa"/>
            </a:endParaRPr>
          </a:p>
          <a:p>
            <a:pPr indent="0" lvl="0" marL="457200" rtl="0" algn="l">
              <a:lnSpc>
                <a:spcPct val="115000"/>
              </a:lnSpc>
              <a:spcBef>
                <a:spcPts val="0"/>
              </a:spcBef>
              <a:spcAft>
                <a:spcPts val="0"/>
              </a:spcAft>
              <a:buClr>
                <a:schemeClr val="dk1"/>
              </a:buClr>
              <a:buSzPts val="1100"/>
              <a:buFont typeface="Arial"/>
              <a:buNone/>
            </a:pPr>
            <a:r>
              <a:t/>
            </a:r>
            <a:endParaRPr sz="1100">
              <a:solidFill>
                <a:schemeClr val="lt1"/>
              </a:solidFill>
              <a:latin typeface="Comfortaa"/>
              <a:ea typeface="Comfortaa"/>
              <a:cs typeface="Comfortaa"/>
              <a:sym typeface="Comfortaa"/>
            </a:endParaRPr>
          </a:p>
          <a:p>
            <a:pPr indent="-298450" lvl="0" marL="457200" rtl="0" algn="l">
              <a:lnSpc>
                <a:spcPct val="115000"/>
              </a:lnSpc>
              <a:spcBef>
                <a:spcPts val="0"/>
              </a:spcBef>
              <a:spcAft>
                <a:spcPts val="0"/>
              </a:spcAft>
              <a:buClr>
                <a:schemeClr val="lt1"/>
              </a:buClr>
              <a:buSzPts val="1100"/>
              <a:buFont typeface="Comfortaa"/>
              <a:buAutoNum type="arabicPeriod"/>
            </a:pPr>
            <a:r>
              <a:rPr lang="es-419" sz="1100" u="sng">
                <a:solidFill>
                  <a:schemeClr val="lt1"/>
                </a:solidFill>
                <a:latin typeface="Comfortaa"/>
                <a:ea typeface="Comfortaa"/>
                <a:cs typeface="Comfortaa"/>
                <a:sym typeface="Comfortaa"/>
              </a:rPr>
              <a:t>Devolución: </a:t>
            </a:r>
            <a:r>
              <a:rPr lang="es-419" sz="1100">
                <a:solidFill>
                  <a:schemeClr val="lt1"/>
                </a:solidFill>
                <a:latin typeface="Comfortaa"/>
                <a:ea typeface="Comfortaa"/>
                <a:cs typeface="Comfortaa"/>
                <a:sym typeface="Comfortaa"/>
              </a:rPr>
              <a:t>Retorna el resultado que le devuelve la función recursiva (ya sea el nodo del vuelo encontrado o None si no se encontró).</a:t>
            </a:r>
            <a:endParaRPr sz="11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idx="1" type="body"/>
          </p:nvPr>
        </p:nvSpPr>
        <p:spPr>
          <a:xfrm>
            <a:off x="0" y="857950"/>
            <a:ext cx="9103800" cy="42855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s-419" sz="3600" u="sng">
                <a:solidFill>
                  <a:schemeClr val="lt1"/>
                </a:solidFill>
                <a:latin typeface="Comfortaa"/>
                <a:ea typeface="Comfortaa"/>
                <a:cs typeface="Comfortaa"/>
                <a:sym typeface="Comfortaa"/>
              </a:rPr>
              <a:t>Funcionamiento de:  _buscar_recursivo(self, nodo_actual, numero_vuelo):</a:t>
            </a:r>
            <a:endParaRPr sz="3600" u="sng">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a:solidFill>
                  <a:schemeClr val="lt1"/>
                </a:solidFill>
                <a:latin typeface="Comfortaa"/>
                <a:ea typeface="Comfortaa"/>
                <a:cs typeface="Comfortaa"/>
                <a:sym typeface="Comfortaa"/>
              </a:rPr>
              <a:t>Esta es la función privada (auxiliar) que implementa la lógica recursiva y eficiente de la búsqueda.</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a:solidFill>
                  <a:schemeClr val="lt1"/>
                </a:solidFill>
                <a:latin typeface="Comfortaa"/>
                <a:ea typeface="Comfortaa"/>
                <a:cs typeface="Comfortaa"/>
                <a:sym typeface="Comfortaa"/>
              </a:rPr>
              <a:t>Utiliza el mismo principio de ordenamiento que la función insertar: si el valor buscado es menor que el nodo actual, va a la izquierda; si es mayor, va a la der</a:t>
            </a:r>
            <a:r>
              <a:rPr lang="es-419" sz="3600">
                <a:solidFill>
                  <a:schemeClr val="lt1"/>
                </a:solidFill>
                <a:latin typeface="Comfortaa"/>
                <a:ea typeface="Comfortaa"/>
                <a:cs typeface="Comfortaa"/>
                <a:sym typeface="Comfortaa"/>
              </a:rPr>
              <a:t>echa.</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u="sng">
                <a:solidFill>
                  <a:schemeClr val="lt1"/>
                </a:solidFill>
                <a:latin typeface="Comfortaa"/>
                <a:ea typeface="Comfortaa"/>
                <a:cs typeface="Comfortaa"/>
                <a:sym typeface="Comfortaa"/>
              </a:rPr>
              <a:t>Caso base 1: </a:t>
            </a:r>
            <a:r>
              <a:rPr lang="es-419" sz="3600">
                <a:solidFill>
                  <a:schemeClr val="lt1"/>
                </a:solidFill>
                <a:latin typeface="Comfortaa"/>
                <a:ea typeface="Comfortaa"/>
                <a:cs typeface="Comfortaa"/>
                <a:sym typeface="Comfortaa"/>
              </a:rPr>
              <a:t>Nodo No Encontrado (fin del camino):</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285750" lvl="0" marL="457200" rtl="0" algn="l">
              <a:lnSpc>
                <a:spcPct val="115000"/>
              </a:lnSpc>
              <a:spcBef>
                <a:spcPts val="0"/>
              </a:spcBef>
              <a:spcAft>
                <a:spcPts val="0"/>
              </a:spcAft>
              <a:buClr>
                <a:schemeClr val="lt1"/>
              </a:buClr>
              <a:buSzPct val="100000"/>
              <a:buFont typeface="Comfortaa"/>
              <a:buChar char="●"/>
            </a:pPr>
            <a:r>
              <a:rPr lang="es-419" sz="3600" u="sng">
                <a:solidFill>
                  <a:schemeClr val="lt1"/>
                </a:solidFill>
                <a:latin typeface="Comfortaa"/>
                <a:ea typeface="Comfortaa"/>
                <a:cs typeface="Comfortaa"/>
                <a:sym typeface="Comfortaa"/>
              </a:rPr>
              <a:t>Condición:</a:t>
            </a:r>
            <a:r>
              <a:rPr lang="es-419" sz="3600">
                <a:solidFill>
                  <a:schemeClr val="lt1"/>
                </a:solidFill>
                <a:latin typeface="Comfortaa"/>
                <a:ea typeface="Comfortaa"/>
                <a:cs typeface="Comfortaa"/>
                <a:sym typeface="Comfortaa"/>
              </a:rPr>
              <a:t> </a:t>
            </a:r>
            <a:r>
              <a:rPr i="1" lang="es-419" sz="3600">
                <a:solidFill>
                  <a:schemeClr val="lt1"/>
                </a:solidFill>
                <a:highlight>
                  <a:schemeClr val="accent1"/>
                </a:highlight>
                <a:latin typeface="Comfortaa"/>
                <a:ea typeface="Comfortaa"/>
                <a:cs typeface="Comfortaa"/>
                <a:sym typeface="Comfortaa"/>
              </a:rPr>
              <a:t>i</a:t>
            </a:r>
            <a:r>
              <a:rPr b="1" i="1" lang="es-419" sz="3600">
                <a:solidFill>
                  <a:schemeClr val="lt1"/>
                </a:solidFill>
                <a:highlight>
                  <a:schemeClr val="accent1"/>
                </a:highlight>
                <a:latin typeface="Comfortaa"/>
                <a:ea typeface="Comfortaa"/>
                <a:cs typeface="Comfortaa"/>
                <a:sym typeface="Comfortaa"/>
              </a:rPr>
              <a:t>f nodo_actual is None: </a:t>
            </a:r>
            <a:r>
              <a:rPr b="1" lang="es-419" sz="3600">
                <a:solidFill>
                  <a:schemeClr val="lt1"/>
                </a:solidFill>
                <a:latin typeface="Comfortaa"/>
                <a:ea typeface="Comfortaa"/>
                <a:cs typeface="Comfortaa"/>
                <a:sym typeface="Comfortaa"/>
              </a:rPr>
              <a:t>S</a:t>
            </a:r>
            <a:r>
              <a:rPr lang="es-419" sz="3600">
                <a:solidFill>
                  <a:schemeClr val="lt1"/>
                </a:solidFill>
                <a:latin typeface="Comfortaa"/>
                <a:ea typeface="Comfortaa"/>
                <a:cs typeface="Comfortaa"/>
                <a:sym typeface="Comfortaa"/>
              </a:rPr>
              <a:t>i la función llega al punto donde el nodo_actual es None, significa que ha recorrido todo el camino posible sin encontrar el número de vuelo  buscado. Retorna None, indicando que el número no existe en el árbol.</a:t>
            </a:r>
            <a:endParaRPr sz="3600">
              <a:solidFill>
                <a:schemeClr val="lt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u="sng">
                <a:solidFill>
                  <a:schemeClr val="lt1"/>
                </a:solidFill>
                <a:latin typeface="Comfortaa"/>
                <a:ea typeface="Comfortaa"/>
                <a:cs typeface="Comfortaa"/>
                <a:sym typeface="Comfortaa"/>
              </a:rPr>
              <a:t>Caso base 2:</a:t>
            </a:r>
            <a:r>
              <a:rPr lang="es-419" sz="3600">
                <a:solidFill>
                  <a:schemeClr val="lt1"/>
                </a:solidFill>
                <a:latin typeface="Comfortaa"/>
                <a:ea typeface="Comfortaa"/>
                <a:cs typeface="Comfortaa"/>
                <a:sym typeface="Comfortaa"/>
              </a:rPr>
              <a:t> Nodo Encontrado:</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285750" lvl="0" marL="457200" rtl="0" algn="l">
              <a:lnSpc>
                <a:spcPct val="115000"/>
              </a:lnSpc>
              <a:spcBef>
                <a:spcPts val="0"/>
              </a:spcBef>
              <a:spcAft>
                <a:spcPts val="0"/>
              </a:spcAft>
              <a:buClr>
                <a:schemeClr val="lt1"/>
              </a:buClr>
              <a:buSzPct val="100000"/>
              <a:buFont typeface="Comfortaa"/>
              <a:buChar char="●"/>
            </a:pPr>
            <a:r>
              <a:rPr lang="es-419" sz="3600" u="sng">
                <a:solidFill>
                  <a:schemeClr val="lt1"/>
                </a:solidFill>
                <a:latin typeface="Comfortaa"/>
                <a:ea typeface="Comfortaa"/>
                <a:cs typeface="Comfortaa"/>
                <a:sym typeface="Comfortaa"/>
              </a:rPr>
              <a:t>Condición:</a:t>
            </a:r>
            <a:r>
              <a:rPr b="1" i="1" lang="es-419" sz="3600" u="sng">
                <a:solidFill>
                  <a:schemeClr val="lt1"/>
                </a:solidFill>
                <a:highlight>
                  <a:schemeClr val="accent1"/>
                </a:highlight>
                <a:latin typeface="Comfortaa"/>
                <a:ea typeface="Comfortaa"/>
                <a:cs typeface="Comfortaa"/>
                <a:sym typeface="Comfortaa"/>
              </a:rPr>
              <a:t> </a:t>
            </a:r>
            <a:r>
              <a:rPr b="1" i="1" lang="es-419" sz="3600">
                <a:solidFill>
                  <a:schemeClr val="lt1"/>
                </a:solidFill>
                <a:highlight>
                  <a:schemeClr val="accent1"/>
                </a:highlight>
                <a:latin typeface="Comfortaa"/>
                <a:ea typeface="Comfortaa"/>
                <a:cs typeface="Comfortaa"/>
                <a:sym typeface="Comfortaa"/>
              </a:rPr>
              <a:t>if nodo_actual.numero_vuelo == numero_vuelo: </a:t>
            </a:r>
            <a:r>
              <a:rPr lang="es-419" sz="3600">
                <a:solidFill>
                  <a:schemeClr val="lt1"/>
                </a:solidFill>
                <a:latin typeface="Comfortaa"/>
                <a:ea typeface="Comfortaa"/>
                <a:cs typeface="Comfortaa"/>
                <a:sym typeface="Comfortaa"/>
              </a:rPr>
              <a:t>Compara el numero_vuelo que estamos buscando con el numero_vuelo almacenado en el nodo_actual, si coincide, hemos encontrado el vuelo. Retorna el nodo_actual completo (que contiene la fecha y el destino).</a:t>
            </a:r>
            <a:endParaRPr sz="3600">
              <a:solidFill>
                <a:schemeClr val="lt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u="sng">
                <a:solidFill>
                  <a:schemeClr val="lt1"/>
                </a:solidFill>
                <a:latin typeface="Comfortaa"/>
                <a:ea typeface="Comfortaa"/>
                <a:cs typeface="Comfortaa"/>
                <a:sym typeface="Comfortaa"/>
              </a:rPr>
              <a:t>Caso recursivo 1: </a:t>
            </a:r>
            <a:r>
              <a:rPr lang="es-419" sz="3600">
                <a:solidFill>
                  <a:schemeClr val="lt1"/>
                </a:solidFill>
                <a:latin typeface="Comfortaa"/>
                <a:ea typeface="Comfortaa"/>
                <a:cs typeface="Comfortaa"/>
                <a:sym typeface="Comfortaa"/>
              </a:rPr>
              <a:t>Buscar a la izquierda: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285750" lvl="0" marL="457200" rtl="0" algn="l">
              <a:lnSpc>
                <a:spcPct val="115000"/>
              </a:lnSpc>
              <a:spcBef>
                <a:spcPts val="0"/>
              </a:spcBef>
              <a:spcAft>
                <a:spcPts val="0"/>
              </a:spcAft>
              <a:buClr>
                <a:schemeClr val="lt1"/>
              </a:buClr>
              <a:buSzPct val="100000"/>
              <a:buFont typeface="Comfortaa"/>
              <a:buChar char="●"/>
            </a:pPr>
            <a:r>
              <a:rPr lang="es-419" sz="3600" u="sng">
                <a:solidFill>
                  <a:schemeClr val="lt1"/>
                </a:solidFill>
                <a:latin typeface="Comfortaa"/>
                <a:ea typeface="Comfortaa"/>
                <a:cs typeface="Comfortaa"/>
                <a:sym typeface="Comfortaa"/>
              </a:rPr>
              <a:t>condición:</a:t>
            </a:r>
            <a:r>
              <a:rPr lang="es-419" sz="3600">
                <a:solidFill>
                  <a:schemeClr val="lt1"/>
                </a:solidFill>
                <a:latin typeface="Comfortaa"/>
                <a:ea typeface="Comfortaa"/>
                <a:cs typeface="Comfortaa"/>
                <a:sym typeface="Comfortaa"/>
              </a:rPr>
              <a:t> </a:t>
            </a:r>
            <a:r>
              <a:rPr i="1" lang="es-419" sz="3600">
                <a:solidFill>
                  <a:schemeClr val="lt1"/>
                </a:solidFill>
                <a:highlight>
                  <a:schemeClr val="accent1"/>
                </a:highlight>
                <a:latin typeface="Comfortaa"/>
                <a:ea typeface="Comfortaa"/>
                <a:cs typeface="Comfortaa"/>
                <a:sym typeface="Comfortaa"/>
              </a:rPr>
              <a:t>i</a:t>
            </a:r>
            <a:r>
              <a:rPr b="1" i="1" lang="es-419" sz="3600">
                <a:solidFill>
                  <a:schemeClr val="lt1"/>
                </a:solidFill>
                <a:highlight>
                  <a:schemeClr val="accent1"/>
                </a:highlight>
                <a:latin typeface="Comfortaa"/>
                <a:ea typeface="Comfortaa"/>
                <a:cs typeface="Comfortaa"/>
                <a:sym typeface="Comfortaa"/>
              </a:rPr>
              <a:t>f numero_vuelo &lt; nodo_actual.numero_vuelo: </a:t>
            </a:r>
            <a:r>
              <a:rPr lang="es-419" sz="3600">
                <a:solidFill>
                  <a:schemeClr val="lt1"/>
                </a:solidFill>
                <a:latin typeface="Comfortaa"/>
                <a:ea typeface="Comfortaa"/>
                <a:cs typeface="Comfortaa"/>
                <a:sym typeface="Comfortaa"/>
              </a:rPr>
              <a:t>Si el nodo_actual es menor al numero_vuelo, el algoritmos sabe (si el numero_vuelo existe) debe estar en la subrama izquierda. Realiza una llamada recursiva pero ahora con nodo_actual.izquierdo como punto de partida.</a:t>
            </a:r>
            <a:endParaRPr sz="3600">
              <a:solidFill>
                <a:schemeClr val="lt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u="sng">
                <a:solidFill>
                  <a:schemeClr val="lt1"/>
                </a:solidFill>
                <a:latin typeface="Comfortaa"/>
                <a:ea typeface="Comfortaa"/>
                <a:cs typeface="Comfortaa"/>
                <a:sym typeface="Comfortaa"/>
              </a:rPr>
              <a:t>Caso recursivo 2: </a:t>
            </a:r>
            <a:r>
              <a:rPr lang="es-419" sz="3600">
                <a:solidFill>
                  <a:schemeClr val="lt1"/>
                </a:solidFill>
                <a:latin typeface="Comfortaa"/>
                <a:ea typeface="Comfortaa"/>
                <a:cs typeface="Comfortaa"/>
                <a:sym typeface="Comfortaa"/>
              </a:rPr>
              <a:t>Buscar a la derecha:</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285750" lvl="0" marL="457200" rtl="0" algn="l">
              <a:lnSpc>
                <a:spcPct val="115000"/>
              </a:lnSpc>
              <a:spcBef>
                <a:spcPts val="0"/>
              </a:spcBef>
              <a:spcAft>
                <a:spcPts val="0"/>
              </a:spcAft>
              <a:buClr>
                <a:schemeClr val="lt1"/>
              </a:buClr>
              <a:buSzPct val="100000"/>
              <a:buFont typeface="Comfortaa"/>
              <a:buChar char="●"/>
            </a:pPr>
            <a:r>
              <a:rPr lang="es-419" sz="3600" u="sng">
                <a:solidFill>
                  <a:schemeClr val="lt1"/>
                </a:solidFill>
                <a:latin typeface="Comfortaa"/>
                <a:ea typeface="Comfortaa"/>
                <a:cs typeface="Comfortaa"/>
                <a:sym typeface="Comfortaa"/>
              </a:rPr>
              <a:t>Condición: </a:t>
            </a:r>
            <a:r>
              <a:rPr b="1" i="1" lang="es-419" sz="3600">
                <a:solidFill>
                  <a:schemeClr val="lt1"/>
                </a:solidFill>
                <a:highlight>
                  <a:schemeClr val="accent1"/>
                </a:highlight>
                <a:latin typeface="Comfortaa"/>
                <a:ea typeface="Comfortaa"/>
                <a:cs typeface="Comfortaa"/>
                <a:sym typeface="Comfortaa"/>
              </a:rPr>
              <a:t>if numero_vuelo &gt; nodo_actual.numero_vuelo:</a:t>
            </a:r>
            <a:r>
              <a:rPr lang="es-419" sz="3600">
                <a:solidFill>
                  <a:schemeClr val="lt1"/>
                </a:solidFill>
                <a:highlight>
                  <a:schemeClr val="accent1"/>
                </a:highlight>
                <a:latin typeface="Comfortaa"/>
                <a:ea typeface="Comfortaa"/>
                <a:cs typeface="Comfortaa"/>
                <a:sym typeface="Comfortaa"/>
              </a:rPr>
              <a:t> </a:t>
            </a:r>
            <a:r>
              <a:rPr lang="es-419" sz="3600">
                <a:solidFill>
                  <a:schemeClr val="lt1"/>
                </a:solidFill>
                <a:latin typeface="Comfortaa"/>
                <a:ea typeface="Comfortaa"/>
                <a:cs typeface="Comfortaa"/>
                <a:sym typeface="Comfortaa"/>
              </a:rPr>
              <a:t>Si el nodo_actual es mayor al numero_vuelo, el algoritmo sabe(si el numero_vuelo existe) debe estar en la subrama derecha. Realiza una llamada recursiva pero ahora con nodo_actual.derecho como punto de partida.</a:t>
            </a:r>
            <a:endParaRPr sz="3600">
              <a:solidFill>
                <a:schemeClr val="lt1"/>
              </a:solidFill>
              <a:latin typeface="Comfortaa"/>
              <a:ea typeface="Comfortaa"/>
              <a:cs typeface="Comfortaa"/>
              <a:sym typeface="Comfortaa"/>
            </a:endParaRPr>
          </a:p>
          <a:p>
            <a:pPr indent="0" lvl="0" marL="457200" rtl="0" algn="l">
              <a:lnSpc>
                <a:spcPct val="115000"/>
              </a:lnSpc>
              <a:spcBef>
                <a:spcPts val="0"/>
              </a:spcBef>
              <a:spcAft>
                <a:spcPts val="0"/>
              </a:spcAft>
              <a:buNone/>
            </a:pPr>
            <a:r>
              <a:t/>
            </a:r>
            <a:endParaRPr sz="36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lang="es-419" sz="3600">
                <a:solidFill>
                  <a:schemeClr val="lt1"/>
                </a:solidFill>
                <a:latin typeface="Comfortaa"/>
                <a:ea typeface="Comfortaa"/>
                <a:cs typeface="Comfortaa"/>
                <a:sym typeface="Comfortaa"/>
              </a:rPr>
              <a:t>Gracias a esta estructura, la búsqueda es muy rápida. En lugar de revisar todos los vuelos uno por uno, en cada paso de la recursión se descarta aproximadamente la mitad de los vuelos restantes.</a:t>
            </a:r>
            <a:endParaRPr sz="3600">
              <a:solidFill>
                <a:schemeClr val="lt1"/>
              </a:solidFill>
              <a:latin typeface="Comfortaa"/>
              <a:ea typeface="Comfortaa"/>
              <a:cs typeface="Comfortaa"/>
              <a:sym typeface="Comfortaa"/>
            </a:endParaRPr>
          </a:p>
          <a:p>
            <a:pPr indent="0" lvl="0" marL="0" rtl="0" algn="l">
              <a:lnSpc>
                <a:spcPct val="150000"/>
              </a:lnSpc>
              <a:spcBef>
                <a:spcPts val="1000"/>
              </a:spcBef>
              <a:spcAft>
                <a:spcPts val="0"/>
              </a:spcAft>
              <a:buNone/>
            </a:pPr>
            <a:r>
              <a:t/>
            </a:r>
            <a:endParaRPr b="1" sz="3600">
              <a:solidFill>
                <a:srgbClr val="0A0A0A"/>
              </a:solidFill>
              <a:highlight>
                <a:srgbClr val="FFFFFF"/>
              </a:highlight>
              <a:latin typeface="Comfortaa"/>
              <a:ea typeface="Comfortaa"/>
              <a:cs typeface="Comfortaa"/>
              <a:sym typeface="Comfortaa"/>
            </a:endParaRPr>
          </a:p>
          <a:p>
            <a:pPr indent="0" lvl="0" marL="0" rtl="0" algn="l">
              <a:lnSpc>
                <a:spcPct val="150000"/>
              </a:lnSpc>
              <a:spcBef>
                <a:spcPts val="1200"/>
              </a:spcBef>
              <a:spcAft>
                <a:spcPts val="0"/>
              </a:spcAft>
              <a:buNone/>
            </a:pPr>
            <a:r>
              <a:t/>
            </a:r>
            <a:endParaRPr b="1" sz="3000">
              <a:solidFill>
                <a:srgbClr val="0A0A0A"/>
              </a:solidFill>
              <a:highlight>
                <a:srgbClr val="FFFFFF"/>
              </a:highlight>
              <a:latin typeface="Comfortaa"/>
              <a:ea typeface="Comfortaa"/>
              <a:cs typeface="Comfortaa"/>
              <a:sym typeface="Comfortaa"/>
            </a:endParaRPr>
          </a:p>
          <a:p>
            <a:pPr indent="0" lvl="0" marL="0" rtl="0" algn="l">
              <a:lnSpc>
                <a:spcPct val="150000"/>
              </a:lnSpc>
              <a:spcBef>
                <a:spcPts val="12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lnSpc>
                <a:spcPct val="150000"/>
              </a:lnSpc>
              <a:spcBef>
                <a:spcPts val="24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lnSpc>
                <a:spcPct val="100000"/>
              </a:lnSpc>
              <a:spcBef>
                <a:spcPts val="36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spcBef>
                <a:spcPts val="2400"/>
              </a:spcBef>
              <a:spcAft>
                <a:spcPts val="1200"/>
              </a:spcAft>
              <a:buNone/>
            </a:pPr>
            <a:r>
              <a:t/>
            </a:r>
            <a:endParaRPr/>
          </a:p>
        </p:txBody>
      </p:sp>
      <p:pic>
        <p:nvPicPr>
          <p:cNvPr id="277" name="Google Shape;277;p40" title="logo unab.png"/>
          <p:cNvPicPr preferRelativeResize="0"/>
          <p:nvPr/>
        </p:nvPicPr>
        <p:blipFill>
          <a:blip r:embed="rId3">
            <a:alphaModFix/>
          </a:blip>
          <a:stretch>
            <a:fillRect/>
          </a:stretch>
        </p:blipFill>
        <p:spPr>
          <a:xfrm>
            <a:off x="7526675" y="0"/>
            <a:ext cx="1577125" cy="857950"/>
          </a:xfrm>
          <a:prstGeom prst="rect">
            <a:avLst/>
          </a:prstGeom>
          <a:noFill/>
          <a:ln>
            <a:noFill/>
          </a:ln>
        </p:spPr>
      </p:pic>
      <p:sp>
        <p:nvSpPr>
          <p:cNvPr id="278" name="Google Shape;278;p40"/>
          <p:cNvSpPr txBox="1"/>
          <p:nvPr/>
        </p:nvSpPr>
        <p:spPr>
          <a:xfrm>
            <a:off x="2866675" y="146525"/>
            <a:ext cx="12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800">
                <a:solidFill>
                  <a:srgbClr val="1C4587"/>
                </a:solidFill>
                <a:latin typeface="Comfortaa"/>
                <a:ea typeface="Comfortaa"/>
                <a:cs typeface="Comfortaa"/>
                <a:sym typeface="Comfortaa"/>
              </a:rPr>
              <a:t>Buscar: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5037250" y="875500"/>
            <a:ext cx="3571800" cy="4088400"/>
          </a:xfrm>
          <a:prstGeom prst="rect">
            <a:avLst/>
          </a:prstGeom>
          <a:solidFill>
            <a:srgbClr val="073763"/>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s-419" sz="1200" u="sng">
                <a:solidFill>
                  <a:schemeClr val="lt1"/>
                </a:solidFill>
                <a:latin typeface="Comfortaa"/>
                <a:ea typeface="Comfortaa"/>
                <a:cs typeface="Comfortaa"/>
                <a:sym typeface="Comfortaa"/>
              </a:rPr>
              <a:t>Recorrido inorden: </a:t>
            </a:r>
            <a:endParaRPr b="1" i="1" sz="1200" u="sng">
              <a:solidFill>
                <a:schemeClr val="lt1"/>
              </a:solidFill>
              <a:latin typeface="Comfortaa"/>
              <a:ea typeface="Comfortaa"/>
              <a:cs typeface="Comfortaa"/>
              <a:sym typeface="Comfortaa"/>
            </a:endParaRPr>
          </a:p>
          <a:p>
            <a:pPr indent="0" lvl="0" marL="0" rtl="0" algn="l">
              <a:spcBef>
                <a:spcPts val="0"/>
              </a:spcBef>
              <a:spcAft>
                <a:spcPts val="0"/>
              </a:spcAft>
              <a:buSzPts val="990"/>
              <a:buNone/>
            </a:pPr>
            <a:r>
              <a:t/>
            </a:r>
            <a:endParaRPr b="1" i="1" sz="1200" u="sng">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Estas funciones implementan el recorrido inorden de un Árbol de </a:t>
            </a:r>
            <a:r>
              <a:rPr lang="es-419" sz="1000">
                <a:solidFill>
                  <a:schemeClr val="lt1"/>
                </a:solidFill>
                <a:latin typeface="Comfortaa Medium"/>
                <a:ea typeface="Comfortaa Medium"/>
                <a:cs typeface="Comfortaa Medium"/>
                <a:sym typeface="Comfortaa Medium"/>
              </a:rPr>
              <a:t>Búsqueda</a:t>
            </a:r>
            <a:r>
              <a:rPr lang="es-419" sz="1000">
                <a:solidFill>
                  <a:schemeClr val="lt1"/>
                </a:solidFill>
                <a:latin typeface="Comfortaa Medium"/>
                <a:ea typeface="Comfortaa Medium"/>
                <a:cs typeface="Comfortaa Medium"/>
                <a:sym typeface="Comfortaa Medium"/>
              </a:rPr>
              <a:t> Binaria. La </a:t>
            </a:r>
            <a:r>
              <a:rPr lang="es-419" sz="1000">
                <a:solidFill>
                  <a:schemeClr val="lt1"/>
                </a:solidFill>
                <a:latin typeface="Comfortaa Medium"/>
                <a:ea typeface="Comfortaa Medium"/>
                <a:cs typeface="Comfortaa Medium"/>
                <a:sym typeface="Comfortaa Medium"/>
              </a:rPr>
              <a:t>característica</a:t>
            </a:r>
            <a:r>
              <a:rPr lang="es-419" sz="1000">
                <a:solidFill>
                  <a:schemeClr val="lt1"/>
                </a:solidFill>
                <a:latin typeface="Comfortaa Medium"/>
                <a:ea typeface="Comfortaa Medium"/>
                <a:cs typeface="Comfortaa Medium"/>
                <a:sym typeface="Comfortaa Medium"/>
              </a:rPr>
              <a:t> </a:t>
            </a:r>
            <a:r>
              <a:rPr lang="es-419" sz="1000">
                <a:solidFill>
                  <a:schemeClr val="lt1"/>
                </a:solidFill>
                <a:latin typeface="Comfortaa Medium"/>
                <a:ea typeface="Comfortaa Medium"/>
                <a:cs typeface="Comfortaa Medium"/>
                <a:sym typeface="Comfortaa Medium"/>
              </a:rPr>
              <a:t>más</a:t>
            </a:r>
            <a:r>
              <a:rPr lang="es-419" sz="1000">
                <a:solidFill>
                  <a:schemeClr val="lt1"/>
                </a:solidFill>
                <a:latin typeface="Comfortaa Medium"/>
                <a:ea typeface="Comfortaa Medium"/>
                <a:cs typeface="Comfortaa Medium"/>
                <a:sym typeface="Comfortaa Medium"/>
              </a:rPr>
              <a:t> importante de este recorrido es que visita los nodos en orden ascendente de su valor clave (en este caso, numero_vuelo).</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SzPts val="990"/>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SzPts val="990"/>
              <a:buNone/>
            </a:pPr>
            <a:r>
              <a:rPr b="1" i="1" lang="es-419" sz="1200">
                <a:solidFill>
                  <a:schemeClr val="lt1"/>
                </a:solidFill>
                <a:latin typeface="Comfortaa"/>
                <a:ea typeface="Comfortaa"/>
                <a:cs typeface="Comfortaa"/>
                <a:sym typeface="Comfortaa"/>
              </a:rPr>
              <a:t>inorden(self):  </a:t>
            </a:r>
            <a:endParaRPr b="1" i="1" sz="1200">
              <a:solidFill>
                <a:schemeClr val="lt1"/>
              </a:solidFill>
              <a:latin typeface="Comfortaa"/>
              <a:ea typeface="Comfortaa"/>
              <a:cs typeface="Comfortaa"/>
              <a:sym typeface="Comfortaa"/>
            </a:endParaRPr>
          </a:p>
          <a:p>
            <a:pPr indent="0" lvl="0" marL="0" rtl="0" algn="l">
              <a:spcBef>
                <a:spcPts val="0"/>
              </a:spcBef>
              <a:spcAft>
                <a:spcPts val="0"/>
              </a:spcAft>
              <a:buSzPts val="990"/>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Este es el método público que el usuario llama para obtener una lista ordenada de todos los vuelos.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SzPts val="990"/>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SzPts val="990"/>
              <a:buNone/>
            </a:pPr>
            <a:r>
              <a:rPr b="1" i="1" lang="es-419" sz="1200">
                <a:solidFill>
                  <a:schemeClr val="lt1"/>
                </a:solidFill>
                <a:latin typeface="Comfortaa"/>
                <a:ea typeface="Comfortaa"/>
                <a:cs typeface="Comfortaa"/>
                <a:sym typeface="Comfortaa"/>
              </a:rPr>
              <a:t>_inorden_recursivo(self, nodo, resultado): </a:t>
            </a:r>
            <a:endParaRPr b="1" i="1" sz="1200">
              <a:solidFill>
                <a:schemeClr val="lt1"/>
              </a:solidFill>
              <a:latin typeface="Comfortaa"/>
              <a:ea typeface="Comfortaa"/>
              <a:cs typeface="Comfortaa"/>
              <a:sym typeface="Comfortaa"/>
            </a:endParaRPr>
          </a:p>
          <a:p>
            <a:pPr indent="0" lvl="0" marL="0" rtl="0" algn="l">
              <a:spcBef>
                <a:spcPts val="0"/>
              </a:spcBef>
              <a:spcAft>
                <a:spcPts val="0"/>
              </a:spcAft>
              <a:buSzPts val="990"/>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 función privada implementa la </a:t>
            </a:r>
            <a:r>
              <a:rPr lang="es-419" sz="1000">
                <a:solidFill>
                  <a:schemeClr val="lt1"/>
                </a:solidFill>
                <a:latin typeface="Comfortaa Medium"/>
                <a:ea typeface="Comfortaa Medium"/>
                <a:cs typeface="Comfortaa Medium"/>
                <a:sym typeface="Comfortaa Medium"/>
              </a:rPr>
              <a:t>lógica</a:t>
            </a:r>
            <a:r>
              <a:rPr lang="es-419" sz="1000">
                <a:solidFill>
                  <a:schemeClr val="lt1"/>
                </a:solidFill>
                <a:latin typeface="Comfortaa Medium"/>
                <a:ea typeface="Comfortaa Medium"/>
                <a:cs typeface="Comfortaa Medium"/>
                <a:sym typeface="Comfortaa Medium"/>
              </a:rPr>
              <a:t> recursiva del recorrido inorden, el orden en que se ejecutan las tres </a:t>
            </a:r>
            <a:r>
              <a:rPr lang="es-419" sz="1000">
                <a:solidFill>
                  <a:schemeClr val="lt1"/>
                </a:solidFill>
                <a:latin typeface="Comfortaa Medium"/>
                <a:ea typeface="Comfortaa Medium"/>
                <a:cs typeface="Comfortaa Medium"/>
                <a:sym typeface="Comfortaa Medium"/>
              </a:rPr>
              <a:t>líneas</a:t>
            </a:r>
            <a:r>
              <a:rPr lang="es-419" sz="1000">
                <a:solidFill>
                  <a:schemeClr val="lt1"/>
                </a:solidFill>
                <a:latin typeface="Comfortaa Medium"/>
                <a:ea typeface="Comfortaa Medium"/>
                <a:cs typeface="Comfortaa Medium"/>
                <a:sym typeface="Comfortaa Medium"/>
              </a:rPr>
              <a:t>, dentro del if nodo: es fundamental.</a:t>
            </a:r>
            <a:endParaRPr sz="1000">
              <a:solidFill>
                <a:schemeClr val="lt1"/>
              </a:solidFill>
              <a:latin typeface="Comfortaa Medium"/>
              <a:ea typeface="Comfortaa Medium"/>
              <a:cs typeface="Comfortaa Medium"/>
              <a:sym typeface="Comfortaa Medium"/>
            </a:endParaRPr>
          </a:p>
        </p:txBody>
      </p:sp>
      <p:sp>
        <p:nvSpPr>
          <p:cNvPr id="284" name="Google Shape;284;p41"/>
          <p:cNvSpPr txBox="1"/>
          <p:nvPr>
            <p:ph idx="1" type="body"/>
          </p:nvPr>
        </p:nvSpPr>
        <p:spPr>
          <a:xfrm>
            <a:off x="311700" y="283925"/>
            <a:ext cx="4679700" cy="4680000"/>
          </a:xfrm>
          <a:prstGeom prst="rect">
            <a:avLst/>
          </a:prstGeom>
          <a:ln cap="flat" cmpd="sng" w="9525">
            <a:solidFill>
              <a:srgbClr val="1C4587"/>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inorden</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resultado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._inorden_recursivo(</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.raiz, resultado)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resultado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_inorden_recursivo</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nodo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resultado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nodo: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._inorden_recursivo(nodo.izquierdo, resultado)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resultado.append(nodo.numero_vuelo)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._inorden_recursivo(nodo.derecho, resultado)</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85" name="Google Shape;285;p41" title="logo unab.png"/>
          <p:cNvPicPr preferRelativeResize="0"/>
          <p:nvPr/>
        </p:nvPicPr>
        <p:blipFill>
          <a:blip r:embed="rId3">
            <a:alphaModFix/>
          </a:blip>
          <a:stretch>
            <a:fillRect/>
          </a:stretch>
        </p:blipFill>
        <p:spPr>
          <a:xfrm>
            <a:off x="6978900" y="0"/>
            <a:ext cx="1531300" cy="83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title="logo unab.png"/>
          <p:cNvPicPr preferRelativeResize="0"/>
          <p:nvPr/>
        </p:nvPicPr>
        <p:blipFill>
          <a:blip r:embed="rId3">
            <a:alphaModFix/>
          </a:blip>
          <a:stretch>
            <a:fillRect/>
          </a:stretch>
        </p:blipFill>
        <p:spPr>
          <a:xfrm>
            <a:off x="7364450" y="71100"/>
            <a:ext cx="1708925" cy="929650"/>
          </a:xfrm>
          <a:prstGeom prst="rect">
            <a:avLst/>
          </a:prstGeom>
          <a:noFill/>
          <a:ln>
            <a:noFill/>
          </a:ln>
        </p:spPr>
      </p:pic>
      <p:sp>
        <p:nvSpPr>
          <p:cNvPr id="74" name="Google Shape;74;p15"/>
          <p:cNvSpPr txBox="1"/>
          <p:nvPr/>
        </p:nvSpPr>
        <p:spPr>
          <a:xfrm>
            <a:off x="185850" y="162625"/>
            <a:ext cx="68070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rPr>
              <a:t> Entrega 1: Modelado y Encapsulamiento (Unidades 1 y 2)</a:t>
            </a:r>
            <a:endParaRPr b="1" sz="1800">
              <a:solidFill>
                <a:schemeClr val="dk2"/>
              </a:solidFill>
            </a:endParaRPr>
          </a:p>
        </p:txBody>
      </p:sp>
      <p:sp>
        <p:nvSpPr>
          <p:cNvPr id="75" name="Google Shape;75;p15"/>
          <p:cNvSpPr txBox="1"/>
          <p:nvPr/>
        </p:nvSpPr>
        <p:spPr>
          <a:xfrm>
            <a:off x="302000" y="1000750"/>
            <a:ext cx="86307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 Teoría:</a:t>
            </a:r>
            <a:r>
              <a:rPr lang="es-419">
                <a:solidFill>
                  <a:schemeClr val="dk2"/>
                </a:solidFill>
              </a:rPr>
              <a:t> </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Explicar el concepto de encapsulamiento y su importancia en la programación orientada a objetos.</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Justificar la elección de atributos y métodos para modelar pasajeros, vuelos y reservas.</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Analizar ventajas y desventajas de distintas representaciones de listas y pilas para gestionar reservas y equipaje.</a:t>
            </a:r>
            <a:endParaRPr>
              <a:solidFill>
                <a:schemeClr val="dk2"/>
              </a:solidFill>
            </a:endParaRPr>
          </a:p>
        </p:txBody>
      </p:sp>
      <p:sp>
        <p:nvSpPr>
          <p:cNvPr id="76" name="Google Shape;76;p15"/>
          <p:cNvSpPr txBox="1"/>
          <p:nvPr/>
        </p:nvSpPr>
        <p:spPr>
          <a:xfrm>
            <a:off x="302000" y="2253550"/>
            <a:ext cx="8630700" cy="16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 </a:t>
            </a:r>
            <a:r>
              <a:rPr b="1" lang="es-419">
                <a:solidFill>
                  <a:schemeClr val="dk2"/>
                </a:solidFill>
              </a:rPr>
              <a:t>Práctica:</a:t>
            </a:r>
            <a:r>
              <a:rPr lang="es-419">
                <a:solidFill>
                  <a:schemeClr val="dk2"/>
                </a:solidFill>
              </a:rPr>
              <a:t> </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Definir la clase Pasajero con atributos: nombre, documento, nacionalidad, historial de vuelos, equipaje, etc. </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Definir la clase Vuelo con atributos: código, origen, destino, fecha, lista de pasajeros, etc. Implementar interfaces para agregar/eliminar reservas y equipaje. </a:t>
            </a:r>
            <a:endParaRPr>
              <a:solidFill>
                <a:schemeClr val="dk2"/>
              </a:solidFill>
            </a:endParaRPr>
          </a:p>
          <a:p>
            <a:pPr indent="-317500" lvl="0" marL="457200" rtl="0" algn="l">
              <a:spcBef>
                <a:spcPts val="0"/>
              </a:spcBef>
              <a:spcAft>
                <a:spcPts val="0"/>
              </a:spcAft>
              <a:buClr>
                <a:schemeClr val="dk2"/>
              </a:buClr>
              <a:buSzPts val="1400"/>
              <a:buChar char="●"/>
            </a:pPr>
            <a:r>
              <a:rPr lang="es-419">
                <a:solidFill>
                  <a:schemeClr val="dk2"/>
                </a:solidFill>
              </a:rPr>
              <a:t>Implementar una estructura recursiva para calcular el total de equipaje de un pasajero considerando conexiones y escalas.</a:t>
            </a:r>
            <a:endParaRPr>
              <a:solidFill>
                <a:schemeClr val="dk2"/>
              </a:solidFill>
            </a:endParaRPr>
          </a:p>
        </p:txBody>
      </p:sp>
      <p:sp>
        <p:nvSpPr>
          <p:cNvPr id="77" name="Google Shape;77;p15"/>
          <p:cNvSpPr txBox="1"/>
          <p:nvPr/>
        </p:nvSpPr>
        <p:spPr>
          <a:xfrm>
            <a:off x="302000" y="3949400"/>
            <a:ext cx="8328600" cy="8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Adicional obligatorio:</a:t>
            </a:r>
            <a:r>
              <a:rPr lang="es-419">
                <a:solidFill>
                  <a:schemeClr val="dk2"/>
                </a:solidFill>
              </a:rPr>
              <a:t> </a:t>
            </a:r>
            <a:endParaRPr>
              <a:solidFill>
                <a:schemeClr val="dk2"/>
              </a:solidFill>
            </a:endParaRPr>
          </a:p>
          <a:p>
            <a:pPr indent="0" lvl="0" marL="0" rtl="0" algn="l">
              <a:spcBef>
                <a:spcPts val="0"/>
              </a:spcBef>
              <a:spcAft>
                <a:spcPts val="0"/>
              </a:spcAft>
              <a:buNone/>
            </a:pPr>
            <a:r>
              <a:rPr lang="es-419">
                <a:solidFill>
                  <a:schemeClr val="dk2"/>
                </a:solidFill>
              </a:rPr>
              <a:t>Presentación (diapositivas o video corto) explicando el diseño de las clases y la lógica de encapsulamiento.</a:t>
            </a:r>
            <a:endParaRPr>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2500625" y="234375"/>
            <a:ext cx="2729100" cy="4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419" sz="1800">
                <a:solidFill>
                  <a:srgbClr val="1C4587"/>
                </a:solidFill>
                <a:latin typeface="Comfortaa"/>
                <a:ea typeface="Comfortaa"/>
                <a:cs typeface="Comfortaa"/>
                <a:sym typeface="Comfortaa"/>
              </a:rPr>
              <a:t>Recorrido inorden:</a:t>
            </a:r>
            <a:endParaRPr b="1" i="1" sz="1800">
              <a:solidFill>
                <a:srgbClr val="1C4587"/>
              </a:solidFill>
              <a:latin typeface="Comfortaa"/>
              <a:ea typeface="Comfortaa"/>
              <a:cs typeface="Comfortaa"/>
              <a:sym typeface="Comfortaa"/>
            </a:endParaRPr>
          </a:p>
        </p:txBody>
      </p:sp>
      <p:sp>
        <p:nvSpPr>
          <p:cNvPr id="291" name="Google Shape;291;p42"/>
          <p:cNvSpPr txBox="1"/>
          <p:nvPr>
            <p:ph idx="1" type="body"/>
          </p:nvPr>
        </p:nvSpPr>
        <p:spPr>
          <a:xfrm>
            <a:off x="119075" y="1152475"/>
            <a:ext cx="8920500" cy="3829800"/>
          </a:xfrm>
          <a:prstGeom prst="rect">
            <a:avLst/>
          </a:prstGeom>
          <a:solidFill>
            <a:srgbClr val="073763"/>
          </a:solidFill>
        </p:spPr>
        <p:txBody>
          <a:bodyPr anchorCtr="0" anchor="t" bIns="91425" lIns="91425" spcFirstLastPara="1" rIns="91425" wrap="square" tIns="91425">
            <a:normAutofit fontScale="25000" lnSpcReduction="20000"/>
          </a:bodyPr>
          <a:lstStyle/>
          <a:p>
            <a:pPr indent="0" lvl="0" marL="0" rtl="0" algn="l">
              <a:lnSpc>
                <a:spcPct val="150000"/>
              </a:lnSpc>
              <a:spcBef>
                <a:spcPts val="1200"/>
              </a:spcBef>
              <a:spcAft>
                <a:spcPts val="0"/>
              </a:spcAft>
              <a:buNone/>
            </a:pPr>
            <a:r>
              <a:rPr b="1" i="1" lang="es-419" sz="4400" u="sng">
                <a:solidFill>
                  <a:schemeClr val="lt1"/>
                </a:solidFill>
                <a:latin typeface="Comfortaa"/>
                <a:ea typeface="Comfortaa"/>
                <a:cs typeface="Comfortaa"/>
                <a:sym typeface="Comfortaa"/>
              </a:rPr>
              <a:t>Inorden recursivo:</a:t>
            </a:r>
            <a:r>
              <a:rPr b="1" i="1" lang="es-419" sz="4400">
                <a:solidFill>
                  <a:schemeClr val="lt1"/>
                </a:solidFill>
                <a:latin typeface="Comfortaa"/>
                <a:ea typeface="Comfortaa"/>
                <a:cs typeface="Comfortaa"/>
                <a:sym typeface="Comfortaa"/>
              </a:rPr>
              <a:t>  </a:t>
            </a:r>
            <a:r>
              <a:rPr b="1" i="1" lang="es-419" sz="4400">
                <a:solidFill>
                  <a:schemeClr val="lt1"/>
                </a:solidFill>
                <a:latin typeface="Comfortaa"/>
                <a:ea typeface="Comfortaa"/>
                <a:cs typeface="Comfortaa"/>
                <a:sym typeface="Comfortaa"/>
              </a:rPr>
              <a:t>_inorden_recursivo(self, nodo, resultado): </a:t>
            </a:r>
            <a:endParaRPr b="1" i="1" sz="44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275"/>
              <a:buFont typeface="Arial"/>
              <a:buNone/>
            </a:pPr>
            <a:r>
              <a:rPr b="1" i="1" lang="es-419" sz="4400" u="sng">
                <a:solidFill>
                  <a:schemeClr val="lt1"/>
                </a:solidFill>
                <a:latin typeface="Comfortaa"/>
                <a:ea typeface="Comfortaa"/>
                <a:cs typeface="Comfortaa"/>
                <a:sym typeface="Comfortaa"/>
              </a:rPr>
              <a:t>El algoritmo sigue este patrón estricto para cada nodo que visita:</a:t>
            </a:r>
            <a:endParaRPr b="1" i="1" sz="4400" u="sng">
              <a:solidFill>
                <a:schemeClr val="lt1"/>
              </a:solidFill>
              <a:latin typeface="Comfortaa"/>
              <a:ea typeface="Comfortaa"/>
              <a:cs typeface="Comfortaa"/>
              <a:sym typeface="Comfortaa"/>
            </a:endParaRPr>
          </a:p>
          <a:p>
            <a:pPr indent="-298450" lvl="0" marL="457200" rtl="0" algn="l">
              <a:lnSpc>
                <a:spcPct val="150000"/>
              </a:lnSpc>
              <a:spcBef>
                <a:spcPts val="1200"/>
              </a:spcBef>
              <a:spcAft>
                <a:spcPts val="0"/>
              </a:spcAft>
              <a:buClr>
                <a:schemeClr val="lt1"/>
              </a:buClr>
              <a:buSzPct val="100000"/>
              <a:buFont typeface="Roboto"/>
              <a:buAutoNum type="arabicPeriod"/>
            </a:pPr>
            <a:r>
              <a:rPr b="1" lang="es-419" sz="4400">
                <a:solidFill>
                  <a:schemeClr val="lt1"/>
                </a:solidFill>
                <a:latin typeface="Comfortaa"/>
                <a:ea typeface="Comfortaa"/>
                <a:cs typeface="Comfortaa"/>
                <a:sym typeface="Comfortaa"/>
              </a:rPr>
              <a:t>Ir completamente a la izquierda:</a:t>
            </a:r>
            <a:r>
              <a:rPr lang="es-419" sz="4400">
                <a:solidFill>
                  <a:schemeClr val="lt1"/>
                </a:solidFill>
                <a:latin typeface="Comfortaa Medium"/>
                <a:ea typeface="Comfortaa Medium"/>
                <a:cs typeface="Comfortaa Medium"/>
                <a:sym typeface="Comfortaa Medium"/>
              </a:rPr>
              <a:t> Se llama a sí misma repetidamente para explorar la rama izquierdo hasta llegar al nodo más a la izquierda posible (un nodo "hoja" o un None).</a:t>
            </a:r>
            <a:endParaRPr sz="44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ct val="100000"/>
              <a:buFont typeface="Roboto"/>
              <a:buAutoNum type="arabicPeriod"/>
            </a:pPr>
            <a:r>
              <a:rPr b="1" lang="es-419" sz="4400">
                <a:solidFill>
                  <a:schemeClr val="lt1"/>
                </a:solidFill>
                <a:latin typeface="Comfortaa"/>
                <a:ea typeface="Comfortaa"/>
                <a:cs typeface="Comfortaa"/>
                <a:sym typeface="Comfortaa"/>
              </a:rPr>
              <a:t>Procesar el nodo actual:</a:t>
            </a:r>
            <a:r>
              <a:rPr lang="es-419" sz="4400">
                <a:solidFill>
                  <a:schemeClr val="lt1"/>
                </a:solidFill>
                <a:latin typeface="Comfortaa Medium"/>
                <a:ea typeface="Comfortaa Medium"/>
                <a:cs typeface="Comfortaa Medium"/>
                <a:sym typeface="Comfortaa Medium"/>
              </a:rPr>
              <a:t> Una vez que ya no puede ir más a la izquierda, "visita" el nodo actual (añadiendo su numero_vuelo a la lista resultado). Este es siempre el elemento más pequeño que no ha sido visitado todavía.</a:t>
            </a:r>
            <a:endParaRPr sz="44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ct val="100000"/>
              <a:buFont typeface="Roboto"/>
              <a:buAutoNum type="arabicPeriod"/>
            </a:pPr>
            <a:r>
              <a:rPr b="1" lang="es-419" sz="4400">
                <a:solidFill>
                  <a:schemeClr val="lt1"/>
                </a:solidFill>
                <a:latin typeface="Comfortaa"/>
                <a:ea typeface="Comfortaa"/>
                <a:cs typeface="Comfortaa"/>
                <a:sym typeface="Comfortaa"/>
              </a:rPr>
              <a:t>Ir a la derecha: </a:t>
            </a:r>
            <a:r>
              <a:rPr lang="es-419" sz="4400">
                <a:solidFill>
                  <a:schemeClr val="lt1"/>
                </a:solidFill>
                <a:latin typeface="Comfortaa Medium"/>
                <a:ea typeface="Comfortaa Medium"/>
                <a:cs typeface="Comfortaa Medium"/>
                <a:sym typeface="Comfortaa Medium"/>
              </a:rPr>
              <a:t>Finalmente, intenta ir a la rama derecho de ese nodo para repetir el proceso (ir a la izquierda extrema de ese subárbol, visitarlo, ir a la derecha, etc.).</a:t>
            </a:r>
            <a:endParaRPr sz="4400">
              <a:solidFill>
                <a:schemeClr val="lt1"/>
              </a:solidFill>
              <a:latin typeface="Comfortaa Medium"/>
              <a:ea typeface="Comfortaa Medium"/>
              <a:cs typeface="Comfortaa Medium"/>
              <a:sym typeface="Comfortaa Medium"/>
            </a:endParaRPr>
          </a:p>
          <a:p>
            <a:pPr indent="0" lvl="0" marL="0" rtl="0" algn="l">
              <a:lnSpc>
                <a:spcPct val="140000"/>
              </a:lnSpc>
              <a:spcBef>
                <a:spcPts val="2400"/>
              </a:spcBef>
              <a:spcAft>
                <a:spcPts val="0"/>
              </a:spcAft>
              <a:buNone/>
            </a:pPr>
            <a:r>
              <a:rPr b="1" i="1" lang="es-419" sz="4400" u="sng">
                <a:solidFill>
                  <a:schemeClr val="lt1"/>
                </a:solidFill>
                <a:latin typeface="Comfortaa"/>
                <a:ea typeface="Comfortaa"/>
                <a:cs typeface="Comfortaa"/>
                <a:sym typeface="Comfortaa"/>
              </a:rPr>
              <a:t>Resultado Final</a:t>
            </a:r>
            <a:endParaRPr b="1" i="1" sz="4400" u="sng">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None/>
            </a:pPr>
            <a:r>
              <a:rPr lang="es-419" sz="4400">
                <a:solidFill>
                  <a:schemeClr val="lt1"/>
                </a:solidFill>
                <a:latin typeface="Comfortaa Medium"/>
                <a:ea typeface="Comfortaa Medium"/>
                <a:cs typeface="Comfortaa Medium"/>
                <a:sym typeface="Comfortaa Medium"/>
              </a:rPr>
              <a:t>Debido a que un Árbol de Búsqueda Binaria organiza los elementos de forma que todos los elementos a la izquierda de un nodo son menores y todos a la derecha son mayores, el recorrido Inorden garantiza que la lista resultado final contenga todos los números de vuelo en estricto orden ascendente.</a:t>
            </a:r>
            <a:endParaRPr sz="4400">
              <a:solidFill>
                <a:schemeClr val="lt1"/>
              </a:solidFill>
              <a:latin typeface="Comfortaa Medium"/>
              <a:ea typeface="Comfortaa Medium"/>
              <a:cs typeface="Comfortaa Medium"/>
              <a:sym typeface="Comfortaa Medium"/>
            </a:endParaRPr>
          </a:p>
          <a:p>
            <a:pPr indent="0" lvl="0" marL="0" rtl="0" algn="l">
              <a:spcBef>
                <a:spcPts val="1200"/>
              </a:spcBef>
              <a:spcAft>
                <a:spcPts val="0"/>
              </a:spcAft>
              <a:buNone/>
            </a:pPr>
            <a:r>
              <a:t/>
            </a:r>
            <a:endParaRPr sz="1100">
              <a:solidFill>
                <a:schemeClr val="dk1"/>
              </a:solidFill>
            </a:endParaRPr>
          </a:p>
          <a:p>
            <a:pPr indent="0" lvl="0" marL="0" rtl="0" algn="l">
              <a:lnSpc>
                <a:spcPct val="150000"/>
              </a:lnSpc>
              <a:spcBef>
                <a:spcPts val="12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spcBef>
                <a:spcPts val="2400"/>
              </a:spcBef>
              <a:spcAft>
                <a:spcPts val="1200"/>
              </a:spcAft>
              <a:buNone/>
            </a:pPr>
            <a:r>
              <a:t/>
            </a:r>
            <a:endParaRPr/>
          </a:p>
        </p:txBody>
      </p:sp>
      <p:pic>
        <p:nvPicPr>
          <p:cNvPr id="292" name="Google Shape;292;p42" title="logo unab.png"/>
          <p:cNvPicPr preferRelativeResize="0"/>
          <p:nvPr/>
        </p:nvPicPr>
        <p:blipFill>
          <a:blip r:embed="rId3">
            <a:alphaModFix/>
          </a:blip>
          <a:stretch>
            <a:fillRect/>
          </a:stretch>
        </p:blipFill>
        <p:spPr>
          <a:xfrm>
            <a:off x="7345225" y="128975"/>
            <a:ext cx="1577125" cy="85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idx="1" type="body"/>
          </p:nvPr>
        </p:nvSpPr>
        <p:spPr>
          <a:xfrm>
            <a:off x="0" y="201500"/>
            <a:ext cx="4414500" cy="48357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preorden</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resultado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._preorden_recursivo(</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.raiz, resultado)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resultado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_preorden_recursivo</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nodo</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resultado</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nodo: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resultado.append(nodo.numero_vuelo)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._preorden_recursivo(nodo.izquierdo, resultado)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._preorden_recursivo(nodo.derecho, resultado)</a:t>
            </a:r>
            <a:endParaRPr sz="12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298" name="Google Shape;298;p43"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299" name="Google Shape;299;p43"/>
          <p:cNvSpPr txBox="1"/>
          <p:nvPr/>
        </p:nvSpPr>
        <p:spPr>
          <a:xfrm>
            <a:off x="4515225" y="842600"/>
            <a:ext cx="4524300" cy="41946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Recorrido preorden:</a:t>
            </a:r>
            <a:endParaRPr b="1" sz="1200" u="sng">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Estas funciones implementan un recorrido preorden de un Árbol de Búsqueda Binario.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A diferencia del inorden, el preorden se utiliza </a:t>
            </a:r>
            <a:r>
              <a:rPr lang="es-419" sz="1000">
                <a:solidFill>
                  <a:schemeClr val="lt1"/>
                </a:solidFill>
                <a:latin typeface="Comfortaa Medium"/>
                <a:ea typeface="Comfortaa Medium"/>
                <a:cs typeface="Comfortaa Medium"/>
                <a:sym typeface="Comfortaa Medium"/>
              </a:rPr>
              <a:t>comúnmente</a:t>
            </a:r>
            <a:r>
              <a:rPr lang="es-419" sz="1000">
                <a:solidFill>
                  <a:schemeClr val="lt1"/>
                </a:solidFill>
                <a:latin typeface="Comfortaa Medium"/>
                <a:ea typeface="Comfortaa Medium"/>
                <a:cs typeface="Comfortaa Medium"/>
                <a:sym typeface="Comfortaa Medium"/>
              </a:rPr>
              <a:t> para crear una copia de la estructura del árbol o para mostrar los datos de una manera que preserve la </a:t>
            </a:r>
            <a:r>
              <a:rPr lang="es-419" sz="1000">
                <a:solidFill>
                  <a:schemeClr val="lt1"/>
                </a:solidFill>
                <a:latin typeface="Comfortaa Medium"/>
                <a:ea typeface="Comfortaa Medium"/>
                <a:cs typeface="Comfortaa Medium"/>
                <a:sym typeface="Comfortaa Medium"/>
              </a:rPr>
              <a:t>jerarquía</a:t>
            </a:r>
            <a:r>
              <a:rPr lang="es-419" sz="1000">
                <a:solidFill>
                  <a:schemeClr val="lt1"/>
                </a:solidFill>
                <a:latin typeface="Comfortaa Medium"/>
                <a:ea typeface="Comfortaa Medium"/>
                <a:cs typeface="Comfortaa Medium"/>
                <a:sym typeface="Comfortaa Medium"/>
              </a:rPr>
              <a:t> original del árbol (visitando la raíz antes que sus hijos).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rPr b="1" i="1" lang="es-419" sz="1000">
                <a:solidFill>
                  <a:schemeClr val="lt1"/>
                </a:solidFill>
                <a:latin typeface="Comfortaa"/>
                <a:ea typeface="Comfortaa"/>
                <a:cs typeface="Comfortaa"/>
                <a:sym typeface="Comfortaa"/>
              </a:rPr>
              <a:t>preorden(self):</a:t>
            </a:r>
            <a:endParaRPr b="1" i="1"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Este es el método público que el usuario llama para obtener una lista de los vuelos en el orden de preorden.</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Char char="●"/>
            </a:pPr>
            <a:r>
              <a:rPr lang="es-419" sz="1000">
                <a:solidFill>
                  <a:schemeClr val="lt1"/>
                </a:solidFill>
                <a:latin typeface="Comfortaa Medium"/>
                <a:ea typeface="Comfortaa Medium"/>
                <a:cs typeface="Comfortaa Medium"/>
                <a:sym typeface="Comfortaa Medium"/>
              </a:rPr>
              <a:t>Crea una lista </a:t>
            </a:r>
            <a:r>
              <a:rPr lang="es-419" sz="1000">
                <a:solidFill>
                  <a:schemeClr val="lt1"/>
                </a:solidFill>
                <a:latin typeface="Comfortaa Medium"/>
                <a:ea typeface="Comfortaa Medium"/>
                <a:cs typeface="Comfortaa Medium"/>
                <a:sym typeface="Comfortaa Medium"/>
              </a:rPr>
              <a:t>vacía</a:t>
            </a:r>
            <a:r>
              <a:rPr lang="es-419" sz="1000">
                <a:solidFill>
                  <a:schemeClr val="lt1"/>
                </a:solidFill>
                <a:latin typeface="Comfortaa Medium"/>
                <a:ea typeface="Comfortaa Medium"/>
                <a:cs typeface="Comfortaa Medium"/>
                <a:sym typeface="Comfortaa Medium"/>
              </a:rPr>
              <a:t> llamada </a:t>
            </a:r>
            <a:r>
              <a:rPr b="1" i="1" lang="es-419" sz="1000">
                <a:solidFill>
                  <a:schemeClr val="lt1"/>
                </a:solidFill>
                <a:latin typeface="Comfortaa"/>
                <a:ea typeface="Comfortaa"/>
                <a:cs typeface="Comfortaa"/>
                <a:sym typeface="Comfortaa"/>
              </a:rPr>
              <a:t>resultado</a:t>
            </a:r>
            <a:r>
              <a:rPr lang="es-419" sz="1000">
                <a:solidFill>
                  <a:schemeClr val="lt1"/>
                </a:solidFill>
                <a:latin typeface="Comfortaa Medium"/>
                <a:ea typeface="Comfortaa Medium"/>
                <a:cs typeface="Comfortaa Medium"/>
                <a:sym typeface="Comfortaa Medium"/>
              </a:rPr>
              <a:t>, llama a la función auxiliar </a:t>
            </a:r>
            <a:r>
              <a:rPr b="1" i="1" lang="es-419" sz="1000">
                <a:solidFill>
                  <a:schemeClr val="lt1"/>
                </a:solidFill>
                <a:latin typeface="Comfortaa"/>
                <a:ea typeface="Comfortaa"/>
                <a:cs typeface="Comfortaa"/>
                <a:sym typeface="Comfortaa"/>
              </a:rPr>
              <a:t>_preorden_recursivo</a:t>
            </a:r>
            <a:r>
              <a:rPr lang="es-419" sz="1000">
                <a:solidFill>
                  <a:schemeClr val="lt1"/>
                </a:solidFill>
                <a:latin typeface="Comfortaa Medium"/>
                <a:ea typeface="Comfortaa Medium"/>
                <a:cs typeface="Comfortaa Medium"/>
                <a:sym typeface="Comfortaa Medium"/>
              </a:rPr>
              <a:t>, pasandole la raíz, (</a:t>
            </a:r>
            <a:r>
              <a:rPr b="1" i="1" lang="es-419" sz="1000">
                <a:solidFill>
                  <a:schemeClr val="lt1"/>
                </a:solidFill>
                <a:latin typeface="Comfortaa"/>
                <a:ea typeface="Comfortaa"/>
                <a:cs typeface="Comfortaa"/>
                <a:sym typeface="Comfortaa"/>
              </a:rPr>
              <a:t>self.raiz</a:t>
            </a:r>
            <a:r>
              <a:rPr lang="es-419" sz="1000">
                <a:solidFill>
                  <a:schemeClr val="lt1"/>
                </a:solidFill>
                <a:latin typeface="Comfortaa Medium"/>
                <a:ea typeface="Comfortaa Medium"/>
                <a:cs typeface="Comfortaa Medium"/>
                <a:sym typeface="Comfortaa Medium"/>
              </a:rPr>
              <a:t>) como punto de inicio y la lista resultado por referencia. Retorna la lista </a:t>
            </a:r>
            <a:r>
              <a:rPr b="1" i="1" lang="es-419" sz="1000">
                <a:solidFill>
                  <a:schemeClr val="lt1"/>
                </a:solidFill>
                <a:latin typeface="Comfortaa"/>
                <a:ea typeface="Comfortaa"/>
                <a:cs typeface="Comfortaa"/>
                <a:sym typeface="Comfortaa"/>
              </a:rPr>
              <a:t>resultado</a:t>
            </a:r>
            <a:r>
              <a:rPr lang="es-419" sz="1000">
                <a:solidFill>
                  <a:schemeClr val="lt1"/>
                </a:solidFill>
                <a:latin typeface="Comfortaa Medium"/>
                <a:ea typeface="Comfortaa Medium"/>
                <a:cs typeface="Comfortaa Medium"/>
                <a:sym typeface="Comfortaa Medium"/>
              </a:rPr>
              <a:t> completa, </a:t>
            </a:r>
            <a:r>
              <a:rPr lang="es-419" sz="1000">
                <a:solidFill>
                  <a:schemeClr val="lt1"/>
                </a:solidFill>
                <a:latin typeface="Comfortaa Medium"/>
                <a:ea typeface="Comfortaa Medium"/>
                <a:cs typeface="Comfortaa Medium"/>
                <a:sym typeface="Comfortaa Medium"/>
              </a:rPr>
              <a:t>después</a:t>
            </a:r>
            <a:r>
              <a:rPr lang="es-419" sz="1000">
                <a:solidFill>
                  <a:schemeClr val="lt1"/>
                </a:solidFill>
                <a:latin typeface="Comfortaa Medium"/>
                <a:ea typeface="Comfortaa Medium"/>
                <a:cs typeface="Comfortaa Medium"/>
                <a:sym typeface="Comfortaa Medium"/>
              </a:rPr>
              <a:t> de visitar todos los nodos.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rPr b="1" i="1" lang="es-419" sz="1000">
                <a:solidFill>
                  <a:schemeClr val="lt1"/>
                </a:solidFill>
                <a:latin typeface="Comfortaa"/>
                <a:ea typeface="Comfortaa"/>
                <a:cs typeface="Comfortaa"/>
                <a:sym typeface="Comfortaa"/>
              </a:rPr>
              <a:t>_preorden_recursivo(self, nodo, resultado):</a:t>
            </a:r>
            <a:endParaRPr b="1" i="1"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 función privada, implementa la lógica recursiva del recorrido preorden. El orden de las operaciones es clave, primero procesa el nodo actual, luego a sus hijos.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lt1"/>
              </a:solidFill>
              <a:latin typeface="Comfortaa Medium"/>
              <a:ea typeface="Comfortaa Medium"/>
              <a:cs typeface="Comfortaa Medium"/>
              <a:sym typeface="Comfortaa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 type="body"/>
          </p:nvPr>
        </p:nvSpPr>
        <p:spPr>
          <a:xfrm>
            <a:off x="236900" y="1092525"/>
            <a:ext cx="8520600" cy="3416400"/>
          </a:xfrm>
          <a:prstGeom prst="rect">
            <a:avLst/>
          </a:prstGeom>
          <a:solidFill>
            <a:srgbClr val="073763"/>
          </a:solidFill>
        </p:spPr>
        <p:txBody>
          <a:bodyPr anchorCtr="0" anchor="t" bIns="91425" lIns="91425" spcFirstLastPara="1" rIns="91425" wrap="square" tIns="91425">
            <a:normAutofit fontScale="32500"/>
          </a:bodyPr>
          <a:lstStyle/>
          <a:p>
            <a:pPr indent="0" lvl="0" marL="0" rtl="0" algn="l">
              <a:lnSpc>
                <a:spcPct val="150000"/>
              </a:lnSpc>
              <a:spcBef>
                <a:spcPts val="1200"/>
              </a:spcBef>
              <a:spcAft>
                <a:spcPts val="0"/>
              </a:spcAft>
              <a:buNone/>
            </a:pPr>
            <a:r>
              <a:rPr b="1" i="1" lang="es-419" sz="3350" u="sng">
                <a:solidFill>
                  <a:schemeClr val="lt1"/>
                </a:solidFill>
                <a:latin typeface="Comfortaa"/>
                <a:ea typeface="Comfortaa"/>
                <a:cs typeface="Comfortaa"/>
                <a:sym typeface="Comfortaa"/>
              </a:rPr>
              <a:t>P</a:t>
            </a:r>
            <a:r>
              <a:rPr b="1" i="1" lang="es-419" sz="3350" u="sng">
                <a:solidFill>
                  <a:schemeClr val="lt1"/>
                </a:solidFill>
                <a:latin typeface="Comfortaa"/>
                <a:ea typeface="Comfortaa"/>
                <a:cs typeface="Comfortaa"/>
                <a:sym typeface="Comfortaa"/>
              </a:rPr>
              <a:t>reorden recursivo:</a:t>
            </a:r>
            <a:r>
              <a:rPr lang="es-419" sz="3350">
                <a:solidFill>
                  <a:schemeClr val="lt1"/>
                </a:solidFill>
                <a:latin typeface="Comfortaa Medium"/>
                <a:ea typeface="Comfortaa Medium"/>
                <a:cs typeface="Comfortaa Medium"/>
                <a:sym typeface="Comfortaa Medium"/>
              </a:rPr>
              <a:t> </a:t>
            </a:r>
            <a:r>
              <a:rPr b="1" i="1" lang="es-419" sz="3350">
                <a:solidFill>
                  <a:schemeClr val="lt1"/>
                </a:solidFill>
                <a:latin typeface="Comfortaa"/>
                <a:ea typeface="Comfortaa"/>
                <a:cs typeface="Comfortaa"/>
                <a:sym typeface="Comfortaa"/>
              </a:rPr>
              <a:t>_preorden_recursivo(self, nodo, resultado):</a:t>
            </a:r>
            <a:endParaRPr sz="3350">
              <a:solidFill>
                <a:schemeClr val="lt1"/>
              </a:solidFill>
              <a:latin typeface="Comfortaa Medium"/>
              <a:ea typeface="Comfortaa Medium"/>
              <a:cs typeface="Comfortaa Medium"/>
              <a:sym typeface="Comfortaa Medium"/>
            </a:endParaRPr>
          </a:p>
          <a:p>
            <a:pPr indent="0" lvl="0" marL="0" rtl="0" algn="l">
              <a:lnSpc>
                <a:spcPct val="150000"/>
              </a:lnSpc>
              <a:spcBef>
                <a:spcPts val="1200"/>
              </a:spcBef>
              <a:spcAft>
                <a:spcPts val="0"/>
              </a:spcAft>
              <a:buNone/>
            </a:pPr>
            <a:r>
              <a:rPr lang="es-419" sz="3350">
                <a:solidFill>
                  <a:schemeClr val="lt1"/>
                </a:solidFill>
                <a:latin typeface="Comfortaa Medium"/>
                <a:ea typeface="Comfortaa Medium"/>
                <a:cs typeface="Comfortaa Medium"/>
                <a:sym typeface="Comfortaa Medium"/>
              </a:rPr>
              <a:t>El algoritmo sigue este patrón estricto para cada nodo que visita:</a:t>
            </a:r>
            <a:endParaRPr sz="3350">
              <a:solidFill>
                <a:schemeClr val="lt1"/>
              </a:solidFill>
              <a:latin typeface="Comfortaa Medium"/>
              <a:ea typeface="Comfortaa Medium"/>
              <a:cs typeface="Comfortaa Medium"/>
              <a:sym typeface="Comfortaa Medium"/>
            </a:endParaRPr>
          </a:p>
          <a:p>
            <a:pPr indent="-297735" lvl="0" marL="457200" rtl="0" algn="l">
              <a:lnSpc>
                <a:spcPct val="150000"/>
              </a:lnSpc>
              <a:spcBef>
                <a:spcPts val="1200"/>
              </a:spcBef>
              <a:spcAft>
                <a:spcPts val="0"/>
              </a:spcAft>
              <a:buClr>
                <a:schemeClr val="lt1"/>
              </a:buClr>
              <a:buSzPct val="100000"/>
              <a:buFont typeface="Roboto"/>
              <a:buAutoNum type="arabicPeriod"/>
            </a:pPr>
            <a:r>
              <a:rPr b="1" lang="es-419" sz="3350" u="sng">
                <a:solidFill>
                  <a:schemeClr val="lt1"/>
                </a:solidFill>
                <a:latin typeface="Comfortaa"/>
                <a:ea typeface="Comfortaa"/>
                <a:cs typeface="Comfortaa"/>
                <a:sym typeface="Comfortaa"/>
              </a:rPr>
              <a:t>Procesar el nodo actual (Raíz): </a:t>
            </a:r>
            <a:r>
              <a:rPr lang="es-419" sz="3350">
                <a:solidFill>
                  <a:schemeClr val="lt1"/>
                </a:solidFill>
                <a:latin typeface="Comfortaa Medium"/>
                <a:ea typeface="Comfortaa Medium"/>
                <a:cs typeface="Comfortaa Medium"/>
                <a:sym typeface="Comfortaa Medium"/>
              </a:rPr>
              <a:t>Inmediatamente añade el numero_vuelo del nodo actual a la lista resultado.</a:t>
            </a:r>
            <a:endParaRPr sz="3350">
              <a:solidFill>
                <a:schemeClr val="lt1"/>
              </a:solidFill>
              <a:latin typeface="Comfortaa Medium"/>
              <a:ea typeface="Comfortaa Medium"/>
              <a:cs typeface="Comfortaa Medium"/>
              <a:sym typeface="Comfortaa Medium"/>
            </a:endParaRPr>
          </a:p>
          <a:p>
            <a:pPr indent="-297735" lvl="0" marL="457200" rtl="0" algn="l">
              <a:lnSpc>
                <a:spcPct val="150000"/>
              </a:lnSpc>
              <a:spcBef>
                <a:spcPts val="0"/>
              </a:spcBef>
              <a:spcAft>
                <a:spcPts val="0"/>
              </a:spcAft>
              <a:buClr>
                <a:schemeClr val="lt1"/>
              </a:buClr>
              <a:buSzPct val="100000"/>
              <a:buFont typeface="Roboto"/>
              <a:buAutoNum type="arabicPeriod"/>
            </a:pPr>
            <a:r>
              <a:rPr b="1" lang="es-419" sz="3350" u="sng">
                <a:solidFill>
                  <a:schemeClr val="lt1"/>
                </a:solidFill>
                <a:latin typeface="Comfortaa"/>
                <a:ea typeface="Comfortaa"/>
                <a:cs typeface="Comfortaa"/>
                <a:sym typeface="Comfortaa"/>
              </a:rPr>
              <a:t>Explorar la rama izquierda: </a:t>
            </a:r>
            <a:r>
              <a:rPr lang="es-419" sz="3350">
                <a:solidFill>
                  <a:schemeClr val="lt1"/>
                </a:solidFill>
                <a:latin typeface="Comfortaa Medium"/>
                <a:ea typeface="Comfortaa Medium"/>
                <a:cs typeface="Comfortaa Medium"/>
                <a:sym typeface="Comfortaa Medium"/>
              </a:rPr>
              <a:t>Realiza una llamada recursiva para visitar el subárbol izquierdo, repitiendo el proceso (visitar la raíz izquierda, luego su izquierda, luego su derecha, y así sucesivamente).</a:t>
            </a:r>
            <a:endParaRPr sz="3350">
              <a:solidFill>
                <a:schemeClr val="lt1"/>
              </a:solidFill>
              <a:latin typeface="Comfortaa Medium"/>
              <a:ea typeface="Comfortaa Medium"/>
              <a:cs typeface="Comfortaa Medium"/>
              <a:sym typeface="Comfortaa Medium"/>
            </a:endParaRPr>
          </a:p>
          <a:p>
            <a:pPr indent="-297735" lvl="0" marL="457200" rtl="0" algn="l">
              <a:lnSpc>
                <a:spcPct val="150000"/>
              </a:lnSpc>
              <a:spcBef>
                <a:spcPts val="0"/>
              </a:spcBef>
              <a:spcAft>
                <a:spcPts val="0"/>
              </a:spcAft>
              <a:buClr>
                <a:schemeClr val="lt1"/>
              </a:buClr>
              <a:buSzPct val="100000"/>
              <a:buFont typeface="Roboto"/>
              <a:buAutoNum type="arabicPeriod"/>
            </a:pPr>
            <a:r>
              <a:rPr b="1" lang="es-419" sz="3350" u="sng">
                <a:solidFill>
                  <a:schemeClr val="lt1"/>
                </a:solidFill>
                <a:latin typeface="Comfortaa"/>
                <a:ea typeface="Comfortaa"/>
                <a:cs typeface="Comfortaa"/>
                <a:sym typeface="Comfortaa"/>
              </a:rPr>
              <a:t>Explorar la rama derecha:</a:t>
            </a:r>
            <a:r>
              <a:rPr lang="es-419" sz="3350">
                <a:solidFill>
                  <a:schemeClr val="lt1"/>
                </a:solidFill>
                <a:latin typeface="Comfortaa Medium"/>
                <a:ea typeface="Comfortaa Medium"/>
                <a:cs typeface="Comfortaa Medium"/>
                <a:sym typeface="Comfortaa Medium"/>
              </a:rPr>
              <a:t> Una vez que todo el subárbol izquierdo ha sido procesado, realiza una llamada recursiva para visitar el subárbol derecho, siguiendo el mismo patrón.</a:t>
            </a:r>
            <a:endParaRPr sz="3350">
              <a:solidFill>
                <a:schemeClr val="lt1"/>
              </a:solidFill>
              <a:latin typeface="Comfortaa Medium"/>
              <a:ea typeface="Comfortaa Medium"/>
              <a:cs typeface="Comfortaa Medium"/>
              <a:sym typeface="Comfortaa Medium"/>
            </a:endParaRPr>
          </a:p>
          <a:p>
            <a:pPr indent="0" lvl="0" marL="0" rtl="0" algn="l">
              <a:lnSpc>
                <a:spcPct val="100000"/>
              </a:lnSpc>
              <a:spcBef>
                <a:spcPts val="2400"/>
              </a:spcBef>
              <a:spcAft>
                <a:spcPts val="0"/>
              </a:spcAft>
              <a:buNone/>
            </a:pPr>
            <a:r>
              <a:rPr b="1" i="1" lang="es-419" sz="3350">
                <a:solidFill>
                  <a:schemeClr val="lt1"/>
                </a:solidFill>
                <a:latin typeface="Comfortaa"/>
                <a:ea typeface="Comfortaa"/>
                <a:cs typeface="Comfortaa"/>
                <a:sym typeface="Comfortaa"/>
              </a:rPr>
              <a:t>Resultado final:</a:t>
            </a:r>
            <a:endParaRPr b="1" i="1" sz="3350">
              <a:solidFill>
                <a:schemeClr val="lt1"/>
              </a:solidFill>
              <a:latin typeface="Comfortaa"/>
              <a:ea typeface="Comfortaa"/>
              <a:cs typeface="Comfortaa"/>
              <a:sym typeface="Comfortaa"/>
            </a:endParaRPr>
          </a:p>
          <a:p>
            <a:pPr indent="0" lvl="0" marL="0" rtl="0" algn="l">
              <a:lnSpc>
                <a:spcPct val="100000"/>
              </a:lnSpc>
              <a:spcBef>
                <a:spcPts val="0"/>
              </a:spcBef>
              <a:spcAft>
                <a:spcPts val="0"/>
              </a:spcAft>
              <a:buNone/>
            </a:pPr>
            <a:r>
              <a:t/>
            </a:r>
            <a:endParaRPr sz="3350">
              <a:solidFill>
                <a:schemeClr val="lt1"/>
              </a:solidFill>
              <a:latin typeface="Comfortaa Medium"/>
              <a:ea typeface="Comfortaa Medium"/>
              <a:cs typeface="Comfortaa Medium"/>
              <a:sym typeface="Comfortaa Medium"/>
            </a:endParaRPr>
          </a:p>
          <a:p>
            <a:pPr indent="0" lvl="0" marL="0" rtl="0" algn="l">
              <a:lnSpc>
                <a:spcPct val="100000"/>
              </a:lnSpc>
              <a:spcBef>
                <a:spcPts val="0"/>
              </a:spcBef>
              <a:spcAft>
                <a:spcPts val="0"/>
              </a:spcAft>
              <a:buNone/>
            </a:pPr>
            <a:r>
              <a:rPr lang="es-419" sz="3350">
                <a:solidFill>
                  <a:schemeClr val="lt1"/>
                </a:solidFill>
                <a:latin typeface="Comfortaa Medium"/>
                <a:ea typeface="Comfortaa Medium"/>
                <a:cs typeface="Comfortaa Medium"/>
                <a:sym typeface="Comfortaa Medium"/>
              </a:rPr>
              <a:t>El recorrido preorden genera una lista donde la raíz del árbol aparece primero, seguida por todos los elementos de su subárbol izquierdo y finalmente todos los elementos de su subárbol derecho.</a:t>
            </a:r>
            <a:endParaRPr sz="1200">
              <a:solidFill>
                <a:schemeClr val="lt1"/>
              </a:solidFill>
              <a:latin typeface="Comfortaa Medium"/>
              <a:ea typeface="Comfortaa Medium"/>
              <a:cs typeface="Comfortaa Medium"/>
              <a:sym typeface="Comfortaa Medium"/>
            </a:endParaRPr>
          </a:p>
          <a:p>
            <a:pPr indent="0" lvl="0" marL="0" rtl="0" algn="l">
              <a:lnSpc>
                <a:spcPct val="150000"/>
              </a:lnSpc>
              <a:spcBef>
                <a:spcPts val="1200"/>
              </a:spcBef>
              <a:spcAft>
                <a:spcPts val="1200"/>
              </a:spcAft>
              <a:buNone/>
            </a:pPr>
            <a:r>
              <a:t/>
            </a:r>
            <a:endParaRPr sz="1000">
              <a:latin typeface="Comfortaa Medium"/>
              <a:ea typeface="Comfortaa Medium"/>
              <a:cs typeface="Comfortaa Medium"/>
              <a:sym typeface="Comfortaa Medium"/>
            </a:endParaRPr>
          </a:p>
        </p:txBody>
      </p:sp>
      <p:sp>
        <p:nvSpPr>
          <p:cNvPr id="305" name="Google Shape;305;p44"/>
          <p:cNvSpPr txBox="1"/>
          <p:nvPr/>
        </p:nvSpPr>
        <p:spPr>
          <a:xfrm>
            <a:off x="2179775" y="3271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800">
                <a:solidFill>
                  <a:srgbClr val="1C4587"/>
                </a:solidFill>
                <a:latin typeface="Comfortaa"/>
                <a:ea typeface="Comfortaa"/>
                <a:cs typeface="Comfortaa"/>
                <a:sym typeface="Comfortaa"/>
              </a:rPr>
              <a:t>Recorrido preorden:</a:t>
            </a:r>
            <a:endParaRPr b="1" i="1" sz="1800">
              <a:solidFill>
                <a:srgbClr val="1C4587"/>
              </a:solidFill>
              <a:latin typeface="Comfortaa"/>
              <a:ea typeface="Comfortaa"/>
              <a:cs typeface="Comfortaa"/>
              <a:sym typeface="Comfortaa"/>
            </a:endParaRPr>
          </a:p>
        </p:txBody>
      </p:sp>
      <p:pic>
        <p:nvPicPr>
          <p:cNvPr id="306" name="Google Shape;306;p44" title="logo unab.png"/>
          <p:cNvPicPr preferRelativeResize="0"/>
          <p:nvPr/>
        </p:nvPicPr>
        <p:blipFill>
          <a:blip r:embed="rId3">
            <a:alphaModFix/>
          </a:blip>
          <a:stretch>
            <a:fillRect/>
          </a:stretch>
        </p:blipFill>
        <p:spPr>
          <a:xfrm>
            <a:off x="7345225" y="128975"/>
            <a:ext cx="1577125" cy="857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1" type="body"/>
          </p:nvPr>
        </p:nvSpPr>
        <p:spPr>
          <a:xfrm>
            <a:off x="0" y="91575"/>
            <a:ext cx="4423200" cy="46710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0000FF"/>
                </a:solidFill>
                <a:highlight>
                  <a:srgbClr val="FFFFFF"/>
                </a:highlight>
                <a:latin typeface="Courier New"/>
                <a:ea typeface="Courier New"/>
                <a:cs typeface="Courier New"/>
                <a:sym typeface="Courier New"/>
              </a:rPr>
              <a:t>def</a:t>
            </a:r>
            <a:r>
              <a:rPr lang="es-419" sz="5600">
                <a:solidFill>
                  <a:srgbClr val="3B3B3B"/>
                </a:solidFill>
                <a:highlight>
                  <a:srgbClr val="FFFFFF"/>
                </a:highlight>
                <a:latin typeface="Courier New"/>
                <a:ea typeface="Courier New"/>
                <a:cs typeface="Courier New"/>
                <a:sym typeface="Courier New"/>
              </a:rPr>
              <a:t> </a:t>
            </a:r>
            <a:r>
              <a:rPr lang="es-419" sz="5600">
                <a:solidFill>
                  <a:srgbClr val="795E26"/>
                </a:solidFill>
                <a:highlight>
                  <a:srgbClr val="FFFFFF"/>
                </a:highlight>
                <a:latin typeface="Courier New"/>
                <a:ea typeface="Courier New"/>
                <a:cs typeface="Courier New"/>
                <a:sym typeface="Courier New"/>
              </a:rPr>
              <a:t>postorden</a:t>
            </a:r>
            <a:r>
              <a:rPr lang="es-419" sz="5600">
                <a:solidFill>
                  <a:srgbClr val="3B3B3B"/>
                </a:solidFill>
                <a:highlight>
                  <a:srgbClr val="FFFFFF"/>
                </a:highlight>
                <a:latin typeface="Courier New"/>
                <a:ea typeface="Courier New"/>
                <a:cs typeface="Courier New"/>
                <a:sym typeface="Courier New"/>
              </a:rPr>
              <a:t>(</a:t>
            </a:r>
            <a:r>
              <a:rPr lang="es-419" sz="5600">
                <a:solidFill>
                  <a:srgbClr val="001080"/>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resultado </a:t>
            </a:r>
            <a:r>
              <a:rPr lang="es-419" sz="5600">
                <a:solidFill>
                  <a:schemeClr val="dk1"/>
                </a:solidFill>
                <a:highlight>
                  <a:srgbClr val="FFFFFF"/>
                </a:highlight>
                <a:latin typeface="Courier New"/>
                <a:ea typeface="Courier New"/>
                <a:cs typeface="Courier New"/>
                <a:sym typeface="Courier New"/>
              </a:rPr>
              <a:t>=</a:t>
            </a:r>
            <a:r>
              <a:rPr lang="es-419" sz="5600">
                <a:solidFill>
                  <a:srgbClr val="3B3B3B"/>
                </a:solidFill>
                <a:highlight>
                  <a:srgbClr val="FFFFFF"/>
                </a:highlight>
                <a:latin typeface="Courier New"/>
                <a:ea typeface="Courier New"/>
                <a:cs typeface="Courier New"/>
                <a:sym typeface="Courier New"/>
              </a:rPr>
              <a:t> []</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0000FF"/>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._postorden_recursivo(</a:t>
            </a:r>
            <a:r>
              <a:rPr lang="es-419" sz="5600">
                <a:solidFill>
                  <a:srgbClr val="0000FF"/>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.raiz, resultado)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AF00DB"/>
                </a:solidFill>
                <a:highlight>
                  <a:srgbClr val="FFFFFF"/>
                </a:highlight>
                <a:latin typeface="Courier New"/>
                <a:ea typeface="Courier New"/>
                <a:cs typeface="Courier New"/>
                <a:sym typeface="Courier New"/>
              </a:rPr>
              <a:t>return</a:t>
            </a:r>
            <a:r>
              <a:rPr lang="es-419" sz="5600">
                <a:solidFill>
                  <a:srgbClr val="3B3B3B"/>
                </a:solidFill>
                <a:highlight>
                  <a:srgbClr val="FFFFFF"/>
                </a:highlight>
                <a:latin typeface="Courier New"/>
                <a:ea typeface="Courier New"/>
                <a:cs typeface="Courier New"/>
                <a:sym typeface="Courier New"/>
              </a:rPr>
              <a:t> resultado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0000FF"/>
                </a:solidFill>
                <a:highlight>
                  <a:srgbClr val="FFFFFF"/>
                </a:highlight>
                <a:latin typeface="Courier New"/>
                <a:ea typeface="Courier New"/>
                <a:cs typeface="Courier New"/>
                <a:sym typeface="Courier New"/>
              </a:rPr>
              <a:t>def</a:t>
            </a:r>
            <a:r>
              <a:rPr lang="es-419" sz="5600">
                <a:solidFill>
                  <a:srgbClr val="3B3B3B"/>
                </a:solidFill>
                <a:highlight>
                  <a:srgbClr val="FFFFFF"/>
                </a:highlight>
                <a:latin typeface="Courier New"/>
                <a:ea typeface="Courier New"/>
                <a:cs typeface="Courier New"/>
                <a:sym typeface="Courier New"/>
              </a:rPr>
              <a:t> </a:t>
            </a:r>
            <a:r>
              <a:rPr lang="es-419" sz="5600">
                <a:solidFill>
                  <a:srgbClr val="795E26"/>
                </a:solidFill>
                <a:highlight>
                  <a:srgbClr val="FFFFFF"/>
                </a:highlight>
                <a:latin typeface="Courier New"/>
                <a:ea typeface="Courier New"/>
                <a:cs typeface="Courier New"/>
                <a:sym typeface="Courier New"/>
              </a:rPr>
              <a:t>_postorden_recursivo</a:t>
            </a:r>
            <a:r>
              <a:rPr lang="es-419" sz="5600">
                <a:solidFill>
                  <a:srgbClr val="3B3B3B"/>
                </a:solidFill>
                <a:highlight>
                  <a:srgbClr val="FFFFFF"/>
                </a:highlight>
                <a:latin typeface="Courier New"/>
                <a:ea typeface="Courier New"/>
                <a:cs typeface="Courier New"/>
                <a:sym typeface="Courier New"/>
              </a:rPr>
              <a:t>(</a:t>
            </a:r>
            <a:r>
              <a:rPr lang="es-419" sz="5600">
                <a:solidFill>
                  <a:srgbClr val="001080"/>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 </a:t>
            </a:r>
            <a:r>
              <a:rPr lang="es-419" sz="5600">
                <a:solidFill>
                  <a:srgbClr val="001080"/>
                </a:solidFill>
                <a:highlight>
                  <a:srgbClr val="FFFFFF"/>
                </a:highlight>
                <a:latin typeface="Courier New"/>
                <a:ea typeface="Courier New"/>
                <a:cs typeface="Courier New"/>
                <a:sym typeface="Courier New"/>
              </a:rPr>
              <a:t>nodo</a:t>
            </a:r>
            <a:r>
              <a:rPr lang="es-419" sz="5600">
                <a:solidFill>
                  <a:srgbClr val="3B3B3B"/>
                </a:solidFill>
                <a:highlight>
                  <a:srgbClr val="FFFFFF"/>
                </a:highlight>
                <a:latin typeface="Courier New"/>
                <a:ea typeface="Courier New"/>
                <a:cs typeface="Courier New"/>
                <a:sym typeface="Courier New"/>
              </a:rPr>
              <a:t>, </a:t>
            </a:r>
            <a:r>
              <a:rPr lang="es-419" sz="5600">
                <a:solidFill>
                  <a:srgbClr val="001080"/>
                </a:solidFill>
                <a:highlight>
                  <a:srgbClr val="FFFFFF"/>
                </a:highlight>
                <a:latin typeface="Courier New"/>
                <a:ea typeface="Courier New"/>
                <a:cs typeface="Courier New"/>
                <a:sym typeface="Courier New"/>
              </a:rPr>
              <a:t>resultado</a:t>
            </a:r>
            <a:r>
              <a:rPr lang="es-419" sz="5600">
                <a:solidFill>
                  <a:srgbClr val="3B3B3B"/>
                </a:solidFill>
                <a:highlight>
                  <a:srgbClr val="FFFFFF"/>
                </a:highlight>
                <a:latin typeface="Courier New"/>
                <a:ea typeface="Courier New"/>
                <a:cs typeface="Courier New"/>
                <a:sym typeface="Courier New"/>
              </a:rPr>
              <a:t>):</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AF00DB"/>
                </a:solidFill>
                <a:highlight>
                  <a:srgbClr val="FFFFFF"/>
                </a:highlight>
                <a:latin typeface="Courier New"/>
                <a:ea typeface="Courier New"/>
                <a:cs typeface="Courier New"/>
                <a:sym typeface="Courier New"/>
              </a:rPr>
              <a:t>if</a:t>
            </a:r>
            <a:r>
              <a:rPr lang="es-419" sz="5600">
                <a:solidFill>
                  <a:srgbClr val="3B3B3B"/>
                </a:solidFill>
                <a:highlight>
                  <a:srgbClr val="FFFFFF"/>
                </a:highlight>
                <a:latin typeface="Courier New"/>
                <a:ea typeface="Courier New"/>
                <a:cs typeface="Courier New"/>
                <a:sym typeface="Courier New"/>
              </a:rPr>
              <a:t> nodo: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0000FF"/>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._postorden_recursivo(nodo.izquierdo, resultado)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a:t>
            </a:r>
            <a:r>
              <a:rPr lang="es-419" sz="5600">
                <a:solidFill>
                  <a:srgbClr val="0000FF"/>
                </a:solidFill>
                <a:highlight>
                  <a:srgbClr val="FFFFFF"/>
                </a:highlight>
                <a:latin typeface="Courier New"/>
                <a:ea typeface="Courier New"/>
                <a:cs typeface="Courier New"/>
                <a:sym typeface="Courier New"/>
              </a:rPr>
              <a:t>self</a:t>
            </a:r>
            <a:r>
              <a:rPr lang="es-419" sz="5600">
                <a:solidFill>
                  <a:srgbClr val="3B3B3B"/>
                </a:solidFill>
                <a:highlight>
                  <a:srgbClr val="FFFFFF"/>
                </a:highlight>
                <a:latin typeface="Courier New"/>
                <a:ea typeface="Courier New"/>
                <a:cs typeface="Courier New"/>
                <a:sym typeface="Courier New"/>
              </a:rPr>
              <a:t>._postorden_recursivo(nodo.derecho, resultado)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5600">
                <a:solidFill>
                  <a:srgbClr val="3B3B3B"/>
                </a:solidFill>
                <a:highlight>
                  <a:srgbClr val="FFFFFF"/>
                </a:highlight>
                <a:latin typeface="Courier New"/>
                <a:ea typeface="Courier New"/>
                <a:cs typeface="Courier New"/>
                <a:sym typeface="Courier New"/>
              </a:rPr>
              <a:t>            resultado.append(nodo.numero_vuelo)</a:t>
            </a:r>
            <a:endParaRPr sz="5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12" name="Google Shape;312;p45"/>
          <p:cNvSpPr txBox="1"/>
          <p:nvPr/>
        </p:nvSpPr>
        <p:spPr>
          <a:xfrm>
            <a:off x="4515225" y="842600"/>
            <a:ext cx="4524300" cy="41946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Recorrido postorden:</a:t>
            </a:r>
            <a:endParaRPr b="1" sz="1200" u="sng">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Estas funciones implementan un recorrido postorden de un Árbol de Búsqueda Binario.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En el recorrido postorden el nodo actual se visita después de que se han visitado sus dos subárboles,.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rPr b="1" i="1" lang="es-419" sz="1000">
                <a:solidFill>
                  <a:schemeClr val="lt1"/>
                </a:solidFill>
                <a:latin typeface="Comfortaa"/>
                <a:ea typeface="Comfortaa"/>
                <a:cs typeface="Comfortaa"/>
                <a:sym typeface="Comfortaa"/>
              </a:rPr>
              <a:t>postorden(self):</a:t>
            </a:r>
            <a:endParaRPr b="1" i="1"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Este es el método público que el usuario llama para obtener una lista de los vuelos en el orden de postorden.</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Char char="●"/>
            </a:pPr>
            <a:r>
              <a:rPr lang="es-419" sz="1000">
                <a:solidFill>
                  <a:schemeClr val="lt1"/>
                </a:solidFill>
                <a:latin typeface="Comfortaa Medium"/>
                <a:ea typeface="Comfortaa Medium"/>
                <a:cs typeface="Comfortaa Medium"/>
                <a:sym typeface="Comfortaa Medium"/>
              </a:rPr>
              <a:t>Crea una lista vacía llamada </a:t>
            </a:r>
            <a:r>
              <a:rPr b="1" i="1" lang="es-419" sz="1000">
                <a:solidFill>
                  <a:schemeClr val="lt1"/>
                </a:solidFill>
                <a:latin typeface="Comfortaa"/>
                <a:ea typeface="Comfortaa"/>
                <a:cs typeface="Comfortaa"/>
                <a:sym typeface="Comfortaa"/>
              </a:rPr>
              <a:t>resultado</a:t>
            </a:r>
            <a:r>
              <a:rPr lang="es-419" sz="1000">
                <a:solidFill>
                  <a:schemeClr val="lt1"/>
                </a:solidFill>
                <a:latin typeface="Comfortaa Medium"/>
                <a:ea typeface="Comfortaa Medium"/>
                <a:cs typeface="Comfortaa Medium"/>
                <a:sym typeface="Comfortaa Medium"/>
              </a:rPr>
              <a:t>, llama a la función auxiliar </a:t>
            </a:r>
            <a:r>
              <a:rPr b="1" i="1" lang="es-419" sz="1000">
                <a:solidFill>
                  <a:schemeClr val="lt1"/>
                </a:solidFill>
                <a:latin typeface="Comfortaa"/>
                <a:ea typeface="Comfortaa"/>
                <a:cs typeface="Comfortaa"/>
                <a:sym typeface="Comfortaa"/>
              </a:rPr>
              <a:t>_postorden_recursivo</a:t>
            </a:r>
            <a:r>
              <a:rPr lang="es-419" sz="1000">
                <a:solidFill>
                  <a:schemeClr val="lt1"/>
                </a:solidFill>
                <a:latin typeface="Comfortaa Medium"/>
                <a:ea typeface="Comfortaa Medium"/>
                <a:cs typeface="Comfortaa Medium"/>
                <a:sym typeface="Comfortaa Medium"/>
              </a:rPr>
              <a:t>, pasandole la raíz, (</a:t>
            </a:r>
            <a:r>
              <a:rPr b="1" i="1" lang="es-419" sz="1000">
                <a:solidFill>
                  <a:schemeClr val="lt1"/>
                </a:solidFill>
                <a:latin typeface="Comfortaa"/>
                <a:ea typeface="Comfortaa"/>
                <a:cs typeface="Comfortaa"/>
                <a:sym typeface="Comfortaa"/>
              </a:rPr>
              <a:t>self.raiz</a:t>
            </a:r>
            <a:r>
              <a:rPr lang="es-419" sz="1000">
                <a:solidFill>
                  <a:schemeClr val="lt1"/>
                </a:solidFill>
                <a:latin typeface="Comfortaa Medium"/>
                <a:ea typeface="Comfortaa Medium"/>
                <a:cs typeface="Comfortaa Medium"/>
                <a:sym typeface="Comfortaa Medium"/>
              </a:rPr>
              <a:t>) como punto de inicio y la lista resultado por referencia.</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Char char="●"/>
            </a:pPr>
            <a:r>
              <a:rPr lang="es-419" sz="1000">
                <a:solidFill>
                  <a:schemeClr val="lt1"/>
                </a:solidFill>
                <a:latin typeface="Comfortaa Medium"/>
                <a:ea typeface="Comfortaa Medium"/>
                <a:cs typeface="Comfortaa Medium"/>
                <a:sym typeface="Comfortaa Medium"/>
              </a:rPr>
              <a:t>Retorna la lista </a:t>
            </a:r>
            <a:r>
              <a:rPr b="1" i="1" lang="es-419" sz="1000">
                <a:solidFill>
                  <a:schemeClr val="lt1"/>
                </a:solidFill>
                <a:latin typeface="Comfortaa"/>
                <a:ea typeface="Comfortaa"/>
                <a:cs typeface="Comfortaa"/>
                <a:sym typeface="Comfortaa"/>
              </a:rPr>
              <a:t>resultado</a:t>
            </a:r>
            <a:r>
              <a:rPr lang="es-419" sz="1000">
                <a:solidFill>
                  <a:schemeClr val="lt1"/>
                </a:solidFill>
                <a:latin typeface="Comfortaa Medium"/>
                <a:ea typeface="Comfortaa Medium"/>
                <a:cs typeface="Comfortaa Medium"/>
                <a:sym typeface="Comfortaa Medium"/>
              </a:rPr>
              <a:t> completa, después de visitar todos los nodos.</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rPr b="1" i="1" lang="es-419" sz="1000">
                <a:solidFill>
                  <a:schemeClr val="lt1"/>
                </a:solidFill>
                <a:latin typeface="Comfortaa"/>
                <a:ea typeface="Comfortaa"/>
                <a:cs typeface="Comfortaa"/>
                <a:sym typeface="Comfortaa"/>
              </a:rPr>
              <a:t>_postorden_recursivo(self, nodo, resultado):</a:t>
            </a:r>
            <a:endParaRPr b="1" i="1"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292100" lvl="0" marL="457200" rtl="0" algn="l">
              <a:spcBef>
                <a:spcPts val="0"/>
              </a:spcBef>
              <a:spcAft>
                <a:spcPts val="0"/>
              </a:spcAft>
              <a:buClr>
                <a:schemeClr val="lt1"/>
              </a:buClr>
              <a:buSzPts val="1000"/>
              <a:buFont typeface="Comfortaa Medium"/>
              <a:buChar char="●"/>
            </a:pPr>
            <a:r>
              <a:rPr lang="es-419" sz="1000">
                <a:solidFill>
                  <a:schemeClr val="lt1"/>
                </a:solidFill>
                <a:latin typeface="Comfortaa Medium"/>
                <a:ea typeface="Comfortaa Medium"/>
                <a:cs typeface="Comfortaa Medium"/>
                <a:sym typeface="Comfortaa Medium"/>
              </a:rPr>
              <a:t>Esta función privada, implementa la lógica recursiva del recorrido preorden. El orden de las operaciones es clave, primero procesa los hijos, luego el padre.</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0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solidFill>
                <a:schemeClr val="lt1"/>
              </a:solidFill>
              <a:latin typeface="Comfortaa Medium"/>
              <a:ea typeface="Comfortaa Medium"/>
              <a:cs typeface="Comfortaa Medium"/>
              <a:sym typeface="Comfortaa Medium"/>
            </a:endParaRPr>
          </a:p>
        </p:txBody>
      </p:sp>
      <p:pic>
        <p:nvPicPr>
          <p:cNvPr id="313" name="Google Shape;313;p45" title="logo unab.png"/>
          <p:cNvPicPr preferRelativeResize="0"/>
          <p:nvPr/>
        </p:nvPicPr>
        <p:blipFill>
          <a:blip r:embed="rId3">
            <a:alphaModFix/>
          </a:blip>
          <a:stretch>
            <a:fillRect/>
          </a:stretch>
        </p:blipFill>
        <p:spPr>
          <a:xfrm>
            <a:off x="7670825" y="69975"/>
            <a:ext cx="1420275" cy="772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6"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319" name="Google Shape;319;p46"/>
          <p:cNvSpPr txBox="1"/>
          <p:nvPr>
            <p:ph idx="1" type="body"/>
          </p:nvPr>
        </p:nvSpPr>
        <p:spPr>
          <a:xfrm>
            <a:off x="236900" y="1092525"/>
            <a:ext cx="8520600" cy="3416400"/>
          </a:xfrm>
          <a:prstGeom prst="rect">
            <a:avLst/>
          </a:prstGeom>
          <a:solidFill>
            <a:srgbClr val="073763"/>
          </a:solidFill>
        </p:spPr>
        <p:txBody>
          <a:bodyPr anchorCtr="0" anchor="t" bIns="91425" lIns="91425" spcFirstLastPara="1" rIns="91425" wrap="square" tIns="91425">
            <a:normAutofit fontScale="25000" lnSpcReduction="10000"/>
          </a:bodyPr>
          <a:lstStyle/>
          <a:p>
            <a:pPr indent="0" lvl="0" marL="0" rtl="0" algn="l">
              <a:lnSpc>
                <a:spcPct val="150000"/>
              </a:lnSpc>
              <a:spcBef>
                <a:spcPts val="1200"/>
              </a:spcBef>
              <a:spcAft>
                <a:spcPts val="0"/>
              </a:spcAft>
              <a:buNone/>
            </a:pPr>
            <a:r>
              <a:rPr b="1" i="1" lang="es-419" sz="4000" u="sng">
                <a:solidFill>
                  <a:schemeClr val="lt1"/>
                </a:solidFill>
                <a:latin typeface="Comfortaa"/>
                <a:ea typeface="Comfortaa"/>
                <a:cs typeface="Comfortaa"/>
                <a:sym typeface="Comfortaa"/>
              </a:rPr>
              <a:t>post</a:t>
            </a:r>
            <a:r>
              <a:rPr b="1" i="1" lang="es-419" sz="4000" u="sng">
                <a:solidFill>
                  <a:schemeClr val="lt1"/>
                </a:solidFill>
                <a:latin typeface="Comfortaa"/>
                <a:ea typeface="Comfortaa"/>
                <a:cs typeface="Comfortaa"/>
                <a:sym typeface="Comfortaa"/>
              </a:rPr>
              <a:t>orden recursivo:</a:t>
            </a:r>
            <a:r>
              <a:rPr lang="es-419" sz="4000">
                <a:solidFill>
                  <a:schemeClr val="lt1"/>
                </a:solidFill>
                <a:latin typeface="Comfortaa Medium"/>
                <a:ea typeface="Comfortaa Medium"/>
                <a:cs typeface="Comfortaa Medium"/>
                <a:sym typeface="Comfortaa Medium"/>
              </a:rPr>
              <a:t> </a:t>
            </a:r>
            <a:r>
              <a:rPr b="1" i="1" lang="es-419" sz="4000">
                <a:solidFill>
                  <a:schemeClr val="lt1"/>
                </a:solidFill>
                <a:latin typeface="Comfortaa"/>
                <a:ea typeface="Comfortaa"/>
                <a:cs typeface="Comfortaa"/>
                <a:sym typeface="Comfortaa"/>
              </a:rPr>
              <a:t>_postorden_recursivo(self, nodo, resultado):</a:t>
            </a:r>
            <a:endParaRPr sz="4000">
              <a:solidFill>
                <a:schemeClr val="lt1"/>
              </a:solidFill>
              <a:latin typeface="Comfortaa Medium"/>
              <a:ea typeface="Comfortaa Medium"/>
              <a:cs typeface="Comfortaa Medium"/>
              <a:sym typeface="Comfortaa Medium"/>
            </a:endParaRPr>
          </a:p>
          <a:p>
            <a:pPr indent="0" lvl="0" marL="0" rtl="0" algn="l">
              <a:lnSpc>
                <a:spcPct val="150000"/>
              </a:lnSpc>
              <a:spcBef>
                <a:spcPts val="1200"/>
              </a:spcBef>
              <a:spcAft>
                <a:spcPts val="0"/>
              </a:spcAft>
              <a:buNone/>
            </a:pPr>
            <a:r>
              <a:rPr lang="es-419" sz="4000">
                <a:solidFill>
                  <a:schemeClr val="lt1"/>
                </a:solidFill>
                <a:latin typeface="Comfortaa Medium"/>
                <a:ea typeface="Comfortaa Medium"/>
                <a:cs typeface="Comfortaa Medium"/>
                <a:sym typeface="Comfortaa Medium"/>
              </a:rPr>
              <a:t>El algoritmo sigue este patrón estricto para cada nodo que visita:</a:t>
            </a:r>
            <a:endParaRPr sz="4000">
              <a:solidFill>
                <a:schemeClr val="lt1"/>
              </a:solidFill>
              <a:latin typeface="Comfortaa Medium"/>
              <a:ea typeface="Comfortaa Medium"/>
              <a:cs typeface="Comfortaa Medium"/>
              <a:sym typeface="Comfortaa Medium"/>
            </a:endParaRPr>
          </a:p>
          <a:p>
            <a:pPr indent="-292100" lvl="0" marL="457200" rtl="0" algn="l">
              <a:lnSpc>
                <a:spcPct val="150000"/>
              </a:lnSpc>
              <a:spcBef>
                <a:spcPts val="1200"/>
              </a:spcBef>
              <a:spcAft>
                <a:spcPts val="0"/>
              </a:spcAft>
              <a:buClr>
                <a:schemeClr val="lt1"/>
              </a:buClr>
              <a:buSzPct val="100000"/>
              <a:buFont typeface="Roboto"/>
              <a:buAutoNum type="arabicPeriod"/>
            </a:pPr>
            <a:r>
              <a:rPr b="1" lang="es-419" sz="4000" u="sng">
                <a:solidFill>
                  <a:schemeClr val="lt1"/>
                </a:solidFill>
                <a:latin typeface="Comfortaa"/>
                <a:ea typeface="Comfortaa"/>
                <a:cs typeface="Comfortaa"/>
                <a:sym typeface="Comfortaa"/>
              </a:rPr>
              <a:t>Explora la rama izquierda: </a:t>
            </a:r>
            <a:r>
              <a:rPr lang="es-419" sz="4000">
                <a:solidFill>
                  <a:schemeClr val="lt1"/>
                </a:solidFill>
                <a:latin typeface="Comfortaa Medium"/>
                <a:ea typeface="Comfortaa Medium"/>
                <a:cs typeface="Comfortaa Medium"/>
                <a:sym typeface="Comfortaa Medium"/>
              </a:rPr>
              <a:t>Se sumerge recursivamente en la rama izquierda, hasta llegar al nodo hoja </a:t>
            </a:r>
            <a:r>
              <a:rPr lang="es-419" sz="4000">
                <a:solidFill>
                  <a:schemeClr val="lt1"/>
                </a:solidFill>
                <a:latin typeface="Comfortaa Medium"/>
                <a:ea typeface="Comfortaa Medium"/>
                <a:cs typeface="Comfortaa Medium"/>
                <a:sym typeface="Comfortaa Medium"/>
              </a:rPr>
              <a:t>más</a:t>
            </a:r>
            <a:r>
              <a:rPr lang="es-419" sz="4000">
                <a:solidFill>
                  <a:schemeClr val="lt1"/>
                </a:solidFill>
                <a:latin typeface="Comfortaa Medium"/>
                <a:ea typeface="Comfortaa Medium"/>
                <a:cs typeface="Comfortaa Medium"/>
                <a:sym typeface="Comfortaa Medium"/>
              </a:rPr>
              <a:t> </a:t>
            </a:r>
            <a:r>
              <a:rPr lang="es-419" sz="4000">
                <a:solidFill>
                  <a:schemeClr val="lt1"/>
                </a:solidFill>
                <a:latin typeface="Comfortaa Medium"/>
                <a:ea typeface="Comfortaa Medium"/>
                <a:cs typeface="Comfortaa Medium"/>
                <a:sym typeface="Comfortaa Medium"/>
              </a:rPr>
              <a:t>profundo</a:t>
            </a:r>
            <a:r>
              <a:rPr lang="es-419" sz="4000">
                <a:solidFill>
                  <a:schemeClr val="lt1"/>
                </a:solidFill>
                <a:latin typeface="Comfortaa Medium"/>
                <a:ea typeface="Comfortaa Medium"/>
                <a:cs typeface="Comfortaa Medium"/>
                <a:sym typeface="Comfortaa Medium"/>
              </a:rPr>
              <a:t>.</a:t>
            </a:r>
            <a:endParaRPr sz="4000">
              <a:solidFill>
                <a:schemeClr val="lt1"/>
              </a:solidFill>
              <a:latin typeface="Comfortaa Medium"/>
              <a:ea typeface="Comfortaa Medium"/>
              <a:cs typeface="Comfortaa Medium"/>
              <a:sym typeface="Comfortaa Medium"/>
            </a:endParaRPr>
          </a:p>
          <a:p>
            <a:pPr indent="-292100" lvl="0" marL="457200" rtl="0" algn="l">
              <a:lnSpc>
                <a:spcPct val="150000"/>
              </a:lnSpc>
              <a:spcBef>
                <a:spcPts val="0"/>
              </a:spcBef>
              <a:spcAft>
                <a:spcPts val="0"/>
              </a:spcAft>
              <a:buClr>
                <a:schemeClr val="lt1"/>
              </a:buClr>
              <a:buSzPct val="100000"/>
              <a:buFont typeface="Roboto"/>
              <a:buAutoNum type="arabicPeriod"/>
            </a:pPr>
            <a:r>
              <a:rPr b="1" lang="es-419" sz="4000" u="sng">
                <a:solidFill>
                  <a:schemeClr val="lt1"/>
                </a:solidFill>
                <a:latin typeface="Comfortaa"/>
                <a:ea typeface="Comfortaa"/>
                <a:cs typeface="Comfortaa"/>
                <a:sym typeface="Comfortaa"/>
              </a:rPr>
              <a:t>Explorar la rama derecha: </a:t>
            </a:r>
            <a:r>
              <a:rPr lang="es-419" sz="4000">
                <a:solidFill>
                  <a:schemeClr val="lt1"/>
                </a:solidFill>
                <a:latin typeface="Comfortaa Medium"/>
                <a:ea typeface="Comfortaa Medium"/>
                <a:cs typeface="Comfortaa Medium"/>
                <a:sym typeface="Comfortaa Medium"/>
              </a:rPr>
              <a:t>Una vez que ha explorado toda la rama izquierda, se sumerge por la rama derecha, hasta el nodo hoja </a:t>
            </a:r>
            <a:r>
              <a:rPr lang="es-419" sz="4000">
                <a:solidFill>
                  <a:schemeClr val="lt1"/>
                </a:solidFill>
                <a:latin typeface="Comfortaa Medium"/>
                <a:ea typeface="Comfortaa Medium"/>
                <a:cs typeface="Comfortaa Medium"/>
                <a:sym typeface="Comfortaa Medium"/>
              </a:rPr>
              <a:t>más</a:t>
            </a:r>
            <a:r>
              <a:rPr lang="es-419" sz="4000">
                <a:solidFill>
                  <a:schemeClr val="lt1"/>
                </a:solidFill>
                <a:latin typeface="Comfortaa Medium"/>
                <a:ea typeface="Comfortaa Medium"/>
                <a:cs typeface="Comfortaa Medium"/>
                <a:sym typeface="Comfortaa Medium"/>
              </a:rPr>
              <a:t> profundo.</a:t>
            </a:r>
            <a:endParaRPr sz="4000">
              <a:solidFill>
                <a:schemeClr val="lt1"/>
              </a:solidFill>
              <a:latin typeface="Comfortaa Medium"/>
              <a:ea typeface="Comfortaa Medium"/>
              <a:cs typeface="Comfortaa Medium"/>
              <a:sym typeface="Comfortaa Medium"/>
            </a:endParaRPr>
          </a:p>
          <a:p>
            <a:pPr indent="-292100" lvl="0" marL="457200" rtl="0" algn="l">
              <a:lnSpc>
                <a:spcPct val="150000"/>
              </a:lnSpc>
              <a:spcBef>
                <a:spcPts val="0"/>
              </a:spcBef>
              <a:spcAft>
                <a:spcPts val="0"/>
              </a:spcAft>
              <a:buClr>
                <a:schemeClr val="lt1"/>
              </a:buClr>
              <a:buSzPct val="100000"/>
              <a:buFont typeface="Roboto"/>
              <a:buAutoNum type="arabicPeriod"/>
            </a:pPr>
            <a:r>
              <a:rPr b="1" lang="es-419" sz="4000" u="sng">
                <a:solidFill>
                  <a:schemeClr val="lt1"/>
                </a:solidFill>
                <a:latin typeface="Comfortaa"/>
                <a:ea typeface="Comfortaa"/>
                <a:cs typeface="Comfortaa"/>
                <a:sym typeface="Comfortaa"/>
              </a:rPr>
              <a:t>Procesar el nodo_actual (Raíz/Padre):</a:t>
            </a:r>
            <a:r>
              <a:rPr lang="es-419" sz="4000">
                <a:solidFill>
                  <a:schemeClr val="lt1"/>
                </a:solidFill>
                <a:latin typeface="Comfortaa Medium"/>
                <a:ea typeface="Comfortaa Medium"/>
                <a:cs typeface="Comfortaa Medium"/>
                <a:sym typeface="Comfortaa Medium"/>
              </a:rPr>
              <a:t> </a:t>
            </a:r>
            <a:r>
              <a:rPr lang="es-419" sz="4000">
                <a:solidFill>
                  <a:schemeClr val="lt1"/>
                </a:solidFill>
                <a:latin typeface="Comfortaa Medium"/>
                <a:ea typeface="Comfortaa Medium"/>
                <a:cs typeface="Comfortaa Medium"/>
                <a:sym typeface="Comfortaa Medium"/>
              </a:rPr>
              <a:t> </a:t>
            </a:r>
            <a:r>
              <a:rPr lang="es-419" sz="4000">
                <a:solidFill>
                  <a:schemeClr val="lt1"/>
                </a:solidFill>
                <a:latin typeface="Comfortaa Medium"/>
                <a:ea typeface="Comfortaa Medium"/>
                <a:cs typeface="Comfortaa Medium"/>
                <a:sym typeface="Comfortaa Medium"/>
              </a:rPr>
              <a:t>Sólo</a:t>
            </a:r>
            <a:r>
              <a:rPr lang="es-419" sz="4000">
                <a:solidFill>
                  <a:schemeClr val="lt1"/>
                </a:solidFill>
                <a:latin typeface="Comfortaa Medium"/>
                <a:ea typeface="Comfortaa Medium"/>
                <a:cs typeface="Comfortaa Medium"/>
                <a:sym typeface="Comfortaa Medium"/>
              </a:rPr>
              <a:t> después de que ambos árboles (izquierdo y derecho) han sido completamente visitados y añadidos al resultado, el nodo actual se “visita” así mismo, </a:t>
            </a:r>
            <a:r>
              <a:rPr lang="es-419" sz="4000">
                <a:solidFill>
                  <a:schemeClr val="lt1"/>
                </a:solidFill>
                <a:latin typeface="Comfortaa Medium"/>
                <a:ea typeface="Comfortaa Medium"/>
                <a:cs typeface="Comfortaa Medium"/>
                <a:sym typeface="Comfortaa Medium"/>
              </a:rPr>
              <a:t>añadiendo</a:t>
            </a:r>
            <a:r>
              <a:rPr lang="es-419" sz="4000">
                <a:solidFill>
                  <a:schemeClr val="lt1"/>
                </a:solidFill>
                <a:latin typeface="Comfortaa Medium"/>
                <a:ea typeface="Comfortaa Medium"/>
                <a:cs typeface="Comfortaa Medium"/>
                <a:sym typeface="Comfortaa Medium"/>
              </a:rPr>
              <a:t> su numero_vuelo a la lista resultado.</a:t>
            </a:r>
            <a:endParaRPr sz="4000">
              <a:solidFill>
                <a:schemeClr val="lt1"/>
              </a:solidFill>
              <a:latin typeface="Comfortaa Medium"/>
              <a:ea typeface="Comfortaa Medium"/>
              <a:cs typeface="Comfortaa Medium"/>
              <a:sym typeface="Comfortaa Medium"/>
            </a:endParaRPr>
          </a:p>
          <a:p>
            <a:pPr indent="0" lvl="0" marL="0" rtl="0" algn="l">
              <a:lnSpc>
                <a:spcPct val="100000"/>
              </a:lnSpc>
              <a:spcBef>
                <a:spcPts val="2400"/>
              </a:spcBef>
              <a:spcAft>
                <a:spcPts val="0"/>
              </a:spcAft>
              <a:buNone/>
            </a:pPr>
            <a:r>
              <a:rPr b="1" i="1" lang="es-419" sz="4000">
                <a:solidFill>
                  <a:schemeClr val="lt1"/>
                </a:solidFill>
                <a:latin typeface="Comfortaa"/>
                <a:ea typeface="Comfortaa"/>
                <a:cs typeface="Comfortaa"/>
                <a:sym typeface="Comfortaa"/>
              </a:rPr>
              <a:t>Resultado final:</a:t>
            </a:r>
            <a:endParaRPr b="1" i="1" sz="4000">
              <a:solidFill>
                <a:schemeClr val="lt1"/>
              </a:solidFill>
              <a:latin typeface="Comfortaa"/>
              <a:ea typeface="Comfortaa"/>
              <a:cs typeface="Comfortaa"/>
              <a:sym typeface="Comfortaa"/>
            </a:endParaRPr>
          </a:p>
          <a:p>
            <a:pPr indent="0" lvl="0" marL="0" rtl="0" algn="l">
              <a:lnSpc>
                <a:spcPct val="100000"/>
              </a:lnSpc>
              <a:spcBef>
                <a:spcPts val="0"/>
              </a:spcBef>
              <a:spcAft>
                <a:spcPts val="0"/>
              </a:spcAft>
              <a:buNone/>
            </a:pPr>
            <a:r>
              <a:t/>
            </a:r>
            <a:endParaRPr sz="4000">
              <a:solidFill>
                <a:schemeClr val="lt1"/>
              </a:solidFill>
              <a:latin typeface="Comfortaa Medium"/>
              <a:ea typeface="Comfortaa Medium"/>
              <a:cs typeface="Comfortaa Medium"/>
              <a:sym typeface="Comfortaa Medium"/>
            </a:endParaRPr>
          </a:p>
          <a:p>
            <a:pPr indent="0" lvl="0" marL="0" rtl="0" algn="l">
              <a:lnSpc>
                <a:spcPct val="100000"/>
              </a:lnSpc>
              <a:spcBef>
                <a:spcPts val="0"/>
              </a:spcBef>
              <a:spcAft>
                <a:spcPts val="0"/>
              </a:spcAft>
              <a:buNone/>
            </a:pPr>
            <a:r>
              <a:rPr lang="es-419" sz="4000">
                <a:solidFill>
                  <a:schemeClr val="lt1"/>
                </a:solidFill>
                <a:latin typeface="Comfortaa Medium"/>
                <a:ea typeface="Comfortaa Medium"/>
                <a:cs typeface="Comfortaa Medium"/>
                <a:sym typeface="Comfortaa Medium"/>
              </a:rPr>
              <a:t>El recorrido postorden genera una lista donde los nodos hoja aparecen primero, y la raíz del árbol aparece siempre al final de la lista.</a:t>
            </a:r>
            <a:endParaRPr sz="4000">
              <a:solidFill>
                <a:schemeClr val="lt1"/>
              </a:solidFill>
              <a:latin typeface="Comfortaa Medium"/>
              <a:ea typeface="Comfortaa Medium"/>
              <a:cs typeface="Comfortaa Medium"/>
              <a:sym typeface="Comfortaa Medium"/>
            </a:endParaRPr>
          </a:p>
          <a:p>
            <a:pPr indent="0" lvl="0" marL="0" rtl="0" algn="l">
              <a:lnSpc>
                <a:spcPct val="150000"/>
              </a:lnSpc>
              <a:spcBef>
                <a:spcPts val="1200"/>
              </a:spcBef>
              <a:spcAft>
                <a:spcPts val="1200"/>
              </a:spcAft>
              <a:buNone/>
            </a:pPr>
            <a:r>
              <a:t/>
            </a:r>
            <a:endParaRPr sz="1000">
              <a:latin typeface="Comfortaa Medium"/>
              <a:ea typeface="Comfortaa Medium"/>
              <a:cs typeface="Comfortaa Medium"/>
              <a:sym typeface="Comfortaa Medium"/>
            </a:endParaRPr>
          </a:p>
        </p:txBody>
      </p:sp>
      <p:sp>
        <p:nvSpPr>
          <p:cNvPr id="320" name="Google Shape;320;p46"/>
          <p:cNvSpPr txBox="1"/>
          <p:nvPr/>
        </p:nvSpPr>
        <p:spPr>
          <a:xfrm>
            <a:off x="2207225" y="225438"/>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419" sz="1800">
                <a:solidFill>
                  <a:srgbClr val="1C4587"/>
                </a:solidFill>
                <a:latin typeface="Comfortaa"/>
                <a:ea typeface="Comfortaa"/>
                <a:cs typeface="Comfortaa"/>
                <a:sym typeface="Comfortaa"/>
              </a:rPr>
              <a:t>Recorrido postorden:</a:t>
            </a:r>
            <a:endParaRPr b="1" i="1" sz="1800">
              <a:solidFill>
                <a:srgbClr val="1C4587"/>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188600" y="123600"/>
            <a:ext cx="3696300" cy="1181400"/>
          </a:xfrm>
          <a:prstGeom prst="rect">
            <a:avLst/>
          </a:prstGeom>
          <a:solidFill>
            <a:srgbClr val="073763"/>
          </a:solidFill>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Clr>
                <a:schemeClr val="dk1"/>
              </a:buClr>
              <a:buSzPct val="94736"/>
              <a:buFont typeface="Arial"/>
              <a:buNone/>
            </a:pPr>
            <a:r>
              <a:rPr lang="es-419" sz="1161">
                <a:solidFill>
                  <a:schemeClr val="lt1"/>
                </a:solidFill>
                <a:latin typeface="Comfortaa Medium"/>
                <a:ea typeface="Comfortaa Medium"/>
                <a:cs typeface="Comfortaa Medium"/>
                <a:sym typeface="Comfortaa Medium"/>
              </a:rPr>
              <a:t>Arbol General para Historias de vuelo de pasajero:</a:t>
            </a:r>
            <a:endParaRPr sz="1161">
              <a:solidFill>
                <a:schemeClr val="lt1"/>
              </a:solidFill>
              <a:latin typeface="Comfortaa Medium"/>
              <a:ea typeface="Comfortaa Medium"/>
              <a:cs typeface="Comfortaa Medium"/>
              <a:sym typeface="Comfortaa Medium"/>
            </a:endParaRPr>
          </a:p>
          <a:p>
            <a:pPr indent="0" lvl="0" marL="0" rtl="0" algn="l">
              <a:lnSpc>
                <a:spcPct val="135714"/>
              </a:lnSpc>
              <a:spcBef>
                <a:spcPts val="0"/>
              </a:spcBef>
              <a:spcAft>
                <a:spcPts val="0"/>
              </a:spcAft>
              <a:buClr>
                <a:schemeClr val="dk1"/>
              </a:buClr>
              <a:buSzPct val="94736"/>
              <a:buFont typeface="Arial"/>
              <a:buNone/>
            </a:pPr>
            <a:r>
              <a:rPr lang="es-419" sz="1161">
                <a:solidFill>
                  <a:schemeClr val="lt1"/>
                </a:solidFill>
                <a:latin typeface="Comfortaa Medium"/>
                <a:ea typeface="Comfortaa Medium"/>
                <a:cs typeface="Comfortaa Medium"/>
                <a:sym typeface="Comfortaa Medium"/>
              </a:rPr>
              <a:t>Este árbol modela el historial de un pasajero, donde cada nodo es un vuelo y sus hijos son las posibles conexiones o escalas subsiguientes en ese viaje. No hay un límite fijo de hijos por nodo.</a:t>
            </a:r>
            <a:endParaRPr sz="1161">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200">
              <a:latin typeface="Comfortaa Medium"/>
              <a:ea typeface="Comfortaa Medium"/>
              <a:cs typeface="Comfortaa Medium"/>
              <a:sym typeface="Comfortaa Medium"/>
            </a:endParaRPr>
          </a:p>
        </p:txBody>
      </p:sp>
      <p:sp>
        <p:nvSpPr>
          <p:cNvPr id="326" name="Google Shape;326;p47"/>
          <p:cNvSpPr txBox="1"/>
          <p:nvPr>
            <p:ph idx="1" type="body"/>
          </p:nvPr>
        </p:nvSpPr>
        <p:spPr>
          <a:xfrm>
            <a:off x="188600" y="1464750"/>
            <a:ext cx="3696300" cy="34872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VueloGeneral</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numero_vuelo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fecha</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origen</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destino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.numero_vuelo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.fecha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fecha</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.origen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.destino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destino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.conexiones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3B3B3B"/>
                </a:solidFill>
                <a:highlight>
                  <a:srgbClr val="FFFFFF"/>
                </a:highlight>
                <a:latin typeface="Courier New"/>
                <a:ea typeface="Courier New"/>
                <a:cs typeface="Courier New"/>
                <a:sym typeface="Courier New"/>
              </a:rPr>
              <a:t>] </a:t>
            </a:r>
            <a:endParaRPr sz="14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sz="1000">
              <a:latin typeface="Comfortaa Medium"/>
              <a:ea typeface="Comfortaa Medium"/>
              <a:cs typeface="Comfortaa Medium"/>
              <a:sym typeface="Comfortaa Medium"/>
            </a:endParaRPr>
          </a:p>
        </p:txBody>
      </p:sp>
      <p:pic>
        <p:nvPicPr>
          <p:cNvPr id="327" name="Google Shape;327;p47"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328" name="Google Shape;328;p47"/>
          <p:cNvSpPr txBox="1"/>
          <p:nvPr/>
        </p:nvSpPr>
        <p:spPr>
          <a:xfrm>
            <a:off x="4165750" y="963975"/>
            <a:ext cx="4808400" cy="41199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Comfortaa Medium"/>
                <a:ea typeface="Comfortaa Medium"/>
                <a:cs typeface="Comfortaa Medium"/>
                <a:sym typeface="Comfortaa Medium"/>
              </a:rPr>
              <a:t>Esta clase, VueloGeneral, redefine el concepto del nodo que vimos anteriormente. Mientras que las clases VueloBinario estaban diseñadas específicamente para un Árbol Binario (con exactamente dos punteros: izquierdo y derecho), esta clase está diseñada para un tipo de estructura de datos diferente y más flexible, un Árbol General.</a:t>
            </a:r>
            <a:endParaRPr sz="1200">
              <a:solidFill>
                <a:schemeClr val="lt1"/>
              </a:solidFill>
              <a:latin typeface="Comfortaa Medium"/>
              <a:ea typeface="Comfortaa Medium"/>
              <a:cs typeface="Comfortaa Medium"/>
              <a:sym typeface="Comfortaa Medium"/>
            </a:endParaRPr>
          </a:p>
          <a:p>
            <a:pPr indent="0" lvl="0" marL="0" rtl="0" algn="l">
              <a:spcBef>
                <a:spcPts val="0"/>
              </a:spcBef>
              <a:spcAft>
                <a:spcPts val="0"/>
              </a:spcAft>
              <a:buNone/>
            </a:pPr>
            <a:r>
              <a:rPr lang="es-419" sz="1200">
                <a:solidFill>
                  <a:schemeClr val="lt1"/>
                </a:solidFill>
                <a:latin typeface="Comfortaa Medium"/>
                <a:ea typeface="Comfortaa Medium"/>
                <a:cs typeface="Comfortaa Medium"/>
                <a:sym typeface="Comfortaa Medium"/>
              </a:rPr>
              <a:t>La clase representa un vuelo específico en una red o ruta. A diferencia del árbol binario, donde cada vuelo solo podía tener dos "hijos" ordenados, aquí un vuelo puede tener un número ilimitado de conexiones o escalas subsiguientes. Modela una relación de "muchos a muchos" o "uno a muchos".</a:t>
            </a:r>
            <a:endParaRPr sz="1200">
              <a:solidFill>
                <a:schemeClr val="lt1"/>
              </a:solidFill>
              <a:latin typeface="Comfortaa Medium"/>
              <a:ea typeface="Comfortaa Medium"/>
              <a:cs typeface="Comfortaa Medium"/>
              <a:sym typeface="Comfortaa Medium"/>
            </a:endParaRPr>
          </a:p>
          <a:p>
            <a:pPr indent="-304800" lvl="0" marL="457200" rtl="0" algn="l">
              <a:spcBef>
                <a:spcPts val="0"/>
              </a:spcBef>
              <a:spcAft>
                <a:spcPts val="0"/>
              </a:spcAft>
              <a:buClr>
                <a:schemeClr val="lt1"/>
              </a:buClr>
              <a:buSzPts val="1200"/>
              <a:buFont typeface="Comfortaa Medium"/>
              <a:buChar char="●"/>
            </a:pPr>
            <a:r>
              <a:rPr lang="es-419" sz="1200">
                <a:solidFill>
                  <a:schemeClr val="lt1"/>
                </a:solidFill>
                <a:latin typeface="Comfortaa Medium"/>
                <a:ea typeface="Comfortaa Medium"/>
                <a:cs typeface="Comfortaa Medium"/>
                <a:sym typeface="Comfortaa Medium"/>
              </a:rPr>
              <a:t>self.numero(identificador único de vuelo)</a:t>
            </a:r>
            <a:endParaRPr sz="1200">
              <a:solidFill>
                <a:schemeClr val="lt1"/>
              </a:solidFill>
              <a:latin typeface="Comfortaa Medium"/>
              <a:ea typeface="Comfortaa Medium"/>
              <a:cs typeface="Comfortaa Medium"/>
              <a:sym typeface="Comfortaa Medium"/>
            </a:endParaRPr>
          </a:p>
          <a:p>
            <a:pPr indent="-304800" lvl="0" marL="457200" rtl="0" algn="l">
              <a:spcBef>
                <a:spcPts val="0"/>
              </a:spcBef>
              <a:spcAft>
                <a:spcPts val="0"/>
              </a:spcAft>
              <a:buClr>
                <a:schemeClr val="lt1"/>
              </a:buClr>
              <a:buSzPts val="1200"/>
              <a:buFont typeface="Comfortaa Medium"/>
              <a:buChar char="●"/>
            </a:pPr>
            <a:r>
              <a:rPr lang="es-419" sz="1200">
                <a:solidFill>
                  <a:schemeClr val="lt1"/>
                </a:solidFill>
                <a:latin typeface="Comfortaa Medium"/>
                <a:ea typeface="Comfortaa Medium"/>
                <a:cs typeface="Comfortaa Medium"/>
                <a:sym typeface="Comfortaa Medium"/>
              </a:rPr>
              <a:t>Self.fecha (fecha programada del vuelo)</a:t>
            </a:r>
            <a:endParaRPr sz="1200">
              <a:solidFill>
                <a:schemeClr val="lt1"/>
              </a:solidFill>
              <a:latin typeface="Comfortaa Medium"/>
              <a:ea typeface="Comfortaa Medium"/>
              <a:cs typeface="Comfortaa Medium"/>
              <a:sym typeface="Comfortaa Medium"/>
            </a:endParaRPr>
          </a:p>
          <a:p>
            <a:pPr indent="-304800" lvl="0" marL="457200" rtl="0" algn="l">
              <a:spcBef>
                <a:spcPts val="0"/>
              </a:spcBef>
              <a:spcAft>
                <a:spcPts val="0"/>
              </a:spcAft>
              <a:buClr>
                <a:schemeClr val="lt1"/>
              </a:buClr>
              <a:buSzPts val="1200"/>
              <a:buFont typeface="Comfortaa Medium"/>
              <a:buChar char="●"/>
            </a:pPr>
            <a:r>
              <a:rPr lang="es-419" sz="1200">
                <a:solidFill>
                  <a:schemeClr val="lt1"/>
                </a:solidFill>
                <a:latin typeface="Comfortaa Medium"/>
                <a:ea typeface="Comfortaa Medium"/>
                <a:cs typeface="Comfortaa Medium"/>
                <a:sym typeface="Comfortaa Medium"/>
              </a:rPr>
              <a:t>self.origen(ciudad o aeropuerto de salida)</a:t>
            </a:r>
            <a:endParaRPr sz="1200">
              <a:solidFill>
                <a:schemeClr val="lt1"/>
              </a:solidFill>
              <a:latin typeface="Comfortaa Medium"/>
              <a:ea typeface="Comfortaa Medium"/>
              <a:cs typeface="Comfortaa Medium"/>
              <a:sym typeface="Comfortaa Medium"/>
            </a:endParaRPr>
          </a:p>
          <a:p>
            <a:pPr indent="-304800" lvl="0" marL="457200" rtl="0" algn="l">
              <a:spcBef>
                <a:spcPts val="0"/>
              </a:spcBef>
              <a:spcAft>
                <a:spcPts val="0"/>
              </a:spcAft>
              <a:buClr>
                <a:schemeClr val="lt1"/>
              </a:buClr>
              <a:buSzPts val="1200"/>
              <a:buFont typeface="Comfortaa Medium"/>
              <a:buChar char="●"/>
            </a:pPr>
            <a:r>
              <a:rPr lang="es-419" sz="1200">
                <a:solidFill>
                  <a:schemeClr val="lt1"/>
                </a:solidFill>
                <a:latin typeface="Comfortaa Medium"/>
                <a:ea typeface="Comfortaa Medium"/>
                <a:cs typeface="Comfortaa Medium"/>
                <a:sym typeface="Comfortaa Medium"/>
              </a:rPr>
              <a:t>self.destino(ciudad o aeropuerto de llegada)</a:t>
            </a:r>
            <a:endParaRPr sz="1200">
              <a:solidFill>
                <a:schemeClr val="lt1"/>
              </a:solidFill>
              <a:latin typeface="Comfortaa Medium"/>
              <a:ea typeface="Comfortaa Medium"/>
              <a:cs typeface="Comfortaa Medium"/>
              <a:sym typeface="Comfortaa Medium"/>
            </a:endParaRPr>
          </a:p>
          <a:p>
            <a:pPr indent="-304800" lvl="0" marL="457200" rtl="0" algn="l">
              <a:spcBef>
                <a:spcPts val="0"/>
              </a:spcBef>
              <a:spcAft>
                <a:spcPts val="0"/>
              </a:spcAft>
              <a:buClr>
                <a:schemeClr val="lt1"/>
              </a:buClr>
              <a:buSzPts val="1200"/>
              <a:buFont typeface="Comfortaa Medium"/>
              <a:buChar char="●"/>
            </a:pPr>
            <a:r>
              <a:rPr lang="es-419" sz="1200">
                <a:solidFill>
                  <a:schemeClr val="lt1"/>
                </a:solidFill>
                <a:latin typeface="Comfortaa Medium"/>
                <a:ea typeface="Comfortaa Medium"/>
                <a:cs typeface="Comfortaa Medium"/>
                <a:sym typeface="Comfortaa Medium"/>
              </a:rPr>
              <a:t>self.conexiones(Una lista que almacena referencias (punteros) a otros nodos (VueloGeneral) que representan las posibles escalas o vuelos de conexión desde este destino).</a:t>
            </a:r>
            <a:endParaRPr sz="1200">
              <a:solidFill>
                <a:schemeClr val="lt1"/>
              </a:solidFill>
              <a:latin typeface="Comfortaa Medium"/>
              <a:ea typeface="Comfortaa Medium"/>
              <a:cs typeface="Comfortaa Medium"/>
              <a:sym typeface="Comfortaa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idx="1" type="body"/>
          </p:nvPr>
        </p:nvSpPr>
        <p:spPr>
          <a:xfrm>
            <a:off x="311700" y="608225"/>
            <a:ext cx="3796800" cy="39606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__str__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"""Representación en cadena para facilitar la impresión."""</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"Vuelo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.numero_vuelo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.origen</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-&gt;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.destino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en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.fecha</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agregar_conexion</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vuelo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.conexiones.append(vuelo)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34" name="Google Shape;334;p48"/>
          <p:cNvSpPr txBox="1"/>
          <p:nvPr/>
        </p:nvSpPr>
        <p:spPr>
          <a:xfrm>
            <a:off x="4291975" y="986925"/>
            <a:ext cx="4551900" cy="3960600"/>
          </a:xfrm>
          <a:prstGeom prst="rect">
            <a:avLst/>
          </a:prstGeom>
          <a:solidFill>
            <a:srgbClr val="073763"/>
          </a:solidFill>
          <a:ln cap="flat" cmpd="sng" w="9525">
            <a:solidFill>
              <a:srgbClr val="0A0A0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s-419" sz="1100" u="sng">
                <a:solidFill>
                  <a:schemeClr val="lt1"/>
                </a:solidFill>
                <a:latin typeface="Comfortaa"/>
                <a:ea typeface="Comfortaa"/>
                <a:cs typeface="Comfortaa"/>
                <a:sym typeface="Comfortaa"/>
              </a:rPr>
              <a:t>Lógica y Funcionamiento:</a:t>
            </a:r>
            <a:endParaRPr b="1" sz="1100" u="sng">
              <a:solidFill>
                <a:schemeClr val="lt1"/>
              </a:solidFill>
              <a:latin typeface="Comfortaa"/>
              <a:ea typeface="Comfortaa"/>
              <a:cs typeface="Comfortaa"/>
              <a:sym typeface="Comfortaa"/>
            </a:endParaRPr>
          </a:p>
          <a:p>
            <a:pPr indent="-298450" lvl="0" marL="457200" rtl="0" algn="l">
              <a:lnSpc>
                <a:spcPct val="150000"/>
              </a:lnSpc>
              <a:spcBef>
                <a:spcPts val="1200"/>
              </a:spcBef>
              <a:spcAft>
                <a:spcPts val="0"/>
              </a:spcAft>
              <a:buClr>
                <a:schemeClr val="lt1"/>
              </a:buClr>
              <a:buSzPts val="1100"/>
              <a:buFont typeface="Roboto"/>
              <a:buChar char="●"/>
            </a:pPr>
            <a:r>
              <a:rPr b="1" lang="es-419" sz="1100" u="sng">
                <a:solidFill>
                  <a:schemeClr val="lt1"/>
                </a:solidFill>
                <a:latin typeface="Comfortaa"/>
                <a:ea typeface="Comfortaa"/>
                <a:cs typeface="Comfortaa"/>
                <a:sym typeface="Comfortaa"/>
              </a:rPr>
              <a:t>Propósito:</a:t>
            </a:r>
            <a:r>
              <a:rPr lang="es-419" sz="1100" u="sng">
                <a:solidFill>
                  <a:schemeClr val="lt1"/>
                </a:solidFill>
                <a:latin typeface="Comfortaa Medium"/>
                <a:ea typeface="Comfortaa Medium"/>
                <a:cs typeface="Comfortaa Medium"/>
                <a:sym typeface="Comfortaa Medium"/>
              </a:rPr>
              <a:t> </a:t>
            </a:r>
            <a:r>
              <a:rPr lang="es-419" sz="1100">
                <a:solidFill>
                  <a:schemeClr val="lt1"/>
                </a:solidFill>
                <a:latin typeface="Comfortaa Medium"/>
                <a:ea typeface="Comfortaa Medium"/>
                <a:cs typeface="Comfortaa Medium"/>
                <a:sym typeface="Comfortaa Medium"/>
              </a:rPr>
              <a:t>Ofrece una interfaz clara y controlada para modificar la lista self.conexiones. En lugar de que el usuario acceda directamente a la lista (vuelo_a.conexiones.append(vuelo_b)), se le proporciona un método de clase.</a:t>
            </a:r>
            <a:endParaRPr sz="11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ts val="1100"/>
              <a:buFont typeface="Roboto"/>
              <a:buChar char="●"/>
            </a:pPr>
            <a:r>
              <a:rPr b="1" lang="es-419" sz="1100" u="sng">
                <a:solidFill>
                  <a:schemeClr val="lt1"/>
                </a:solidFill>
                <a:latin typeface="Comfortaa"/>
                <a:ea typeface="Comfortaa"/>
                <a:cs typeface="Comfortaa"/>
                <a:sym typeface="Comfortaa"/>
              </a:rPr>
              <a:t>Parámetro:</a:t>
            </a:r>
            <a:r>
              <a:rPr lang="es-419" sz="1100" u="sng">
                <a:solidFill>
                  <a:schemeClr val="lt1"/>
                </a:solidFill>
                <a:latin typeface="Comfortaa Medium"/>
                <a:ea typeface="Comfortaa Medium"/>
                <a:cs typeface="Comfortaa Medium"/>
                <a:sym typeface="Comfortaa Medium"/>
              </a:rPr>
              <a:t> </a:t>
            </a:r>
            <a:r>
              <a:rPr lang="es-419" sz="1100">
                <a:solidFill>
                  <a:schemeClr val="lt1"/>
                </a:solidFill>
                <a:latin typeface="Comfortaa Medium"/>
                <a:ea typeface="Comfortaa Medium"/>
                <a:cs typeface="Comfortaa Medium"/>
                <a:sym typeface="Comfortaa Medium"/>
              </a:rPr>
              <a:t>Recibe un objeto vuelo (que se espera que sea otra instancia de VueloGeneral).</a:t>
            </a:r>
            <a:endParaRPr sz="11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ts val="1100"/>
              <a:buFont typeface="Roboto"/>
              <a:buChar char="●"/>
            </a:pPr>
            <a:r>
              <a:rPr b="1" lang="es-419" sz="1100" u="sng">
                <a:solidFill>
                  <a:schemeClr val="lt1"/>
                </a:solidFill>
                <a:latin typeface="Comfortaa"/>
                <a:ea typeface="Comfortaa"/>
                <a:cs typeface="Comfortaa"/>
                <a:sym typeface="Comfortaa"/>
              </a:rPr>
              <a:t>Implementación:</a:t>
            </a:r>
            <a:r>
              <a:rPr lang="es-419" sz="1100">
                <a:solidFill>
                  <a:schemeClr val="lt1"/>
                </a:solidFill>
                <a:latin typeface="Comfortaa Medium"/>
                <a:ea typeface="Comfortaa Medium"/>
                <a:cs typeface="Comfortaa Medium"/>
                <a:sym typeface="Comfortaa Medium"/>
              </a:rPr>
              <a:t> Simplemente utiliza el método append() de Python para añadir el objeto vuelo proporcionado a la lista self.conexiones del objeto actual.</a:t>
            </a:r>
            <a:endParaRPr sz="11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ts val="1100"/>
              <a:buFont typeface="Comfortaa"/>
              <a:buChar char="●"/>
            </a:pPr>
            <a:r>
              <a:rPr b="1" lang="es-419" sz="1100" u="sng">
                <a:solidFill>
                  <a:schemeClr val="lt1"/>
                </a:solidFill>
                <a:latin typeface="Comfortaa"/>
                <a:ea typeface="Comfortaa"/>
                <a:cs typeface="Comfortaa"/>
                <a:sym typeface="Comfortaa"/>
              </a:rPr>
              <a:t>Ejemplo de uso:</a:t>
            </a:r>
            <a:endParaRPr b="1" sz="1100" u="sng">
              <a:solidFill>
                <a:schemeClr val="lt1"/>
              </a:solidFill>
              <a:latin typeface="Comfortaa"/>
              <a:ea typeface="Comfortaa"/>
              <a:cs typeface="Comfortaa"/>
              <a:sym typeface="Comfortaa"/>
            </a:endParaRPr>
          </a:p>
          <a:p>
            <a:pPr indent="-298450" lvl="0" marL="457200" rtl="0" algn="l">
              <a:lnSpc>
                <a:spcPct val="150000"/>
              </a:lnSpc>
              <a:spcBef>
                <a:spcPts val="0"/>
              </a:spcBef>
              <a:spcAft>
                <a:spcPts val="0"/>
              </a:spcAft>
              <a:buClr>
                <a:schemeClr val="lt1"/>
              </a:buClr>
              <a:buSzPts val="1100"/>
              <a:buFont typeface="Comfortaa Medium"/>
              <a:buChar char="●"/>
            </a:pPr>
            <a:r>
              <a:rPr lang="es-419" sz="1100">
                <a:solidFill>
                  <a:schemeClr val="lt1"/>
                </a:solidFill>
                <a:latin typeface="Comfortaa Medium"/>
                <a:ea typeface="Comfortaa Medium"/>
                <a:cs typeface="Comfortaa Medium"/>
                <a:sym typeface="Comfortaa Medium"/>
              </a:rPr>
              <a:t>vuelo_madrid = VueloGeneral(AV200, “...”, “BOG”, “MAD”)</a:t>
            </a:r>
            <a:endParaRPr sz="1100">
              <a:solidFill>
                <a:schemeClr val="lt1"/>
              </a:solidFill>
              <a:latin typeface="Comfortaa Medium"/>
              <a:ea typeface="Comfortaa Medium"/>
              <a:cs typeface="Comfortaa Medium"/>
              <a:sym typeface="Comfortaa Medium"/>
            </a:endParaRPr>
          </a:p>
          <a:p>
            <a:pPr indent="-298450" lvl="0" marL="457200" rtl="0" algn="l">
              <a:lnSpc>
                <a:spcPct val="150000"/>
              </a:lnSpc>
              <a:spcBef>
                <a:spcPts val="0"/>
              </a:spcBef>
              <a:spcAft>
                <a:spcPts val="0"/>
              </a:spcAft>
              <a:buClr>
                <a:schemeClr val="lt1"/>
              </a:buClr>
              <a:buSzPts val="1100"/>
              <a:buFont typeface="Comfortaa Medium"/>
              <a:buChar char="●"/>
            </a:pPr>
            <a:r>
              <a:rPr lang="es-419" sz="1100">
                <a:solidFill>
                  <a:schemeClr val="lt1"/>
                </a:solidFill>
                <a:latin typeface="Comfortaa Medium"/>
                <a:ea typeface="Comfortaa Medium"/>
                <a:cs typeface="Comfortaa Medium"/>
                <a:sym typeface="Comfortaa Medium"/>
              </a:rPr>
              <a:t>vuelo_general.agregar_conexion(vuelo_roma)</a:t>
            </a:r>
            <a:endParaRPr sz="1100">
              <a:solidFill>
                <a:schemeClr val="lt1"/>
              </a:solidFill>
              <a:latin typeface="Comfortaa Medium"/>
              <a:ea typeface="Comfortaa Medium"/>
              <a:cs typeface="Comfortaa Medium"/>
              <a:sym typeface="Comfortaa Medium"/>
            </a:endParaRPr>
          </a:p>
          <a:p>
            <a:pPr indent="0" lvl="0" marL="0" rtl="0" algn="l">
              <a:spcBef>
                <a:spcPts val="2400"/>
              </a:spcBef>
              <a:spcAft>
                <a:spcPts val="0"/>
              </a:spcAft>
              <a:buNone/>
            </a:pPr>
            <a:r>
              <a:t/>
            </a:r>
            <a:endParaRPr sz="1800">
              <a:solidFill>
                <a:schemeClr val="dk2"/>
              </a:solidFill>
            </a:endParaRPr>
          </a:p>
        </p:txBody>
      </p:sp>
      <p:pic>
        <p:nvPicPr>
          <p:cNvPr id="335" name="Google Shape;335;p48"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idx="1" type="body"/>
          </p:nvPr>
        </p:nvSpPr>
        <p:spPr>
          <a:xfrm>
            <a:off x="160675" y="257350"/>
            <a:ext cx="3855900" cy="16248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HistorialVuelos</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vuelo_inicial</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.raiz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vuelo_inicial</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41" name="Google Shape;341;p49"/>
          <p:cNvSpPr txBox="1"/>
          <p:nvPr/>
        </p:nvSpPr>
        <p:spPr>
          <a:xfrm>
            <a:off x="4200175" y="1136125"/>
            <a:ext cx="4632000" cy="37986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0000"/>
              </a:lnSpc>
              <a:spcBef>
                <a:spcPts val="2300"/>
              </a:spcBef>
              <a:spcAft>
                <a:spcPts val="0"/>
              </a:spcAft>
              <a:buNone/>
            </a:pPr>
            <a:r>
              <a:rPr b="1" lang="es-419" u="sng">
                <a:solidFill>
                  <a:schemeClr val="lt1"/>
                </a:solidFill>
                <a:latin typeface="Comfortaa"/>
                <a:ea typeface="Comfortaa"/>
                <a:cs typeface="Comfortaa"/>
                <a:sym typeface="Comfortaa"/>
              </a:rPr>
              <a:t>Propósito de la Cla</a:t>
            </a:r>
            <a:r>
              <a:rPr b="1" lang="es-419" u="sng">
                <a:solidFill>
                  <a:schemeClr val="lt1"/>
                </a:solidFill>
                <a:latin typeface="Comfortaa"/>
                <a:ea typeface="Comfortaa"/>
                <a:cs typeface="Comfortaa"/>
                <a:sym typeface="Comfortaa"/>
              </a:rPr>
              <a:t>se</a:t>
            </a:r>
            <a:endParaRPr b="1" u="sng">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rPr lang="es-419">
                <a:solidFill>
                  <a:schemeClr val="lt1"/>
                </a:solidFill>
                <a:latin typeface="Comfortaa"/>
                <a:ea typeface="Comfortaa"/>
                <a:cs typeface="Comfortaa"/>
                <a:sym typeface="Comfortaa"/>
              </a:rPr>
              <a:t>La clase HistorialVuelos tiene una</a:t>
            </a:r>
            <a:r>
              <a:rPr lang="es-419">
                <a:solidFill>
                  <a:schemeClr val="lt1"/>
                </a:solidFill>
                <a:latin typeface="Comfortaa"/>
                <a:ea typeface="Comfortaa"/>
                <a:cs typeface="Comfortaa"/>
                <a:sym typeface="Comfortaa"/>
              </a:rPr>
              <a:t> única función que es establecer y mantener la referencia al primer vuelo o al vuelo principal que inicia una serie de conexiones.</a:t>
            </a:r>
            <a:endParaRPr>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rPr lang="es-419">
                <a:solidFill>
                  <a:schemeClr val="lt1"/>
                </a:solidFill>
                <a:latin typeface="Comfortaa"/>
                <a:ea typeface="Comfortaa"/>
                <a:cs typeface="Comfortaa"/>
                <a:sym typeface="Comfortaa"/>
              </a:rPr>
              <a:t>En el contexto de las clases VueloGeneral que hemos visto (que tienen una lista conexiones), esta clase HistorialVuelos define </a:t>
            </a:r>
            <a:r>
              <a:rPr i="1" lang="es-419">
                <a:solidFill>
                  <a:schemeClr val="lt1"/>
                </a:solidFill>
                <a:latin typeface="Comfortaa"/>
                <a:ea typeface="Comfortaa"/>
                <a:cs typeface="Comfortaa"/>
                <a:sym typeface="Comfortaa"/>
              </a:rPr>
              <a:t>dónde comienza</a:t>
            </a:r>
            <a:r>
              <a:rPr lang="es-419">
                <a:solidFill>
                  <a:schemeClr val="lt1"/>
                </a:solidFill>
                <a:latin typeface="Comfortaa"/>
                <a:ea typeface="Comfortaa"/>
                <a:cs typeface="Comfortaa"/>
                <a:sym typeface="Comfortaa"/>
              </a:rPr>
              <a:t> la red de vuelos.</a:t>
            </a:r>
            <a:endParaRPr>
              <a:solidFill>
                <a:schemeClr val="lt1"/>
              </a:solidFill>
              <a:latin typeface="Comfortaa"/>
              <a:ea typeface="Comfortaa"/>
              <a:cs typeface="Comfortaa"/>
              <a:sym typeface="Comfortaa"/>
            </a:endParaRPr>
          </a:p>
          <a:p>
            <a:pPr indent="0" lvl="0" marL="0" rtl="0" algn="l">
              <a:spcBef>
                <a:spcPts val="1200"/>
              </a:spcBef>
              <a:spcAft>
                <a:spcPts val="0"/>
              </a:spcAft>
              <a:buNone/>
            </a:pPr>
            <a:r>
              <a:t/>
            </a:r>
            <a:endParaRPr sz="1800">
              <a:solidFill>
                <a:schemeClr val="dk2"/>
              </a:solidFill>
            </a:endParaRPr>
          </a:p>
        </p:txBody>
      </p:sp>
      <p:pic>
        <p:nvPicPr>
          <p:cNvPr descr="Archivo:Rutas aereas cali.svg - Wikipedia, la enciclopedia libre" id="342" name="Google Shape;342;p49"/>
          <p:cNvPicPr preferRelativeResize="0"/>
          <p:nvPr/>
        </p:nvPicPr>
        <p:blipFill>
          <a:blip r:embed="rId3">
            <a:alphaModFix/>
          </a:blip>
          <a:stretch>
            <a:fillRect/>
          </a:stretch>
        </p:blipFill>
        <p:spPr>
          <a:xfrm>
            <a:off x="160675" y="2025625"/>
            <a:ext cx="3752602" cy="2358175"/>
          </a:xfrm>
          <a:prstGeom prst="rect">
            <a:avLst/>
          </a:prstGeom>
          <a:noFill/>
          <a:ln cap="flat" cmpd="sng" w="9525">
            <a:solidFill>
              <a:srgbClr val="073763"/>
            </a:solidFill>
            <a:prstDash val="solid"/>
            <a:round/>
            <a:headEnd len="sm" w="sm" type="none"/>
            <a:tailEnd len="sm" w="sm" type="none"/>
          </a:ln>
        </p:spPr>
      </p:pic>
      <p:pic>
        <p:nvPicPr>
          <p:cNvPr id="343" name="Google Shape;343;p49" title="logo unab.png"/>
          <p:cNvPicPr preferRelativeResize="0"/>
          <p:nvPr/>
        </p:nvPicPr>
        <p:blipFill>
          <a:blip r:embed="rId4">
            <a:alphaModFix/>
          </a:blip>
          <a:stretch>
            <a:fillRect/>
          </a:stretch>
        </p:blipFill>
        <p:spPr>
          <a:xfrm>
            <a:off x="7680000" y="69975"/>
            <a:ext cx="1420275" cy="772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idx="1" type="body"/>
          </p:nvPr>
        </p:nvSpPr>
        <p:spPr>
          <a:xfrm>
            <a:off x="311700" y="332800"/>
            <a:ext cx="3945900" cy="17100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recorrer_historial</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resultado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._recorrer_recursivo(</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.raiz, resultado)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resultado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sz="1200"/>
          </a:p>
        </p:txBody>
      </p:sp>
      <p:sp>
        <p:nvSpPr>
          <p:cNvPr id="349" name="Google Shape;349;p50"/>
          <p:cNvSpPr txBox="1"/>
          <p:nvPr/>
        </p:nvSpPr>
        <p:spPr>
          <a:xfrm>
            <a:off x="4395275" y="826275"/>
            <a:ext cx="4682100" cy="43173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s-419" sz="1200">
                <a:solidFill>
                  <a:schemeClr val="lt1"/>
                </a:solidFill>
                <a:latin typeface="Comfortaa"/>
                <a:ea typeface="Comfortaa"/>
                <a:cs typeface="Comfortaa"/>
                <a:sym typeface="Comfortaa"/>
              </a:rPr>
              <a:t>Función recorrer_historial(self):</a:t>
            </a:r>
            <a:endParaRPr b="1"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None/>
            </a:pPr>
            <a:r>
              <a:rPr lang="es-419" sz="1200">
                <a:solidFill>
                  <a:schemeClr val="lt1"/>
                </a:solidFill>
                <a:latin typeface="Comfortaa"/>
                <a:ea typeface="Comfortaa"/>
                <a:cs typeface="Comfortaa"/>
                <a:sym typeface="Comfortaa"/>
              </a:rPr>
              <a:t>Este es el método público que el usuario llama para obtener la secuencia completa del historial de vuelos o rutas.</a:t>
            </a:r>
            <a:endParaRPr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None/>
            </a:pPr>
            <a:r>
              <a:rPr b="1" lang="es-419" sz="1200" u="sng">
                <a:solidFill>
                  <a:schemeClr val="lt1"/>
                </a:solidFill>
                <a:latin typeface="Comfortaa"/>
                <a:ea typeface="Comfortaa"/>
                <a:cs typeface="Comfortaa"/>
                <a:sym typeface="Comfortaa"/>
              </a:rPr>
              <a:t>Inicialización:</a:t>
            </a:r>
            <a:r>
              <a:rPr lang="es-419" sz="1200">
                <a:solidFill>
                  <a:schemeClr val="lt1"/>
                </a:solidFill>
                <a:latin typeface="Comfortaa"/>
                <a:ea typeface="Comfortaa"/>
                <a:cs typeface="Comfortaa"/>
                <a:sym typeface="Comfortaa"/>
              </a:rPr>
              <a:t> Crea una lista </a:t>
            </a:r>
            <a:r>
              <a:rPr lang="es-419" sz="1200">
                <a:solidFill>
                  <a:schemeClr val="lt1"/>
                </a:solidFill>
                <a:latin typeface="Comfortaa"/>
                <a:ea typeface="Comfortaa"/>
                <a:cs typeface="Comfortaa"/>
                <a:sym typeface="Comfortaa"/>
              </a:rPr>
              <a:t>vacía</a:t>
            </a:r>
            <a:r>
              <a:rPr lang="es-419" sz="1200">
                <a:solidFill>
                  <a:schemeClr val="lt1"/>
                </a:solidFill>
                <a:latin typeface="Comfortaa"/>
                <a:ea typeface="Comfortaa"/>
                <a:cs typeface="Comfortaa"/>
                <a:sym typeface="Comfortaa"/>
              </a:rPr>
              <a:t> llamada resultado, que almacenará las descripciones de los vuelos visitados.</a:t>
            </a:r>
            <a:endParaRPr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None/>
            </a:pPr>
            <a:r>
              <a:rPr b="1" lang="es-419" sz="1200" u="sng">
                <a:solidFill>
                  <a:schemeClr val="lt1"/>
                </a:solidFill>
                <a:latin typeface="Comfortaa"/>
                <a:ea typeface="Comfortaa"/>
                <a:cs typeface="Comfortaa"/>
                <a:sym typeface="Comfortaa"/>
              </a:rPr>
              <a:t>Llamada a la recursión: </a:t>
            </a:r>
            <a:r>
              <a:rPr lang="es-419" sz="1200">
                <a:solidFill>
                  <a:schemeClr val="lt1"/>
                </a:solidFill>
                <a:latin typeface="Comfortaa"/>
                <a:ea typeface="Comfortaa"/>
                <a:cs typeface="Comfortaa"/>
                <a:sym typeface="Comfortaa"/>
              </a:rPr>
              <a:t>Inicia el proceso llamando a la función auxiliar, _recorrer_recursivo comenzando desde el self.raiz (el vuelo inicial del historial) y pasandole la lista resultado. </a:t>
            </a:r>
            <a:endParaRPr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None/>
            </a:pPr>
            <a:r>
              <a:rPr b="1" lang="es-419" sz="1200" u="sng">
                <a:solidFill>
                  <a:schemeClr val="lt1"/>
                </a:solidFill>
                <a:latin typeface="Comfortaa"/>
                <a:ea typeface="Comfortaa"/>
                <a:cs typeface="Comfortaa"/>
                <a:sym typeface="Comfortaa"/>
              </a:rPr>
              <a:t>Devolución:</a:t>
            </a:r>
            <a:r>
              <a:rPr lang="es-419" sz="1200">
                <a:solidFill>
                  <a:schemeClr val="lt1"/>
                </a:solidFill>
                <a:latin typeface="Comfortaa"/>
                <a:ea typeface="Comfortaa"/>
                <a:cs typeface="Comfortaa"/>
                <a:sym typeface="Comfortaa"/>
              </a:rPr>
              <a:t> Una vez completado el recorrido por toda la red de vuelos, devuelve la lista resultado completa.</a:t>
            </a:r>
            <a:endParaRPr sz="1200">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0A0A0A"/>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800">
              <a:solidFill>
                <a:schemeClr val="dk2"/>
              </a:solidFill>
            </a:endParaRPr>
          </a:p>
        </p:txBody>
      </p:sp>
      <p:pic>
        <p:nvPicPr>
          <p:cNvPr id="350" name="Google Shape;350;p50"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351" name="Google Shape;351;p50"/>
          <p:cNvSpPr txBox="1"/>
          <p:nvPr/>
        </p:nvSpPr>
        <p:spPr>
          <a:xfrm>
            <a:off x="355750" y="2249275"/>
            <a:ext cx="3901800" cy="23181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s-419" sz="1200">
                <a:solidFill>
                  <a:schemeClr val="lt1"/>
                </a:solidFill>
                <a:latin typeface="Comfortaa"/>
                <a:ea typeface="Comfortaa"/>
                <a:cs typeface="Comfortaa"/>
                <a:sym typeface="Comfortaa"/>
              </a:rPr>
              <a:t>Estas funciones implementan un algoritmo de recorrido en profundidad (DFS ) para la estructura de árbol general que creamos con la clase </a:t>
            </a:r>
            <a:r>
              <a:rPr lang="es-419" sz="1050">
                <a:solidFill>
                  <a:schemeClr val="lt1"/>
                </a:solidFill>
                <a:latin typeface="Comfortaa"/>
                <a:ea typeface="Comfortaa"/>
                <a:cs typeface="Comfortaa"/>
                <a:sym typeface="Comfortaa"/>
              </a:rPr>
              <a:t>VueloGeneral</a:t>
            </a:r>
            <a:r>
              <a:rPr lang="es-419" sz="1200">
                <a:solidFill>
                  <a:schemeClr val="lt1"/>
                </a:solidFill>
                <a:latin typeface="Comfortaa"/>
                <a:ea typeface="Comfortaa"/>
                <a:cs typeface="Comfortaa"/>
                <a:sym typeface="Comfortaa"/>
              </a:rPr>
              <a:t>.</a:t>
            </a:r>
            <a:endParaRPr sz="1200">
              <a:solidFill>
                <a:schemeClr val="lt1"/>
              </a:solidFill>
              <a:latin typeface="Comfortaa"/>
              <a:ea typeface="Comfortaa"/>
              <a:cs typeface="Comfortaa"/>
              <a:sym typeface="Comfortaa"/>
            </a:endParaRPr>
          </a:p>
          <a:p>
            <a:pPr indent="0" lvl="0" marL="0" rtl="0" algn="l">
              <a:lnSpc>
                <a:spcPct val="150000"/>
              </a:lnSpc>
              <a:spcBef>
                <a:spcPts val="1200"/>
              </a:spcBef>
              <a:spcAft>
                <a:spcPts val="1200"/>
              </a:spcAft>
              <a:buClr>
                <a:schemeClr val="dk1"/>
              </a:buClr>
              <a:buSzPts val="1100"/>
              <a:buFont typeface="Arial"/>
              <a:buNone/>
            </a:pPr>
            <a:r>
              <a:rPr lang="es-419" sz="1200">
                <a:solidFill>
                  <a:schemeClr val="lt1"/>
                </a:solidFill>
                <a:latin typeface="Comfortaa"/>
                <a:ea typeface="Comfortaa"/>
                <a:cs typeface="Comfortaa"/>
                <a:sym typeface="Comfortaa"/>
              </a:rPr>
              <a:t>El objetivo es visitar cada vuelo en la secuencia en que están conectados, desde la raíz hasta las conexiones más profundas.</a:t>
            </a:r>
            <a:endParaRPr sz="1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idx="1" type="body"/>
          </p:nvPr>
        </p:nvSpPr>
        <p:spPr>
          <a:xfrm>
            <a:off x="185450" y="291775"/>
            <a:ext cx="3793500" cy="3416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def</a:t>
            </a:r>
            <a:r>
              <a:rPr lang="es-419" sz="1300">
                <a:solidFill>
                  <a:srgbClr val="3B3B3B"/>
                </a:solidFill>
                <a:highlight>
                  <a:srgbClr val="FFFFFF"/>
                </a:highlight>
                <a:latin typeface="Courier New"/>
                <a:ea typeface="Courier New"/>
                <a:cs typeface="Courier New"/>
                <a:sym typeface="Courier New"/>
              </a:rPr>
              <a:t> </a:t>
            </a:r>
            <a:r>
              <a:rPr lang="es-419" sz="1300">
                <a:solidFill>
                  <a:srgbClr val="795E26"/>
                </a:solidFill>
                <a:highlight>
                  <a:srgbClr val="FFFFFF"/>
                </a:highlight>
                <a:latin typeface="Courier New"/>
                <a:ea typeface="Courier New"/>
                <a:cs typeface="Courier New"/>
                <a:sym typeface="Courier New"/>
              </a:rPr>
              <a:t>_recorrer_recursivo</a:t>
            </a:r>
            <a:r>
              <a:rPr lang="es-419" sz="1300">
                <a:solidFill>
                  <a:srgbClr val="3B3B3B"/>
                </a:solidFill>
                <a:highlight>
                  <a:srgbClr val="FFFFFF"/>
                </a:highlight>
                <a:latin typeface="Courier New"/>
                <a:ea typeface="Courier New"/>
                <a:cs typeface="Courier New"/>
                <a:sym typeface="Courier New"/>
              </a:rPr>
              <a:t>(</a:t>
            </a:r>
            <a:r>
              <a:rPr lang="es-419" sz="1300">
                <a:solidFill>
                  <a:srgbClr val="001080"/>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nodo</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resultado</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AF00DB"/>
                </a:solidFill>
                <a:highlight>
                  <a:srgbClr val="FFFFFF"/>
                </a:highlight>
                <a:latin typeface="Courier New"/>
                <a:ea typeface="Courier New"/>
                <a:cs typeface="Courier New"/>
                <a:sym typeface="Courier New"/>
              </a:rPr>
              <a:t>if</a:t>
            </a:r>
            <a:r>
              <a:rPr lang="es-419" sz="1300">
                <a:solidFill>
                  <a:srgbClr val="3B3B3B"/>
                </a:solidFill>
                <a:highlight>
                  <a:srgbClr val="FFFFFF"/>
                </a:highlight>
                <a:latin typeface="Courier New"/>
                <a:ea typeface="Courier New"/>
                <a:cs typeface="Courier New"/>
                <a:sym typeface="Courier New"/>
              </a:rPr>
              <a:t> nodo:</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resultado.append(</a:t>
            </a:r>
            <a:r>
              <a:rPr lang="es-419" sz="1300">
                <a:solidFill>
                  <a:srgbClr val="0000FF"/>
                </a:solidFill>
                <a:highlight>
                  <a:srgbClr val="FFFFFF"/>
                </a:highlight>
                <a:latin typeface="Courier New"/>
                <a:ea typeface="Courier New"/>
                <a:cs typeface="Courier New"/>
                <a:sym typeface="Courier New"/>
              </a:rPr>
              <a:t>f</a:t>
            </a:r>
            <a:r>
              <a:rPr lang="es-419" sz="1300">
                <a:solidFill>
                  <a:srgbClr val="A31515"/>
                </a:solidFill>
                <a:highlight>
                  <a:srgbClr val="FFFFFF"/>
                </a:highlight>
                <a:latin typeface="Courier New"/>
                <a:ea typeface="Courier New"/>
                <a:cs typeface="Courier New"/>
                <a:sym typeface="Courier New"/>
              </a:rPr>
              <a:t>"Vuelo </a:t>
            </a:r>
            <a:r>
              <a:rPr lang="es-419" sz="1300">
                <a:solidFill>
                  <a:srgbClr val="0000FF"/>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nodo.numero_vuelo</a:t>
            </a:r>
            <a:r>
              <a:rPr lang="es-419" sz="1300">
                <a:solidFill>
                  <a:srgbClr val="0000FF"/>
                </a:solidFill>
                <a:highlight>
                  <a:srgbClr val="FFFFFF"/>
                </a:highlight>
                <a:latin typeface="Courier New"/>
                <a:ea typeface="Courier New"/>
                <a:cs typeface="Courier New"/>
                <a:sym typeface="Courier New"/>
              </a:rPr>
              <a:t>}</a:t>
            </a:r>
            <a:r>
              <a:rPr lang="es-419" sz="1300">
                <a:solidFill>
                  <a:srgbClr val="A31515"/>
                </a:solidFill>
                <a:highlight>
                  <a:srgbClr val="FFFFFF"/>
                </a:highlight>
                <a:latin typeface="Courier New"/>
                <a:ea typeface="Courier New"/>
                <a:cs typeface="Courier New"/>
                <a:sym typeface="Courier New"/>
              </a:rPr>
              <a:t> de </a:t>
            </a:r>
            <a:r>
              <a:rPr lang="es-419" sz="1300">
                <a:solidFill>
                  <a:srgbClr val="0000FF"/>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nodo.origen</a:t>
            </a:r>
            <a:r>
              <a:rPr lang="es-419" sz="1300">
                <a:solidFill>
                  <a:srgbClr val="0000FF"/>
                </a:solidFill>
                <a:highlight>
                  <a:srgbClr val="FFFFFF"/>
                </a:highlight>
                <a:latin typeface="Courier New"/>
                <a:ea typeface="Courier New"/>
                <a:cs typeface="Courier New"/>
                <a:sym typeface="Courier New"/>
              </a:rPr>
              <a:t>}</a:t>
            </a:r>
            <a:r>
              <a:rPr lang="es-419" sz="1300">
                <a:solidFill>
                  <a:srgbClr val="A31515"/>
                </a:solidFill>
                <a:highlight>
                  <a:srgbClr val="FFFFFF"/>
                </a:highlight>
                <a:latin typeface="Courier New"/>
                <a:ea typeface="Courier New"/>
                <a:cs typeface="Courier New"/>
                <a:sym typeface="Courier New"/>
              </a:rPr>
              <a:t> a </a:t>
            </a:r>
            <a:r>
              <a:rPr lang="es-419" sz="1300">
                <a:solidFill>
                  <a:srgbClr val="0000FF"/>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nodo.destino</a:t>
            </a:r>
            <a:r>
              <a:rPr lang="es-419" sz="1300">
                <a:solidFill>
                  <a:srgbClr val="0000FF"/>
                </a:solidFill>
                <a:highlight>
                  <a:srgbClr val="FFFFFF"/>
                </a:highlight>
                <a:latin typeface="Courier New"/>
                <a:ea typeface="Courier New"/>
                <a:cs typeface="Courier New"/>
                <a:sym typeface="Courier New"/>
              </a:rPr>
              <a:t>}</a:t>
            </a:r>
            <a:r>
              <a:rPr lang="es-419" sz="1300">
                <a:solidFill>
                  <a:srgbClr val="A31515"/>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AF00DB"/>
                </a:solidFill>
                <a:highlight>
                  <a:srgbClr val="FFFFFF"/>
                </a:highlight>
                <a:latin typeface="Courier New"/>
                <a:ea typeface="Courier New"/>
                <a:cs typeface="Courier New"/>
                <a:sym typeface="Courier New"/>
              </a:rPr>
              <a:t>for</a:t>
            </a:r>
            <a:r>
              <a:rPr lang="es-419" sz="1300">
                <a:solidFill>
                  <a:srgbClr val="3B3B3B"/>
                </a:solidFill>
                <a:highlight>
                  <a:srgbClr val="FFFFFF"/>
                </a:highlight>
                <a:latin typeface="Courier New"/>
                <a:ea typeface="Courier New"/>
                <a:cs typeface="Courier New"/>
                <a:sym typeface="Courier New"/>
              </a:rPr>
              <a:t> conexion </a:t>
            </a:r>
            <a:r>
              <a:rPr lang="es-419" sz="1300">
                <a:solidFill>
                  <a:srgbClr val="AF00DB"/>
                </a:solidFill>
                <a:highlight>
                  <a:srgbClr val="FFFFFF"/>
                </a:highlight>
                <a:latin typeface="Courier New"/>
                <a:ea typeface="Courier New"/>
                <a:cs typeface="Courier New"/>
                <a:sym typeface="Courier New"/>
              </a:rPr>
              <a:t>in</a:t>
            </a:r>
            <a:r>
              <a:rPr lang="es-419" sz="1300">
                <a:solidFill>
                  <a:srgbClr val="3B3B3B"/>
                </a:solidFill>
                <a:highlight>
                  <a:srgbClr val="FFFFFF"/>
                </a:highlight>
                <a:latin typeface="Courier New"/>
                <a:ea typeface="Courier New"/>
                <a:cs typeface="Courier New"/>
                <a:sym typeface="Courier New"/>
              </a:rPr>
              <a:t> nodo.conexiones:</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._recorrer_recursivo(conexion, resultado)</a:t>
            </a:r>
            <a:endParaRPr sz="13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57" name="Google Shape;357;p51"/>
          <p:cNvSpPr txBox="1"/>
          <p:nvPr/>
        </p:nvSpPr>
        <p:spPr>
          <a:xfrm>
            <a:off x="4122775" y="929400"/>
            <a:ext cx="4842900" cy="34164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Comfortaa"/>
                <a:ea typeface="Comfortaa"/>
                <a:cs typeface="Comfortaa"/>
                <a:sym typeface="Comfortaa"/>
              </a:rPr>
              <a:t>función: _recorrer_recursivo(self, nodo, resultado):</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Recorrido en profundidad:</a:t>
            </a:r>
            <a:endParaRPr b="1" sz="1200" u="sng">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Procesa el nodo actual: </a:t>
            </a:r>
            <a:endParaRPr b="1" sz="1200" u="sng">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lang="es-419" sz="1200">
                <a:solidFill>
                  <a:schemeClr val="lt1"/>
                </a:solidFill>
                <a:latin typeface="Comfortaa"/>
                <a:ea typeface="Comfortaa"/>
                <a:cs typeface="Comfortaa"/>
                <a:sym typeface="Comfortaa"/>
              </a:rPr>
              <a:t>Inmediatamente añade la información del nodo actual a la lista resultado.</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Explorar en profundidad las conexiones:</a:t>
            </a:r>
            <a:r>
              <a:rPr lang="es-419" sz="1200">
                <a:solidFill>
                  <a:schemeClr val="lt1"/>
                </a:solidFill>
                <a:latin typeface="Comfortaa"/>
                <a:ea typeface="Comfortaa"/>
                <a:cs typeface="Comfortaa"/>
                <a:sym typeface="Comfortaa"/>
              </a:rPr>
              <a:t> </a:t>
            </a:r>
            <a:endParaRPr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lang="es-419" sz="1200">
                <a:solidFill>
                  <a:schemeClr val="lt1"/>
                </a:solidFill>
                <a:latin typeface="Comfortaa"/>
                <a:ea typeface="Comfortaa"/>
                <a:cs typeface="Comfortaa"/>
                <a:sym typeface="Comfortaa"/>
              </a:rPr>
              <a:t>Itera sobre la lista nodo.conexiones, para cada conexion encontrada.</a:t>
            </a:r>
            <a:endParaRPr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lang="es-419" sz="1200">
                <a:solidFill>
                  <a:schemeClr val="lt1"/>
                </a:solidFill>
                <a:latin typeface="Comfortaa"/>
                <a:ea typeface="Comfortaa"/>
                <a:cs typeface="Comfortaa"/>
                <a:sym typeface="Comfortaa"/>
              </a:rPr>
              <a:t>llama recursivamente a _recorrer_recursivo usando esa conexion como el nuevo nodo actual.</a:t>
            </a:r>
            <a:endParaRPr sz="1200">
              <a:solidFill>
                <a:schemeClr val="lt1"/>
              </a:solidFill>
              <a:latin typeface="Comfortaa"/>
              <a:ea typeface="Comfortaa"/>
              <a:cs typeface="Comfortaa"/>
              <a:sym typeface="Comfortaa"/>
            </a:endParaRPr>
          </a:p>
          <a:p>
            <a:pPr indent="-304800" lvl="0" marL="457200" rtl="0" algn="l">
              <a:spcBef>
                <a:spcPts val="0"/>
              </a:spcBef>
              <a:spcAft>
                <a:spcPts val="0"/>
              </a:spcAft>
              <a:buClr>
                <a:schemeClr val="lt1"/>
              </a:buClr>
              <a:buSzPts val="1200"/>
              <a:buFont typeface="Comfortaa"/>
              <a:buChar char="●"/>
            </a:pPr>
            <a:r>
              <a:rPr lang="es-419" sz="1200">
                <a:solidFill>
                  <a:schemeClr val="lt1"/>
                </a:solidFill>
                <a:latin typeface="Comfortaa"/>
                <a:ea typeface="Comfortaa"/>
                <a:cs typeface="Comfortaa"/>
                <a:sym typeface="Comfortaa"/>
              </a:rPr>
              <a:t>esta llamada recursiva, se sumerge en esa rama completamente antes de volver y pasar a la siguiente conexion de la lista.</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u="sng">
                <a:solidFill>
                  <a:schemeClr val="lt1"/>
                </a:solidFill>
                <a:latin typeface="Comfortaa"/>
                <a:ea typeface="Comfortaa"/>
                <a:cs typeface="Comfortaa"/>
                <a:sym typeface="Comfortaa"/>
              </a:rPr>
              <a:t>Resultado:</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rPr lang="es-419" sz="1200">
                <a:solidFill>
                  <a:schemeClr val="lt1"/>
                </a:solidFill>
                <a:latin typeface="Comfortaa"/>
                <a:ea typeface="Comfortaa"/>
                <a:cs typeface="Comfortaa"/>
                <a:sym typeface="Comfortaa"/>
              </a:rPr>
              <a:t>El resultado es una lista que muestra la ruta principal y luego explora todas las rutas alternativas o escalas en profundidad.</a:t>
            </a:r>
            <a:endParaRPr b="1" sz="1200" u="sng">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200">
              <a:solidFill>
                <a:schemeClr val="dk2"/>
              </a:solidFill>
              <a:latin typeface="Comfortaa"/>
              <a:ea typeface="Comfortaa"/>
              <a:cs typeface="Comfortaa"/>
              <a:sym typeface="Comfortaa"/>
            </a:endParaRPr>
          </a:p>
        </p:txBody>
      </p:sp>
      <p:sp>
        <p:nvSpPr>
          <p:cNvPr id="358" name="Google Shape;358;p51"/>
          <p:cNvSpPr txBox="1"/>
          <p:nvPr/>
        </p:nvSpPr>
        <p:spPr>
          <a:xfrm>
            <a:off x="137700" y="3775575"/>
            <a:ext cx="3534600" cy="12852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lt1"/>
                </a:solidFill>
                <a:latin typeface="Comfortaa"/>
                <a:ea typeface="Comfortaa"/>
                <a:cs typeface="Comfortaa"/>
                <a:sym typeface="Comfortaa"/>
              </a:rPr>
              <a:t>Esta función privada, que implementa la lógica recursiva del recorrido en profundidad (DFS). Es diferente que los recorridos inorden, preorden, postorden, porque un nodo puede tener </a:t>
            </a:r>
            <a:r>
              <a:rPr lang="es-419" sz="1200">
                <a:solidFill>
                  <a:schemeClr val="lt1"/>
                </a:solidFill>
                <a:latin typeface="Comfortaa"/>
                <a:ea typeface="Comfortaa"/>
                <a:cs typeface="Comfortaa"/>
                <a:sym typeface="Comfortaa"/>
              </a:rPr>
              <a:t>múltiples</a:t>
            </a:r>
            <a:r>
              <a:rPr lang="es-419" sz="1200">
                <a:solidFill>
                  <a:schemeClr val="lt1"/>
                </a:solidFill>
                <a:latin typeface="Comfortaa"/>
                <a:ea typeface="Comfortaa"/>
                <a:cs typeface="Comfortaa"/>
                <a:sym typeface="Comfortaa"/>
              </a:rPr>
              <a:t> hijos (conexiones) no solo dos.</a:t>
            </a:r>
            <a:endParaRPr sz="12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200">
              <a:solidFill>
                <a:schemeClr val="dk2"/>
              </a:solidFill>
              <a:latin typeface="Comfortaa"/>
              <a:ea typeface="Comfortaa"/>
              <a:cs typeface="Comfortaa"/>
              <a:sym typeface="Comfortaa"/>
            </a:endParaRPr>
          </a:p>
        </p:txBody>
      </p:sp>
      <p:pic>
        <p:nvPicPr>
          <p:cNvPr id="359" name="Google Shape;359;p51"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596175" y="262400"/>
            <a:ext cx="2766300" cy="773400"/>
          </a:xfrm>
          <a:prstGeom prst="rect">
            <a:avLst/>
          </a:prstGeom>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419" sz="4020">
                <a:solidFill>
                  <a:srgbClr val="1C4587"/>
                </a:solidFill>
                <a:latin typeface="Amatic SC"/>
                <a:ea typeface="Amatic SC"/>
                <a:cs typeface="Amatic SC"/>
                <a:sym typeface="Amatic SC"/>
              </a:rPr>
              <a:t>Encapsulamiento</a:t>
            </a:r>
            <a:r>
              <a:rPr b="1" lang="es-419" sz="4020">
                <a:latin typeface="Amatic SC"/>
                <a:ea typeface="Amatic SC"/>
                <a:cs typeface="Amatic SC"/>
                <a:sym typeface="Amatic SC"/>
              </a:rPr>
              <a:t>:</a:t>
            </a:r>
            <a:endParaRPr b="1" sz="4020">
              <a:latin typeface="Amatic SC"/>
              <a:ea typeface="Amatic SC"/>
              <a:cs typeface="Amatic SC"/>
              <a:sym typeface="Amatic SC"/>
            </a:endParaRPr>
          </a:p>
        </p:txBody>
      </p:sp>
      <p:sp>
        <p:nvSpPr>
          <p:cNvPr id="83" name="Google Shape;83;p16"/>
          <p:cNvSpPr txBox="1"/>
          <p:nvPr>
            <p:ph idx="1" type="body"/>
          </p:nvPr>
        </p:nvSpPr>
        <p:spPr>
          <a:xfrm>
            <a:off x="395050" y="1152475"/>
            <a:ext cx="8520600" cy="3741000"/>
          </a:xfrm>
          <a:prstGeom prst="rect">
            <a:avLst/>
          </a:prstGeom>
          <a:solidFill>
            <a:srgbClr val="073763"/>
          </a:solidFill>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s-419" sz="2500">
                <a:solidFill>
                  <a:schemeClr val="lt1"/>
                </a:solidFill>
                <a:latin typeface="Comfortaa"/>
                <a:ea typeface="Comfortaa"/>
                <a:cs typeface="Comfortaa"/>
                <a:sym typeface="Comfortaa"/>
              </a:rPr>
              <a:t>El encapsulamiento consiste en agrupar datos (atributos) y métodos (comportamiento) que operan sobre esos datos en una sola unidad conocida como “clase”.</a:t>
            </a:r>
            <a:endParaRPr b="1" sz="2500">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sz="2120" u="sng">
                <a:solidFill>
                  <a:schemeClr val="lt1"/>
                </a:solidFill>
                <a:latin typeface="Comfortaa"/>
                <a:ea typeface="Comfortaa"/>
                <a:cs typeface="Comfortaa"/>
                <a:sym typeface="Comfortaa"/>
              </a:rPr>
              <a:t>características</a:t>
            </a:r>
            <a:r>
              <a:rPr b="1" lang="es-419" sz="2120" u="sng">
                <a:solidFill>
                  <a:schemeClr val="lt1"/>
                </a:solidFill>
                <a:latin typeface="Comfortaa"/>
                <a:ea typeface="Comfortaa"/>
                <a:cs typeface="Comfortaa"/>
                <a:sym typeface="Comfortaa"/>
              </a:rPr>
              <a:t> clave:</a:t>
            </a:r>
            <a:endParaRPr b="1" sz="2120" u="sng">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sz="2120" u="sng">
                <a:solidFill>
                  <a:schemeClr val="lt1"/>
                </a:solidFill>
                <a:latin typeface="Comfortaa"/>
                <a:ea typeface="Comfortaa"/>
                <a:cs typeface="Comfortaa"/>
                <a:sym typeface="Comfortaa"/>
              </a:rPr>
              <a:t>Ocultamiento de información:</a:t>
            </a:r>
            <a:r>
              <a:rPr b="1" lang="es-419" sz="2120">
                <a:solidFill>
                  <a:schemeClr val="lt1"/>
                </a:solidFill>
                <a:latin typeface="Comfortaa"/>
                <a:ea typeface="Comfortaa"/>
                <a:cs typeface="Comfortaa"/>
                <a:sym typeface="Comfortaa"/>
              </a:rPr>
              <a:t> restringe el acceso directo a los datos internos de un objeto, solo los métodos de la propia clase tienen acceso para modificar sus atributos.</a:t>
            </a:r>
            <a:endParaRPr b="1" sz="2120">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sz="2120" u="sng">
                <a:solidFill>
                  <a:schemeClr val="lt1"/>
                </a:solidFill>
                <a:latin typeface="Comfortaa"/>
                <a:ea typeface="Comfortaa"/>
                <a:cs typeface="Comfortaa"/>
                <a:sym typeface="Comfortaa"/>
              </a:rPr>
              <a:t>Interfaz pública:</a:t>
            </a:r>
            <a:r>
              <a:rPr b="1" lang="es-419" sz="2120">
                <a:solidFill>
                  <a:schemeClr val="lt1"/>
                </a:solidFill>
                <a:latin typeface="Comfortaa"/>
                <a:ea typeface="Comfortaa"/>
                <a:cs typeface="Comfortaa"/>
                <a:sym typeface="Comfortaa"/>
              </a:rPr>
              <a:t> que incluye métodos específicos que otras clases pueden utilizar para interactuar con los datos de forma controlada y segura.</a:t>
            </a:r>
            <a:endParaRPr b="1" sz="2120">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sz="2120" u="sng">
                <a:solidFill>
                  <a:schemeClr val="lt1"/>
                </a:solidFill>
                <a:latin typeface="Comfortaa"/>
                <a:ea typeface="Comfortaa"/>
                <a:cs typeface="Comfortaa"/>
                <a:sym typeface="Comfortaa"/>
              </a:rPr>
              <a:t>Seguridad:</a:t>
            </a:r>
            <a:r>
              <a:rPr b="1" lang="es-419" sz="2120">
                <a:solidFill>
                  <a:schemeClr val="lt1"/>
                </a:solidFill>
                <a:latin typeface="Comfortaa"/>
                <a:ea typeface="Comfortaa"/>
                <a:cs typeface="Comfortaa"/>
                <a:sym typeface="Comfortaa"/>
              </a:rPr>
              <a:t> al ocultar los datos, se evita que sean modificados por un código externo de forma inesperada o no autorizada.</a:t>
            </a:r>
            <a:endParaRPr b="1" sz="2120">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sz="2120" u="sng">
                <a:solidFill>
                  <a:schemeClr val="lt1"/>
                </a:solidFill>
                <a:latin typeface="Comfortaa"/>
                <a:ea typeface="Comfortaa"/>
                <a:cs typeface="Comfortaa"/>
                <a:sym typeface="Comfortaa"/>
              </a:rPr>
              <a:t>Modularidad:</a:t>
            </a:r>
            <a:r>
              <a:rPr b="1" lang="es-419" sz="2120">
                <a:solidFill>
                  <a:schemeClr val="lt1"/>
                </a:solidFill>
                <a:latin typeface="Comfortaa"/>
                <a:ea typeface="Comfortaa"/>
                <a:cs typeface="Comfortaa"/>
                <a:sym typeface="Comfortaa"/>
              </a:rPr>
              <a:t> permite que los desarrolladores trabajen en distintas partes del código de forma independiente.</a:t>
            </a:r>
            <a:endParaRPr b="1" sz="2120">
              <a:solidFill>
                <a:schemeClr val="lt1"/>
              </a:solidFill>
              <a:latin typeface="Comfortaa"/>
              <a:ea typeface="Comfortaa"/>
              <a:cs typeface="Comfortaa"/>
              <a:sym typeface="Comfortaa"/>
            </a:endParaRPr>
          </a:p>
          <a:p>
            <a:pPr indent="0" lvl="0" marL="0" rtl="0" algn="l">
              <a:spcBef>
                <a:spcPts val="1200"/>
              </a:spcBef>
              <a:spcAft>
                <a:spcPts val="1200"/>
              </a:spcAft>
              <a:buNone/>
            </a:pPr>
            <a:r>
              <a:rPr b="1" lang="es-419" sz="2120" u="sng">
                <a:solidFill>
                  <a:schemeClr val="lt1"/>
                </a:solidFill>
                <a:latin typeface="Comfortaa"/>
                <a:ea typeface="Comfortaa"/>
                <a:cs typeface="Comfortaa"/>
                <a:sym typeface="Comfortaa"/>
              </a:rPr>
              <a:t>Flexibilidad:</a:t>
            </a:r>
            <a:r>
              <a:rPr b="1" lang="es-419" sz="2120">
                <a:solidFill>
                  <a:schemeClr val="lt1"/>
                </a:solidFill>
                <a:latin typeface="Comfortaa"/>
                <a:ea typeface="Comfortaa"/>
                <a:cs typeface="Comfortaa"/>
                <a:sym typeface="Comfortaa"/>
              </a:rPr>
              <a:t> el encapsulamiento hace que el código sea más flexible y reutilizable. </a:t>
            </a:r>
            <a:endParaRPr b="1" sz="2120">
              <a:solidFill>
                <a:schemeClr val="lt1"/>
              </a:solidFill>
              <a:latin typeface="Comfortaa"/>
              <a:ea typeface="Comfortaa"/>
              <a:cs typeface="Comfortaa"/>
              <a:sym typeface="Comfortaa"/>
            </a:endParaRPr>
          </a:p>
        </p:txBody>
      </p:sp>
      <p:pic>
        <p:nvPicPr>
          <p:cNvPr id="84" name="Google Shape;84;p16" title="logo unab.png"/>
          <p:cNvPicPr preferRelativeResize="0"/>
          <p:nvPr/>
        </p:nvPicPr>
        <p:blipFill>
          <a:blip r:embed="rId3">
            <a:alphaModFix/>
          </a:blip>
          <a:stretch>
            <a:fillRect/>
          </a:stretch>
        </p:blipFill>
        <p:spPr>
          <a:xfrm>
            <a:off x="6981637" y="145725"/>
            <a:ext cx="1850663" cy="1006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215250" y="2756125"/>
            <a:ext cx="3751500" cy="17895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50000"/>
              </a:lnSpc>
              <a:spcBef>
                <a:spcPts val="1200"/>
              </a:spcBef>
              <a:spcAft>
                <a:spcPts val="0"/>
              </a:spcAft>
              <a:buClr>
                <a:schemeClr val="dk1"/>
              </a:buClr>
              <a:buSzPct val="84615"/>
              <a:buFont typeface="Arial"/>
              <a:buNone/>
            </a:pPr>
            <a:r>
              <a:rPr lang="es-419" sz="1300">
                <a:solidFill>
                  <a:schemeClr val="lt1"/>
                </a:solidFill>
                <a:latin typeface="Comfortaa"/>
                <a:ea typeface="Comfortaa"/>
                <a:cs typeface="Comfortaa"/>
                <a:sym typeface="Comfortaa"/>
              </a:rPr>
              <a:t>Esta función buscar_vuelo_general se añade a la clase HistorialVuelos y sirve como punto de entrada público para encontrar un vuelo específico dentro de la red de conexiones, utilizando un algoritmo de Búsqueda en profundidad (DFS - Depth-First Search).</a:t>
            </a:r>
            <a:endParaRPr sz="1300">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sz="1200">
              <a:latin typeface="Comfortaa"/>
              <a:ea typeface="Comfortaa"/>
              <a:cs typeface="Comfortaa"/>
              <a:sym typeface="Comfortaa"/>
            </a:endParaRPr>
          </a:p>
        </p:txBody>
      </p:sp>
      <p:sp>
        <p:nvSpPr>
          <p:cNvPr id="365" name="Google Shape;365;p52"/>
          <p:cNvSpPr txBox="1"/>
          <p:nvPr>
            <p:ph idx="1" type="body"/>
          </p:nvPr>
        </p:nvSpPr>
        <p:spPr>
          <a:xfrm>
            <a:off x="215250" y="139675"/>
            <a:ext cx="3751500" cy="25008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8000"/>
                </a:solidFill>
                <a:highlight>
                  <a:srgbClr val="FFFFFF"/>
                </a:highlight>
                <a:latin typeface="Courier New"/>
                <a:ea typeface="Courier New"/>
                <a:cs typeface="Courier New"/>
                <a:sym typeface="Courier New"/>
              </a:rPr>
              <a:t># Búsqueda (DFS - Profundidad)</a:t>
            </a:r>
            <a:endParaRPr sz="14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buscar_vuelo_general</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numero_vuelo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._buscar_vuelo_recursivo_general(</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.raiz, numero_vuelo)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366" name="Google Shape;366;p52"/>
          <p:cNvSpPr txBox="1"/>
          <p:nvPr>
            <p:ph type="title"/>
          </p:nvPr>
        </p:nvSpPr>
        <p:spPr>
          <a:xfrm>
            <a:off x="4298225" y="952500"/>
            <a:ext cx="4756500" cy="41913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419" sz="1188">
                <a:solidFill>
                  <a:schemeClr val="lt1"/>
                </a:solidFill>
                <a:latin typeface="Comfortaa"/>
                <a:ea typeface="Comfortaa"/>
                <a:cs typeface="Comfortaa"/>
                <a:sym typeface="Comfortaa"/>
              </a:rPr>
              <a:t>Función buscar_vuelo_general(self, numero_vuelo):</a:t>
            </a:r>
            <a:endParaRPr sz="1188">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None/>
            </a:pPr>
            <a:r>
              <a:rPr lang="es-419" sz="1188">
                <a:solidFill>
                  <a:schemeClr val="lt1"/>
                </a:solidFill>
                <a:latin typeface="Comfortaa"/>
                <a:ea typeface="Comfortaa"/>
                <a:cs typeface="Comfortaa"/>
                <a:sym typeface="Comfortaa"/>
              </a:rPr>
              <a:t>Este es el método principal que el usuario llamará para iniciar la búsqueda.</a:t>
            </a:r>
            <a:endParaRPr sz="1188">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None/>
            </a:pPr>
            <a:r>
              <a:rPr lang="es-419" sz="1188">
                <a:solidFill>
                  <a:schemeClr val="lt1"/>
                </a:solidFill>
                <a:latin typeface="Comfortaa"/>
                <a:ea typeface="Comfortaa"/>
                <a:cs typeface="Comfortaa"/>
                <a:sym typeface="Comfortaa"/>
              </a:rPr>
              <a:t>Inicia la búsqueda:</a:t>
            </a:r>
            <a:endParaRPr sz="1188">
              <a:solidFill>
                <a:schemeClr val="lt1"/>
              </a:solidFill>
              <a:latin typeface="Comfortaa"/>
              <a:ea typeface="Comfortaa"/>
              <a:cs typeface="Comfortaa"/>
              <a:sym typeface="Comfortaa"/>
            </a:endParaRPr>
          </a:p>
          <a:p>
            <a:pPr indent="-296545" lvl="0" marL="457200" rtl="0" algn="l">
              <a:lnSpc>
                <a:spcPct val="115000"/>
              </a:lnSpc>
              <a:spcBef>
                <a:spcPts val="1200"/>
              </a:spcBef>
              <a:spcAft>
                <a:spcPts val="0"/>
              </a:spcAft>
              <a:buClr>
                <a:schemeClr val="lt1"/>
              </a:buClr>
              <a:buSzPct val="100000"/>
              <a:buFont typeface="Comfortaa"/>
              <a:buChar char="●"/>
            </a:pPr>
            <a:r>
              <a:rPr lang="es-419" sz="1188">
                <a:solidFill>
                  <a:schemeClr val="lt1"/>
                </a:solidFill>
                <a:latin typeface="Comfortaa"/>
                <a:ea typeface="Comfortaa"/>
                <a:cs typeface="Comfortaa"/>
                <a:sym typeface="Comfortaa"/>
              </a:rPr>
              <a:t>Simplemente delega la tarea a una función auxiliar privada, _buscar_vuelo_recursivo_general.</a:t>
            </a:r>
            <a:endParaRPr sz="1188">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None/>
            </a:pPr>
            <a:r>
              <a:rPr lang="es-419" sz="1188">
                <a:solidFill>
                  <a:schemeClr val="lt1"/>
                </a:solidFill>
                <a:latin typeface="Comfortaa"/>
                <a:ea typeface="Comfortaa"/>
                <a:cs typeface="Comfortaa"/>
                <a:sym typeface="Comfortaa"/>
              </a:rPr>
              <a:t>Punto de partida:</a:t>
            </a:r>
            <a:endParaRPr sz="1188">
              <a:solidFill>
                <a:schemeClr val="lt1"/>
              </a:solidFill>
              <a:latin typeface="Comfortaa"/>
              <a:ea typeface="Comfortaa"/>
              <a:cs typeface="Comfortaa"/>
              <a:sym typeface="Comfortaa"/>
            </a:endParaRPr>
          </a:p>
          <a:p>
            <a:pPr indent="-296545" lvl="0" marL="457200" rtl="0" algn="l">
              <a:lnSpc>
                <a:spcPct val="115000"/>
              </a:lnSpc>
              <a:spcBef>
                <a:spcPts val="1200"/>
              </a:spcBef>
              <a:spcAft>
                <a:spcPts val="0"/>
              </a:spcAft>
              <a:buClr>
                <a:schemeClr val="lt1"/>
              </a:buClr>
              <a:buSzPct val="100000"/>
              <a:buFont typeface="Comfortaa"/>
              <a:buChar char="●"/>
            </a:pPr>
            <a:r>
              <a:rPr lang="es-419" sz="1188">
                <a:solidFill>
                  <a:schemeClr val="lt1"/>
                </a:solidFill>
                <a:latin typeface="Comfortaa"/>
                <a:ea typeface="Comfortaa"/>
                <a:cs typeface="Comfortaa"/>
                <a:sym typeface="Comfortaa"/>
              </a:rPr>
              <a:t>Inicia la búsqueda desde la raíz del historial (self.raiz), que es el primer vuelo registrado.</a:t>
            </a:r>
            <a:endParaRPr sz="1188">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None/>
            </a:pPr>
            <a:r>
              <a:rPr lang="es-419" sz="1188">
                <a:solidFill>
                  <a:schemeClr val="lt1"/>
                </a:solidFill>
                <a:latin typeface="Comfortaa"/>
                <a:ea typeface="Comfortaa"/>
                <a:cs typeface="Comfortaa"/>
                <a:sym typeface="Comfortaa"/>
              </a:rPr>
              <a:t>Resultado:</a:t>
            </a:r>
            <a:endParaRPr sz="1188">
              <a:solidFill>
                <a:schemeClr val="lt1"/>
              </a:solidFill>
              <a:latin typeface="Comfortaa"/>
              <a:ea typeface="Comfortaa"/>
              <a:cs typeface="Comfortaa"/>
              <a:sym typeface="Comfortaa"/>
            </a:endParaRPr>
          </a:p>
          <a:p>
            <a:pPr indent="-296545" lvl="0" marL="457200" rtl="0" algn="l">
              <a:lnSpc>
                <a:spcPct val="115000"/>
              </a:lnSpc>
              <a:spcBef>
                <a:spcPts val="1200"/>
              </a:spcBef>
              <a:spcAft>
                <a:spcPts val="0"/>
              </a:spcAft>
              <a:buClr>
                <a:schemeClr val="lt1"/>
              </a:buClr>
              <a:buSzPct val="100000"/>
              <a:buFont typeface="Comfortaa"/>
              <a:buChar char="●"/>
            </a:pPr>
            <a:r>
              <a:rPr lang="es-419" sz="1188">
                <a:solidFill>
                  <a:schemeClr val="lt1"/>
                </a:solidFill>
                <a:latin typeface="Comfortaa"/>
                <a:ea typeface="Comfortaa"/>
                <a:cs typeface="Comfortaa"/>
                <a:sym typeface="Comfortaa"/>
              </a:rPr>
              <a:t>Devuelve el resultado que retorna la función recursiva o bien el objeto VueloGeneral encontrado, o None si el vuelo no </a:t>
            </a:r>
            <a:r>
              <a:rPr lang="es-419" sz="1188">
                <a:solidFill>
                  <a:schemeClr val="lt1"/>
                </a:solidFill>
                <a:latin typeface="Comfortaa"/>
                <a:ea typeface="Comfortaa"/>
                <a:cs typeface="Comfortaa"/>
                <a:sym typeface="Comfortaa"/>
              </a:rPr>
              <a:t>está</a:t>
            </a:r>
            <a:r>
              <a:rPr lang="es-419" sz="1188">
                <a:solidFill>
                  <a:schemeClr val="lt1"/>
                </a:solidFill>
                <a:latin typeface="Comfortaa"/>
                <a:ea typeface="Comfortaa"/>
                <a:cs typeface="Comfortaa"/>
                <a:sym typeface="Comfortaa"/>
              </a:rPr>
              <a:t> en el historial.</a:t>
            </a:r>
            <a:endParaRPr sz="1188">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100"/>
          </a:p>
          <a:p>
            <a:pPr indent="0" lvl="0" marL="0" rtl="0" algn="l">
              <a:spcBef>
                <a:spcPts val="0"/>
              </a:spcBef>
              <a:spcAft>
                <a:spcPts val="0"/>
              </a:spcAft>
              <a:buNone/>
            </a:pPr>
            <a:r>
              <a:t/>
            </a:r>
            <a:endParaRPr sz="1200">
              <a:latin typeface="Comfortaa"/>
              <a:ea typeface="Comfortaa"/>
              <a:cs typeface="Comfortaa"/>
              <a:sym typeface="Comfortaa"/>
            </a:endParaRPr>
          </a:p>
        </p:txBody>
      </p:sp>
      <p:pic>
        <p:nvPicPr>
          <p:cNvPr id="367" name="Google Shape;367;p52"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idx="1" type="body"/>
          </p:nvPr>
        </p:nvSpPr>
        <p:spPr>
          <a:xfrm>
            <a:off x="311700" y="253200"/>
            <a:ext cx="3905400" cy="32313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40000" lnSpcReduction="20000"/>
          </a:bodyPr>
          <a:lstStyle/>
          <a:p>
            <a:pPr indent="0" lvl="0" marL="0" rtl="0" algn="l">
              <a:lnSpc>
                <a:spcPct val="135714"/>
              </a:lnSpc>
              <a:spcBef>
                <a:spcPts val="0"/>
              </a:spcBef>
              <a:spcAft>
                <a:spcPts val="0"/>
              </a:spcAft>
              <a:buClr>
                <a:schemeClr val="dk1"/>
              </a:buClr>
              <a:buSzPct val="44000"/>
              <a:buFont typeface="Arial"/>
              <a:buNone/>
            </a:pPr>
            <a:r>
              <a:rPr lang="es-419" sz="2500">
                <a:solidFill>
                  <a:srgbClr val="3B3B3B"/>
                </a:solidFill>
                <a:highlight>
                  <a:srgbClr val="FFFFFF"/>
                </a:highlight>
                <a:latin typeface="Courier New"/>
                <a:ea typeface="Courier New"/>
                <a:cs typeface="Courier New"/>
                <a:sym typeface="Courier New"/>
              </a:rPr>
              <a:t>  </a:t>
            </a:r>
            <a:r>
              <a:rPr lang="es-419" sz="2750">
                <a:solidFill>
                  <a:srgbClr val="3B3B3B"/>
                </a:solidFill>
                <a:highlight>
                  <a:srgbClr val="FFFFFF"/>
                </a:highlight>
                <a:latin typeface="Courier New"/>
                <a:ea typeface="Courier New"/>
                <a:cs typeface="Courier New"/>
                <a:sym typeface="Courier New"/>
              </a:rPr>
              <a:t>  </a:t>
            </a:r>
            <a:r>
              <a:rPr lang="es-419" sz="2750">
                <a:solidFill>
                  <a:srgbClr val="0000FF"/>
                </a:solidFill>
                <a:highlight>
                  <a:srgbClr val="FFFFFF"/>
                </a:highlight>
                <a:latin typeface="Courier New"/>
                <a:ea typeface="Courier New"/>
                <a:cs typeface="Courier New"/>
                <a:sym typeface="Courier New"/>
              </a:rPr>
              <a:t>def</a:t>
            </a:r>
            <a:r>
              <a:rPr lang="es-419" sz="2750">
                <a:solidFill>
                  <a:srgbClr val="3B3B3B"/>
                </a:solidFill>
                <a:highlight>
                  <a:srgbClr val="FFFFFF"/>
                </a:highlight>
                <a:latin typeface="Courier New"/>
                <a:ea typeface="Courier New"/>
                <a:cs typeface="Courier New"/>
                <a:sym typeface="Courier New"/>
              </a:rPr>
              <a:t> </a:t>
            </a:r>
            <a:r>
              <a:rPr lang="es-419" sz="2750">
                <a:solidFill>
                  <a:srgbClr val="795E26"/>
                </a:solidFill>
                <a:highlight>
                  <a:srgbClr val="FFFFFF"/>
                </a:highlight>
                <a:latin typeface="Courier New"/>
                <a:ea typeface="Courier New"/>
                <a:cs typeface="Courier New"/>
                <a:sym typeface="Courier New"/>
              </a:rPr>
              <a:t>_buscar_vuelo_recursivo_general</a:t>
            </a:r>
            <a:r>
              <a:rPr lang="es-419" sz="2750">
                <a:solidFill>
                  <a:srgbClr val="3B3B3B"/>
                </a:solidFill>
                <a:highlight>
                  <a:srgbClr val="FFFFFF"/>
                </a:highlight>
                <a:latin typeface="Courier New"/>
                <a:ea typeface="Courier New"/>
                <a:cs typeface="Courier New"/>
                <a:sym typeface="Courier New"/>
              </a:rPr>
              <a:t>(</a:t>
            </a:r>
            <a:r>
              <a:rPr lang="es-419" sz="2750">
                <a:solidFill>
                  <a:srgbClr val="001080"/>
                </a:solidFill>
                <a:highlight>
                  <a:srgbClr val="FFFFFF"/>
                </a:highlight>
                <a:latin typeface="Courier New"/>
                <a:ea typeface="Courier New"/>
                <a:cs typeface="Courier New"/>
                <a:sym typeface="Courier New"/>
              </a:rPr>
              <a:t>self</a:t>
            </a:r>
            <a:r>
              <a:rPr lang="es-419" sz="2750">
                <a:solidFill>
                  <a:srgbClr val="3B3B3B"/>
                </a:solidFill>
                <a:highlight>
                  <a:srgbClr val="FFFFFF"/>
                </a:highlight>
                <a:latin typeface="Courier New"/>
                <a:ea typeface="Courier New"/>
                <a:cs typeface="Courier New"/>
                <a:sym typeface="Courier New"/>
              </a:rPr>
              <a:t>, </a:t>
            </a:r>
            <a:r>
              <a:rPr lang="es-419" sz="2750">
                <a:solidFill>
                  <a:srgbClr val="001080"/>
                </a:solidFill>
                <a:highlight>
                  <a:srgbClr val="FFFFFF"/>
                </a:highlight>
                <a:latin typeface="Courier New"/>
                <a:ea typeface="Courier New"/>
                <a:cs typeface="Courier New"/>
                <a:sym typeface="Courier New"/>
              </a:rPr>
              <a:t>nodo</a:t>
            </a:r>
            <a:r>
              <a:rPr lang="es-419" sz="2750">
                <a:solidFill>
                  <a:srgbClr val="3B3B3B"/>
                </a:solidFill>
                <a:highlight>
                  <a:srgbClr val="FFFFFF"/>
                </a:highlight>
                <a:latin typeface="Courier New"/>
                <a:ea typeface="Courier New"/>
                <a:cs typeface="Courier New"/>
                <a:sym typeface="Courier New"/>
              </a:rPr>
              <a:t>, </a:t>
            </a:r>
            <a:r>
              <a:rPr lang="es-419" sz="2750">
                <a:solidFill>
                  <a:srgbClr val="001080"/>
                </a:solidFill>
                <a:highlight>
                  <a:srgbClr val="FFFFFF"/>
                </a:highlight>
                <a:latin typeface="Courier New"/>
                <a:ea typeface="Courier New"/>
                <a:cs typeface="Courier New"/>
                <a:sym typeface="Courier New"/>
              </a:rPr>
              <a:t>numero_vuelo</a:t>
            </a:r>
            <a:r>
              <a:rPr lang="es-419" sz="2750">
                <a:solidFill>
                  <a:srgbClr val="3B3B3B"/>
                </a:solidFill>
                <a:highlight>
                  <a:srgbClr val="FFFFFF"/>
                </a:highlight>
                <a:latin typeface="Courier New"/>
                <a:ea typeface="Courier New"/>
                <a:cs typeface="Courier New"/>
                <a:sym typeface="Courier New"/>
              </a:rPr>
              <a:t>):</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if</a:t>
            </a:r>
            <a:r>
              <a:rPr lang="es-419" sz="2750">
                <a:solidFill>
                  <a:srgbClr val="3B3B3B"/>
                </a:solidFill>
                <a:highlight>
                  <a:srgbClr val="FFFFFF"/>
                </a:highlight>
                <a:latin typeface="Courier New"/>
                <a:ea typeface="Courier New"/>
                <a:cs typeface="Courier New"/>
                <a:sym typeface="Courier New"/>
              </a:rPr>
              <a:t> nodo </a:t>
            </a:r>
            <a:r>
              <a:rPr lang="es-419" sz="2750">
                <a:solidFill>
                  <a:srgbClr val="0000FF"/>
                </a:solidFill>
                <a:highlight>
                  <a:srgbClr val="FFFFFF"/>
                </a:highlight>
                <a:latin typeface="Courier New"/>
                <a:ea typeface="Courier New"/>
                <a:cs typeface="Courier New"/>
                <a:sym typeface="Courier New"/>
              </a:rPr>
              <a:t>is</a:t>
            </a:r>
            <a:r>
              <a:rPr lang="es-419" sz="2750">
                <a:solidFill>
                  <a:srgbClr val="3B3B3B"/>
                </a:solidFill>
                <a:highlight>
                  <a:srgbClr val="FFFFFF"/>
                </a:highlight>
                <a:latin typeface="Courier New"/>
                <a:ea typeface="Courier New"/>
                <a:cs typeface="Courier New"/>
                <a:sym typeface="Courier New"/>
              </a:rPr>
              <a:t> </a:t>
            </a:r>
            <a:r>
              <a:rPr lang="es-419" sz="2750">
                <a:solidFill>
                  <a:srgbClr val="0000FF"/>
                </a:solidFill>
                <a:highlight>
                  <a:srgbClr val="FFFFFF"/>
                </a:highlight>
                <a:latin typeface="Courier New"/>
                <a:ea typeface="Courier New"/>
                <a:cs typeface="Courier New"/>
                <a:sym typeface="Courier New"/>
              </a:rPr>
              <a:t>None</a:t>
            </a:r>
            <a:r>
              <a:rPr lang="es-419" sz="2750">
                <a:solidFill>
                  <a:srgbClr val="3B3B3B"/>
                </a:solidFill>
                <a:highlight>
                  <a:srgbClr val="FFFFFF"/>
                </a:highlight>
                <a:latin typeface="Courier New"/>
                <a:ea typeface="Courier New"/>
                <a:cs typeface="Courier New"/>
                <a:sym typeface="Courier New"/>
              </a:rPr>
              <a:t>:</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return</a:t>
            </a:r>
            <a:r>
              <a:rPr lang="es-419" sz="2750">
                <a:solidFill>
                  <a:srgbClr val="3B3B3B"/>
                </a:solidFill>
                <a:highlight>
                  <a:srgbClr val="FFFFFF"/>
                </a:highlight>
                <a:latin typeface="Courier New"/>
                <a:ea typeface="Courier New"/>
                <a:cs typeface="Courier New"/>
                <a:sym typeface="Courier New"/>
              </a:rPr>
              <a:t> </a:t>
            </a:r>
            <a:r>
              <a:rPr lang="es-419" sz="2750">
                <a:solidFill>
                  <a:srgbClr val="0000FF"/>
                </a:solidFill>
                <a:highlight>
                  <a:srgbClr val="FFFFFF"/>
                </a:highlight>
                <a:latin typeface="Courier New"/>
                <a:ea typeface="Courier New"/>
                <a:cs typeface="Courier New"/>
                <a:sym typeface="Courier New"/>
              </a:rPr>
              <a:t>None</a:t>
            </a:r>
            <a:endParaRPr sz="27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if</a:t>
            </a:r>
            <a:r>
              <a:rPr lang="es-419" sz="2750">
                <a:solidFill>
                  <a:srgbClr val="3B3B3B"/>
                </a:solidFill>
                <a:highlight>
                  <a:srgbClr val="FFFFFF"/>
                </a:highlight>
                <a:latin typeface="Courier New"/>
                <a:ea typeface="Courier New"/>
                <a:cs typeface="Courier New"/>
                <a:sym typeface="Courier New"/>
              </a:rPr>
              <a:t> nodo.numero_vuelo </a:t>
            </a:r>
            <a:r>
              <a:rPr lang="es-419" sz="2750">
                <a:solidFill>
                  <a:schemeClr val="dk1"/>
                </a:solidFill>
                <a:highlight>
                  <a:srgbClr val="FFFFFF"/>
                </a:highlight>
                <a:latin typeface="Courier New"/>
                <a:ea typeface="Courier New"/>
                <a:cs typeface="Courier New"/>
                <a:sym typeface="Courier New"/>
              </a:rPr>
              <a:t>==</a:t>
            </a:r>
            <a:r>
              <a:rPr lang="es-419" sz="2750">
                <a:solidFill>
                  <a:srgbClr val="3B3B3B"/>
                </a:solidFill>
                <a:highlight>
                  <a:srgbClr val="FFFFFF"/>
                </a:highlight>
                <a:latin typeface="Courier New"/>
                <a:ea typeface="Courier New"/>
                <a:cs typeface="Courier New"/>
                <a:sym typeface="Courier New"/>
              </a:rPr>
              <a:t> numero_vuelo:</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return</a:t>
            </a:r>
            <a:r>
              <a:rPr lang="es-419" sz="2750">
                <a:solidFill>
                  <a:srgbClr val="3B3B3B"/>
                </a:solidFill>
                <a:highlight>
                  <a:srgbClr val="FFFFFF"/>
                </a:highlight>
                <a:latin typeface="Courier New"/>
                <a:ea typeface="Courier New"/>
                <a:cs typeface="Courier New"/>
                <a:sym typeface="Courier New"/>
              </a:rPr>
              <a:t> nodo</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for</a:t>
            </a:r>
            <a:r>
              <a:rPr lang="es-419" sz="2750">
                <a:solidFill>
                  <a:srgbClr val="3B3B3B"/>
                </a:solidFill>
                <a:highlight>
                  <a:srgbClr val="FFFFFF"/>
                </a:highlight>
                <a:latin typeface="Courier New"/>
                <a:ea typeface="Courier New"/>
                <a:cs typeface="Courier New"/>
                <a:sym typeface="Courier New"/>
              </a:rPr>
              <a:t> conexion </a:t>
            </a:r>
            <a:r>
              <a:rPr lang="es-419" sz="2750">
                <a:solidFill>
                  <a:srgbClr val="AF00DB"/>
                </a:solidFill>
                <a:highlight>
                  <a:srgbClr val="FFFFFF"/>
                </a:highlight>
                <a:latin typeface="Courier New"/>
                <a:ea typeface="Courier New"/>
                <a:cs typeface="Courier New"/>
                <a:sym typeface="Courier New"/>
              </a:rPr>
              <a:t>in</a:t>
            </a:r>
            <a:r>
              <a:rPr lang="es-419" sz="2750">
                <a:solidFill>
                  <a:srgbClr val="3B3B3B"/>
                </a:solidFill>
                <a:highlight>
                  <a:srgbClr val="FFFFFF"/>
                </a:highlight>
                <a:latin typeface="Courier New"/>
                <a:ea typeface="Courier New"/>
                <a:cs typeface="Courier New"/>
                <a:sym typeface="Courier New"/>
              </a:rPr>
              <a:t> nodo.conexiones:</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resultado </a:t>
            </a:r>
            <a:r>
              <a:rPr lang="es-419" sz="2750">
                <a:solidFill>
                  <a:schemeClr val="dk1"/>
                </a:solidFill>
                <a:highlight>
                  <a:srgbClr val="FFFFFF"/>
                </a:highlight>
                <a:latin typeface="Courier New"/>
                <a:ea typeface="Courier New"/>
                <a:cs typeface="Courier New"/>
                <a:sym typeface="Courier New"/>
              </a:rPr>
              <a:t>=</a:t>
            </a:r>
            <a:r>
              <a:rPr lang="es-419" sz="2750">
                <a:solidFill>
                  <a:srgbClr val="3B3B3B"/>
                </a:solidFill>
                <a:highlight>
                  <a:srgbClr val="FFFFFF"/>
                </a:highlight>
                <a:latin typeface="Courier New"/>
                <a:ea typeface="Courier New"/>
                <a:cs typeface="Courier New"/>
                <a:sym typeface="Courier New"/>
              </a:rPr>
              <a:t> </a:t>
            </a:r>
            <a:r>
              <a:rPr lang="es-419" sz="2750">
                <a:solidFill>
                  <a:srgbClr val="0000FF"/>
                </a:solidFill>
                <a:highlight>
                  <a:srgbClr val="FFFFFF"/>
                </a:highlight>
                <a:latin typeface="Courier New"/>
                <a:ea typeface="Courier New"/>
                <a:cs typeface="Courier New"/>
                <a:sym typeface="Courier New"/>
              </a:rPr>
              <a:t>self</a:t>
            </a:r>
            <a:r>
              <a:rPr lang="es-419" sz="2750">
                <a:solidFill>
                  <a:srgbClr val="3B3B3B"/>
                </a:solidFill>
                <a:highlight>
                  <a:srgbClr val="FFFFFF"/>
                </a:highlight>
                <a:latin typeface="Courier New"/>
                <a:ea typeface="Courier New"/>
                <a:cs typeface="Courier New"/>
                <a:sym typeface="Courier New"/>
              </a:rPr>
              <a:t>._buscar_vuelo_recursivo_general(conexion, numero_vuelo)</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if</a:t>
            </a:r>
            <a:r>
              <a:rPr lang="es-419" sz="2750">
                <a:solidFill>
                  <a:srgbClr val="3B3B3B"/>
                </a:solidFill>
                <a:highlight>
                  <a:srgbClr val="FFFFFF"/>
                </a:highlight>
                <a:latin typeface="Courier New"/>
                <a:ea typeface="Courier New"/>
                <a:cs typeface="Courier New"/>
                <a:sym typeface="Courier New"/>
              </a:rPr>
              <a:t> resultado:</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0000"/>
              <a:buFont typeface="Arial"/>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return</a:t>
            </a:r>
            <a:r>
              <a:rPr lang="es-419" sz="2750">
                <a:solidFill>
                  <a:srgbClr val="3B3B3B"/>
                </a:solidFill>
                <a:highlight>
                  <a:srgbClr val="FFFFFF"/>
                </a:highlight>
                <a:latin typeface="Courier New"/>
                <a:ea typeface="Courier New"/>
                <a:cs typeface="Courier New"/>
                <a:sym typeface="Courier New"/>
              </a:rPr>
              <a:t> resultado</a:t>
            </a:r>
            <a:endParaRPr sz="27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750">
                <a:solidFill>
                  <a:srgbClr val="3B3B3B"/>
                </a:solidFill>
                <a:highlight>
                  <a:srgbClr val="FFFFFF"/>
                </a:highlight>
                <a:latin typeface="Courier New"/>
                <a:ea typeface="Courier New"/>
                <a:cs typeface="Courier New"/>
                <a:sym typeface="Courier New"/>
              </a:rPr>
              <a:t>        </a:t>
            </a:r>
            <a:r>
              <a:rPr lang="es-419" sz="2750">
                <a:solidFill>
                  <a:srgbClr val="AF00DB"/>
                </a:solidFill>
                <a:highlight>
                  <a:srgbClr val="FFFFFF"/>
                </a:highlight>
                <a:latin typeface="Courier New"/>
                <a:ea typeface="Courier New"/>
                <a:cs typeface="Courier New"/>
                <a:sym typeface="Courier New"/>
              </a:rPr>
              <a:t>return</a:t>
            </a:r>
            <a:r>
              <a:rPr lang="es-419" sz="2750">
                <a:solidFill>
                  <a:srgbClr val="3B3B3B"/>
                </a:solidFill>
                <a:highlight>
                  <a:srgbClr val="FFFFFF"/>
                </a:highlight>
                <a:latin typeface="Courier New"/>
                <a:ea typeface="Courier New"/>
                <a:cs typeface="Courier New"/>
                <a:sym typeface="Courier New"/>
              </a:rPr>
              <a:t> </a:t>
            </a:r>
            <a:r>
              <a:rPr lang="es-419" sz="2750">
                <a:solidFill>
                  <a:srgbClr val="0000FF"/>
                </a:solidFill>
                <a:highlight>
                  <a:srgbClr val="FFFFFF"/>
                </a:highlight>
                <a:latin typeface="Courier New"/>
                <a:ea typeface="Courier New"/>
                <a:cs typeface="Courier New"/>
                <a:sym typeface="Courier New"/>
              </a:rPr>
              <a:t>None</a:t>
            </a:r>
            <a:endParaRPr sz="275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373" name="Google Shape;373;p53"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374" name="Google Shape;374;p53"/>
          <p:cNvSpPr txBox="1"/>
          <p:nvPr/>
        </p:nvSpPr>
        <p:spPr>
          <a:xfrm>
            <a:off x="4217125" y="842600"/>
            <a:ext cx="4617900" cy="41610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000" u="sng">
                <a:solidFill>
                  <a:schemeClr val="lt1"/>
                </a:solidFill>
                <a:latin typeface="Comfortaa"/>
                <a:ea typeface="Comfortaa"/>
                <a:cs typeface="Comfortaa"/>
                <a:sym typeface="Comfortaa"/>
              </a:rPr>
              <a:t>Caso base 1: El nodo actual es nulo (fin del camino):</a:t>
            </a:r>
            <a:endParaRPr b="1" sz="1000" u="sng">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Condición: if nodo is None:</a:t>
            </a:r>
            <a:endParaRPr sz="1000">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Si la función es llamada con un nodo vacío, (lo que pasaría si la raíz original fuera None o si una conexión específica no </a:t>
            </a:r>
            <a:r>
              <a:rPr lang="es-419" sz="1000">
                <a:solidFill>
                  <a:schemeClr val="lt1"/>
                </a:solidFill>
                <a:latin typeface="Comfortaa"/>
                <a:ea typeface="Comfortaa"/>
                <a:cs typeface="Comfortaa"/>
                <a:sym typeface="Comfortaa"/>
              </a:rPr>
              <a:t>llevará</a:t>
            </a:r>
            <a:r>
              <a:rPr lang="es-419" sz="1000">
                <a:solidFill>
                  <a:schemeClr val="lt1"/>
                </a:solidFill>
                <a:latin typeface="Comfortaa"/>
                <a:ea typeface="Comfortaa"/>
                <a:cs typeface="Comfortaa"/>
                <a:sym typeface="Comfortaa"/>
              </a:rPr>
              <a:t> a ninguna parte), simplemente retorna None. Esto detiene esa rama de la </a:t>
            </a:r>
            <a:r>
              <a:rPr lang="es-419" sz="1000">
                <a:solidFill>
                  <a:schemeClr val="lt1"/>
                </a:solidFill>
                <a:latin typeface="Comfortaa"/>
                <a:ea typeface="Comfortaa"/>
                <a:cs typeface="Comfortaa"/>
                <a:sym typeface="Comfortaa"/>
              </a:rPr>
              <a:t>búsqueda</a:t>
            </a:r>
            <a:r>
              <a:rPr lang="es-419"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000" u="sng">
                <a:solidFill>
                  <a:schemeClr val="lt1"/>
                </a:solidFill>
                <a:latin typeface="Comfortaa"/>
                <a:ea typeface="Comfortaa"/>
                <a:cs typeface="Comfortaa"/>
                <a:sym typeface="Comfortaa"/>
              </a:rPr>
              <a:t>Caso base 2: El vuelo fue encontrado:</a:t>
            </a:r>
            <a:endParaRPr b="1" sz="1000" u="sng">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Condición: if nodo.numero_vuelo == numero_vuelo:</a:t>
            </a:r>
            <a:endParaRPr sz="1000">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Comprueba si el nodo que estamos visitando actualmente es el vuelo </a:t>
            </a:r>
            <a:r>
              <a:rPr lang="es-419" sz="1000">
                <a:solidFill>
                  <a:schemeClr val="lt1"/>
                </a:solidFill>
                <a:latin typeface="Comfortaa"/>
                <a:ea typeface="Comfortaa"/>
                <a:cs typeface="Comfortaa"/>
                <a:sym typeface="Comfortaa"/>
              </a:rPr>
              <a:t>que</a:t>
            </a:r>
            <a:r>
              <a:rPr lang="es-419" sz="1000">
                <a:solidFill>
                  <a:schemeClr val="lt1"/>
                </a:solidFill>
                <a:latin typeface="Comfortaa"/>
                <a:ea typeface="Comfortaa"/>
                <a:cs typeface="Comfortaa"/>
                <a:sym typeface="Comfortaa"/>
              </a:rPr>
              <a:t> estamos buscando.</a:t>
            </a:r>
            <a:endParaRPr sz="1000">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Si coincide, retorna el objeto nodo completo, esto detiene toda la </a:t>
            </a:r>
            <a:r>
              <a:rPr lang="es-419" sz="1000">
                <a:solidFill>
                  <a:schemeClr val="lt1"/>
                </a:solidFill>
                <a:latin typeface="Comfortaa"/>
                <a:ea typeface="Comfortaa"/>
                <a:cs typeface="Comfortaa"/>
                <a:sym typeface="Comfortaa"/>
              </a:rPr>
              <a:t>búsqueda</a:t>
            </a:r>
            <a:r>
              <a:rPr lang="es-419" sz="1000">
                <a:solidFill>
                  <a:schemeClr val="lt1"/>
                </a:solidFill>
                <a:latin typeface="Comfortaa"/>
                <a:ea typeface="Comfortaa"/>
                <a:cs typeface="Comfortaa"/>
                <a:sym typeface="Comfortaa"/>
              </a:rPr>
              <a:t> y pasa el resultado hacia arriba en la cadena de llamadas recursivas.</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000" u="sng">
                <a:solidFill>
                  <a:schemeClr val="lt1"/>
                </a:solidFill>
                <a:latin typeface="Comfortaa"/>
                <a:ea typeface="Comfortaa"/>
                <a:cs typeface="Comfortaa"/>
                <a:sym typeface="Comfortaa"/>
              </a:rPr>
              <a:t>Exploración recursiva (</a:t>
            </a:r>
            <a:r>
              <a:rPr b="1" lang="es-419" sz="1000" u="sng">
                <a:solidFill>
                  <a:schemeClr val="lt1"/>
                </a:solidFill>
                <a:latin typeface="Comfortaa"/>
                <a:ea typeface="Comfortaa"/>
                <a:cs typeface="Comfortaa"/>
                <a:sym typeface="Comfortaa"/>
              </a:rPr>
              <a:t>búsqueda</a:t>
            </a:r>
            <a:r>
              <a:rPr b="1" lang="es-419" sz="1000" u="sng">
                <a:solidFill>
                  <a:schemeClr val="lt1"/>
                </a:solidFill>
                <a:latin typeface="Comfortaa"/>
                <a:ea typeface="Comfortaa"/>
                <a:cs typeface="Comfortaa"/>
                <a:sym typeface="Comfortaa"/>
              </a:rPr>
              <a:t> en profundidad):</a:t>
            </a:r>
            <a:endParaRPr b="1" sz="1000" u="sng">
              <a:solidFill>
                <a:schemeClr val="lt1"/>
              </a:solidFill>
              <a:latin typeface="Comfortaa"/>
              <a:ea typeface="Comfortaa"/>
              <a:cs typeface="Comfortaa"/>
              <a:sym typeface="Comfortaa"/>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Si el nodo actual no es el vuelo buscado, entra en un bucle for para explorar todas sus posibles conexiones.</a:t>
            </a:r>
            <a:endParaRPr sz="1000">
              <a:solidFill>
                <a:schemeClr val="lt1"/>
              </a:solidFill>
              <a:latin typeface="Comfortaa"/>
              <a:ea typeface="Comfortaa"/>
              <a:cs typeface="Comfortaa"/>
              <a:sym typeface="Comfortaa"/>
            </a:endParaRPr>
          </a:p>
          <a:p>
            <a:pPr indent="0" lvl="0" marL="0" rtl="0" algn="l">
              <a:lnSpc>
                <a:spcPct val="135714"/>
              </a:lnSpc>
              <a:spcBef>
                <a:spcPts val="0"/>
              </a:spcBef>
              <a:spcAft>
                <a:spcPts val="0"/>
              </a:spcAft>
              <a:buNone/>
            </a:pPr>
            <a:r>
              <a:rPr lang="es-419" sz="1000">
                <a:solidFill>
                  <a:schemeClr val="lt1"/>
                </a:solidFill>
                <a:latin typeface="Courier New"/>
                <a:ea typeface="Courier New"/>
                <a:cs typeface="Courier New"/>
                <a:sym typeface="Courier New"/>
              </a:rPr>
              <a:t>      </a:t>
            </a:r>
            <a:r>
              <a:rPr lang="es-419" sz="1000">
                <a:solidFill>
                  <a:schemeClr val="lt1"/>
                </a:solidFill>
                <a:latin typeface="Courier New"/>
                <a:ea typeface="Courier New"/>
                <a:cs typeface="Courier New"/>
                <a:sym typeface="Courier New"/>
              </a:rPr>
              <a:t>for conexion in nodo.conexiones:</a:t>
            </a:r>
            <a:endParaRPr sz="1000">
              <a:solidFill>
                <a:schemeClr val="lt1"/>
              </a:solidFill>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dentro del bucle se realiza la llamada recursiva.</a:t>
            </a:r>
            <a:endParaRPr sz="1000">
              <a:solidFill>
                <a:schemeClr val="lt1"/>
              </a:solidFill>
              <a:latin typeface="Comfortaa"/>
              <a:ea typeface="Comfortaa"/>
              <a:cs typeface="Comfortaa"/>
              <a:sym typeface="Comfortaa"/>
            </a:endParaRPr>
          </a:p>
          <a:p>
            <a:pPr indent="0" lvl="0" marL="0" rtl="0" algn="l">
              <a:lnSpc>
                <a:spcPct val="135714"/>
              </a:lnSpc>
              <a:spcBef>
                <a:spcPts val="0"/>
              </a:spcBef>
              <a:spcAft>
                <a:spcPts val="0"/>
              </a:spcAft>
              <a:buNone/>
            </a:pPr>
            <a:r>
              <a:rPr lang="es-419" sz="1000">
                <a:solidFill>
                  <a:schemeClr val="lt1"/>
                </a:solidFill>
                <a:latin typeface="Courier New"/>
                <a:ea typeface="Courier New"/>
                <a:cs typeface="Courier New"/>
                <a:sym typeface="Courier New"/>
              </a:rPr>
              <a:t>      </a:t>
            </a:r>
            <a:r>
              <a:rPr lang="es-419" sz="1000">
                <a:solidFill>
                  <a:schemeClr val="lt1"/>
                </a:solidFill>
                <a:latin typeface="Courier New"/>
                <a:ea typeface="Courier New"/>
                <a:cs typeface="Courier New"/>
                <a:sym typeface="Courier New"/>
              </a:rPr>
              <a:t>resultado = self._buscar_vuelo_recursivo_general(conexion, numero_vuelo)</a:t>
            </a:r>
            <a:endParaRPr sz="1000">
              <a:solidFill>
                <a:schemeClr val="lt1"/>
              </a:solidFill>
            </a:endParaRPr>
          </a:p>
          <a:p>
            <a:pPr indent="-292100" lvl="0" marL="457200" rtl="0" algn="l">
              <a:spcBef>
                <a:spcPts val="0"/>
              </a:spcBef>
              <a:spcAft>
                <a:spcPts val="0"/>
              </a:spcAft>
              <a:buClr>
                <a:schemeClr val="lt1"/>
              </a:buClr>
              <a:buSzPts val="1000"/>
              <a:buFont typeface="Comfortaa"/>
              <a:buChar char="●"/>
            </a:pPr>
            <a:r>
              <a:rPr lang="es-419" sz="1000">
                <a:solidFill>
                  <a:schemeClr val="lt1"/>
                </a:solidFill>
                <a:latin typeface="Comfortaa"/>
                <a:ea typeface="Comfortaa"/>
                <a:cs typeface="Comfortaa"/>
                <a:sym typeface="Comfortaa"/>
              </a:rPr>
              <a:t>Esta </a:t>
            </a:r>
            <a:r>
              <a:rPr lang="es-419" sz="1000">
                <a:solidFill>
                  <a:schemeClr val="lt1"/>
                </a:solidFill>
                <a:latin typeface="Comfortaa"/>
                <a:ea typeface="Comfortaa"/>
                <a:cs typeface="Comfortaa"/>
                <a:sym typeface="Comfortaa"/>
              </a:rPr>
              <a:t>línea</a:t>
            </a:r>
            <a:r>
              <a:rPr lang="es-419" sz="1000">
                <a:solidFill>
                  <a:schemeClr val="lt1"/>
                </a:solidFill>
                <a:latin typeface="Comfortaa"/>
                <a:ea typeface="Comfortaa"/>
                <a:cs typeface="Comfortaa"/>
                <a:sym typeface="Comfortaa"/>
              </a:rPr>
              <a:t> hace que la función se sumerja en la primera conexión y explore toda esa sub-red  antes de pasar a la </a:t>
            </a:r>
            <a:r>
              <a:rPr lang="es-419" sz="1000">
                <a:solidFill>
                  <a:schemeClr val="lt1"/>
                </a:solidFill>
                <a:latin typeface="Comfortaa"/>
                <a:ea typeface="Comfortaa"/>
                <a:cs typeface="Comfortaa"/>
                <a:sym typeface="Comfortaa"/>
              </a:rPr>
              <a:t>siguiente</a:t>
            </a:r>
            <a:r>
              <a:rPr lang="es-419" sz="1000">
                <a:solidFill>
                  <a:schemeClr val="lt1"/>
                </a:solidFill>
                <a:latin typeface="Comfortaa"/>
                <a:ea typeface="Comfortaa"/>
                <a:cs typeface="Comfortaa"/>
                <a:sym typeface="Comfortaa"/>
              </a:rPr>
              <a:t> conexión en la lista.</a:t>
            </a:r>
            <a:endParaRPr sz="10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000">
              <a:solidFill>
                <a:schemeClr val="dk2"/>
              </a:solidFill>
              <a:latin typeface="Comfortaa"/>
              <a:ea typeface="Comfortaa"/>
              <a:cs typeface="Comfortaa"/>
              <a:sym typeface="Comfortaa"/>
            </a:endParaRPr>
          </a:p>
        </p:txBody>
      </p:sp>
      <p:sp>
        <p:nvSpPr>
          <p:cNvPr id="375" name="Google Shape;375;p53"/>
          <p:cNvSpPr txBox="1"/>
          <p:nvPr/>
        </p:nvSpPr>
        <p:spPr>
          <a:xfrm>
            <a:off x="377550" y="3592975"/>
            <a:ext cx="3773700" cy="11454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000">
                <a:solidFill>
                  <a:schemeClr val="lt1"/>
                </a:solidFill>
                <a:latin typeface="Comfortaa"/>
                <a:ea typeface="Comfortaa"/>
                <a:cs typeface="Comfortaa"/>
                <a:sym typeface="Comfortaa"/>
              </a:rPr>
              <a:t>Función _buscar_vuelo_recursivo_general(self, nodo, numero_vuelo):</a:t>
            </a:r>
            <a:endParaRPr sz="10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000">
                <a:solidFill>
                  <a:schemeClr val="lt1"/>
                </a:solidFill>
                <a:latin typeface="Comfortaa"/>
                <a:ea typeface="Comfortaa"/>
                <a:cs typeface="Comfortaa"/>
                <a:sym typeface="Comfortaa"/>
              </a:rPr>
              <a:t>La función utiliza la recursión para sumergirse en cada rama de la red de vuelo, buscando el número de vuelo deseado.</a:t>
            </a:r>
            <a:endParaRPr sz="18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132925" y="103202"/>
            <a:ext cx="3773700" cy="4969500"/>
          </a:xfrm>
          <a:prstGeom prst="rect">
            <a:avLst/>
          </a:prstGeom>
          <a:solidFill>
            <a:srgbClr val="07376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s-419" sz="1300" u="sng">
                <a:solidFill>
                  <a:schemeClr val="lt1"/>
                </a:solidFill>
                <a:latin typeface="Comfortaa"/>
                <a:ea typeface="Comfortaa"/>
                <a:cs typeface="Comfortaa"/>
                <a:sym typeface="Comfortaa"/>
              </a:rPr>
              <a:t>Caso exitoso:</a:t>
            </a:r>
            <a:endParaRPr sz="1300" u="sng">
              <a:solidFill>
                <a:schemeClr val="lt1"/>
              </a:solidFill>
              <a:latin typeface="Comfortaa"/>
              <a:ea typeface="Comfortaa"/>
              <a:cs typeface="Comfortaa"/>
              <a:sym typeface="Comfortaa"/>
            </a:endParaRPr>
          </a:p>
          <a:p>
            <a:pPr indent="-311150" lvl="0" marL="457200" rtl="0" algn="l">
              <a:spcBef>
                <a:spcPts val="0"/>
              </a:spcBef>
              <a:spcAft>
                <a:spcPts val="0"/>
              </a:spcAft>
              <a:buClr>
                <a:schemeClr val="lt1"/>
              </a:buClr>
              <a:buSzPts val="1300"/>
              <a:buFont typeface="Comfortaa"/>
              <a:buChar char="●"/>
            </a:pPr>
            <a:r>
              <a:rPr lang="es-419" sz="1300">
                <a:solidFill>
                  <a:schemeClr val="lt1"/>
                </a:solidFill>
                <a:latin typeface="Comfortaa"/>
                <a:ea typeface="Comfortaa"/>
                <a:cs typeface="Comfortaa"/>
                <a:sym typeface="Comfortaa"/>
              </a:rPr>
              <a:t>Si el llamado recursivo (resultado) devuelve algo que no es None (es decir, que </a:t>
            </a:r>
            <a:r>
              <a:rPr lang="es-419" sz="1300">
                <a:solidFill>
                  <a:schemeClr val="lt1"/>
                </a:solidFill>
                <a:latin typeface="Comfortaa"/>
                <a:ea typeface="Comfortaa"/>
                <a:cs typeface="Comfortaa"/>
                <a:sym typeface="Comfortaa"/>
              </a:rPr>
              <a:t>encontró</a:t>
            </a:r>
            <a:r>
              <a:rPr lang="es-419" sz="1300">
                <a:solidFill>
                  <a:schemeClr val="lt1"/>
                </a:solidFill>
                <a:latin typeface="Comfortaa"/>
                <a:ea typeface="Comfortaa"/>
                <a:cs typeface="Comfortaa"/>
                <a:sym typeface="Comfortaa"/>
              </a:rPr>
              <a:t> el vuelo en una rama más profunda), lo retorna inmediatamente hacia arriba.</a:t>
            </a:r>
            <a:endParaRPr sz="1300">
              <a:solidFill>
                <a:schemeClr val="lt1"/>
              </a:solidFill>
              <a:latin typeface="Comfortaa"/>
              <a:ea typeface="Comfortaa"/>
              <a:cs typeface="Comfortaa"/>
              <a:sym typeface="Comfortaa"/>
            </a:endParaRPr>
          </a:p>
          <a:p>
            <a:pPr indent="0" lvl="0" marL="457200" rtl="0" algn="l">
              <a:lnSpc>
                <a:spcPct val="135714"/>
              </a:lnSpc>
              <a:spcBef>
                <a:spcPts val="0"/>
              </a:spcBef>
              <a:spcAft>
                <a:spcPts val="0"/>
              </a:spcAft>
              <a:buNone/>
            </a:pPr>
            <a:r>
              <a:rPr lang="es-419" sz="1200">
                <a:solidFill>
                  <a:schemeClr val="lt1"/>
                </a:solidFill>
                <a:latin typeface="Courier New"/>
                <a:ea typeface="Courier New"/>
                <a:cs typeface="Courier New"/>
                <a:sym typeface="Courier New"/>
              </a:rPr>
              <a:t> if resultado:</a:t>
            </a:r>
            <a:endParaRPr sz="12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419" sz="1200">
                <a:solidFill>
                  <a:schemeClr val="lt1"/>
                </a:solidFill>
                <a:latin typeface="Courier New"/>
                <a:ea typeface="Courier New"/>
                <a:cs typeface="Courier New"/>
                <a:sym typeface="Courier New"/>
              </a:rPr>
              <a:t>          return resultado</a:t>
            </a:r>
            <a:endParaRPr sz="12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300" u="sng">
                <a:solidFill>
                  <a:schemeClr val="lt1"/>
                </a:solidFill>
                <a:latin typeface="Comfortaa"/>
                <a:ea typeface="Comfortaa"/>
                <a:cs typeface="Comfortaa"/>
                <a:sym typeface="Comfortaa"/>
              </a:rPr>
              <a:t>Fracaso en la búsqueda:</a:t>
            </a:r>
            <a:endParaRPr b="1" sz="1300" u="sng">
              <a:solidFill>
                <a:schemeClr val="lt1"/>
              </a:solidFill>
              <a:latin typeface="Comfortaa"/>
              <a:ea typeface="Comfortaa"/>
              <a:cs typeface="Comfortaa"/>
              <a:sym typeface="Comfortaa"/>
            </a:endParaRPr>
          </a:p>
          <a:p>
            <a:pPr indent="-311150" lvl="0" marL="457200" rtl="0" algn="l">
              <a:lnSpc>
                <a:spcPct val="135714"/>
              </a:lnSpc>
              <a:spcBef>
                <a:spcPts val="0"/>
              </a:spcBef>
              <a:spcAft>
                <a:spcPts val="0"/>
              </a:spcAft>
              <a:buClr>
                <a:schemeClr val="lt1"/>
              </a:buClr>
              <a:buSzPts val="1300"/>
              <a:buFont typeface="Comfortaa"/>
              <a:buChar char="●"/>
            </a:pPr>
            <a:r>
              <a:rPr lang="es-419" sz="1300">
                <a:solidFill>
                  <a:schemeClr val="lt1"/>
                </a:solidFill>
                <a:latin typeface="Comfortaa"/>
                <a:ea typeface="Comfortaa"/>
                <a:cs typeface="Comfortaa"/>
                <a:sym typeface="Comfortaa"/>
              </a:rPr>
              <a:t>Si el bucle for termina de iterar sobre todas las conexiones del nodo actual sin encontrar el vuelo (todas las llamadas recursivas devolvieron None)indicando que el vuelo no se encontró en esta rama del árbol.</a:t>
            </a:r>
            <a:endParaRPr sz="1300">
              <a:solidFill>
                <a:schemeClr val="lt1"/>
              </a:solidFill>
              <a:latin typeface="Comfortaa"/>
              <a:ea typeface="Comfortaa"/>
              <a:cs typeface="Comfortaa"/>
              <a:sym typeface="Comfortaa"/>
            </a:endParaRPr>
          </a:p>
          <a:p>
            <a:pPr indent="0" lvl="0" marL="0" rtl="0" algn="l">
              <a:lnSpc>
                <a:spcPct val="135714"/>
              </a:lnSpc>
              <a:spcBef>
                <a:spcPts val="0"/>
              </a:spcBef>
              <a:spcAft>
                <a:spcPts val="0"/>
              </a:spcAft>
              <a:buNone/>
            </a:pPr>
            <a:r>
              <a:rPr lang="es-419" sz="1300">
                <a:solidFill>
                  <a:schemeClr val="lt1"/>
                </a:solidFill>
                <a:latin typeface="Courier New"/>
                <a:ea typeface="Courier New"/>
                <a:cs typeface="Courier New"/>
                <a:sym typeface="Courier New"/>
              </a:rPr>
              <a:t>     return None</a:t>
            </a:r>
            <a:endParaRPr sz="13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200">
              <a:latin typeface="Comfortaa"/>
              <a:ea typeface="Comfortaa"/>
              <a:cs typeface="Comfortaa"/>
              <a:sym typeface="Comfortaa"/>
            </a:endParaRPr>
          </a:p>
        </p:txBody>
      </p:sp>
      <p:sp>
        <p:nvSpPr>
          <p:cNvPr id="381" name="Google Shape;381;p54"/>
          <p:cNvSpPr txBox="1"/>
          <p:nvPr/>
        </p:nvSpPr>
        <p:spPr>
          <a:xfrm>
            <a:off x="4002900" y="842600"/>
            <a:ext cx="5097300" cy="19737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lnSpc>
                <a:spcPct val="140000"/>
              </a:lnSpc>
              <a:spcBef>
                <a:spcPts val="2300"/>
              </a:spcBef>
              <a:spcAft>
                <a:spcPts val="0"/>
              </a:spcAft>
              <a:buClr>
                <a:schemeClr val="dk1"/>
              </a:buClr>
              <a:buSzPts val="1100"/>
              <a:buFont typeface="Arial"/>
              <a:buNone/>
            </a:pPr>
            <a:r>
              <a:rPr b="1" lang="es-419" sz="1200" u="sng">
                <a:solidFill>
                  <a:schemeClr val="lt1"/>
                </a:solidFill>
                <a:latin typeface="Comfortaa"/>
                <a:ea typeface="Comfortaa"/>
                <a:cs typeface="Comfortaa"/>
                <a:sym typeface="Comfortaa"/>
              </a:rPr>
              <a:t>Resumen</a:t>
            </a:r>
            <a:endParaRPr b="1" sz="1200" u="sng">
              <a:solidFill>
                <a:schemeClr val="lt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1100"/>
              <a:buFont typeface="Arial"/>
              <a:buNone/>
            </a:pPr>
            <a:r>
              <a:rPr lang="es-419" sz="1200">
                <a:solidFill>
                  <a:schemeClr val="lt1"/>
                </a:solidFill>
                <a:latin typeface="Comfortaa"/>
                <a:ea typeface="Comfortaa"/>
                <a:cs typeface="Comfortaa"/>
                <a:sym typeface="Comfortaa"/>
              </a:rPr>
              <a:t>La función _buscar_vuelo_recursivo_general explora la red de vuelos de forma exhaustiva. Visita un nodo, y luego explora en profundidad la primera conexión, luego la segunda, y así sucesivamente, hasta encontrar el vuelo o agotar todas las rutas posibles.</a:t>
            </a:r>
            <a:endParaRPr sz="1200">
              <a:solidFill>
                <a:schemeClr val="lt1"/>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382" name="Google Shape;382;p54"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pic>
        <p:nvPicPr>
          <p:cNvPr descr="Arced lines linking southeast Asia and Australia (Digital Composite) (proporcionada por Getty Images)" id="383" name="Google Shape;383;p54"/>
          <p:cNvPicPr preferRelativeResize="0"/>
          <p:nvPr/>
        </p:nvPicPr>
        <p:blipFill>
          <a:blip r:embed="rId4">
            <a:alphaModFix/>
          </a:blip>
          <a:stretch>
            <a:fillRect/>
          </a:stretch>
        </p:blipFill>
        <p:spPr>
          <a:xfrm>
            <a:off x="4002900" y="2816300"/>
            <a:ext cx="5097298" cy="22230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idx="1" type="body"/>
          </p:nvPr>
        </p:nvSpPr>
        <p:spPr>
          <a:xfrm>
            <a:off x="121825" y="780675"/>
            <a:ext cx="8978700" cy="42255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s-419" u="sng">
                <a:solidFill>
                  <a:schemeClr val="dk1"/>
                </a:solidFill>
              </a:rPr>
              <a:t>Teoría </a:t>
            </a:r>
            <a:endParaRPr b="1" u="sng">
              <a:solidFill>
                <a:schemeClr val="dk1"/>
              </a:solidFill>
            </a:endParaRPr>
          </a:p>
          <a:p>
            <a:pPr indent="-317182" lvl="0" marL="457200" rtl="0" algn="l">
              <a:spcBef>
                <a:spcPts val="1200"/>
              </a:spcBef>
              <a:spcAft>
                <a:spcPts val="0"/>
              </a:spcAft>
              <a:buClr>
                <a:schemeClr val="dk1"/>
              </a:buClr>
              <a:buSzPct val="100000"/>
              <a:buChar char="●"/>
            </a:pPr>
            <a:r>
              <a:rPr lang="es-419">
                <a:solidFill>
                  <a:schemeClr val="dk1"/>
                </a:solidFill>
              </a:rPr>
              <a:t>Explicar el concepto de cola de prioridades y heap binaria. Justificar su uso en la gestión de embarques o upgrades. </a:t>
            </a:r>
            <a:endParaRPr>
              <a:solidFill>
                <a:schemeClr val="dk1"/>
              </a:solidFill>
            </a:endParaRPr>
          </a:p>
          <a:p>
            <a:pPr indent="-317182" lvl="0" marL="457200" rtl="0" algn="l">
              <a:spcBef>
                <a:spcPts val="0"/>
              </a:spcBef>
              <a:spcAft>
                <a:spcPts val="0"/>
              </a:spcAft>
              <a:buClr>
                <a:schemeClr val="dk1"/>
              </a:buClr>
              <a:buSzPct val="100000"/>
              <a:buChar char="●"/>
            </a:pPr>
            <a:r>
              <a:rPr lang="es-419">
                <a:solidFill>
                  <a:schemeClr val="dk1"/>
                </a:solidFill>
              </a:rPr>
              <a:t>Describir la representación de grafos y su aplicación en rutas aéreas (aeropuertos, conexiones, alianzas). </a:t>
            </a:r>
            <a:endParaRPr>
              <a:solidFill>
                <a:schemeClr val="dk1"/>
              </a:solidFill>
            </a:endParaRPr>
          </a:p>
          <a:p>
            <a:pPr indent="-317182" lvl="0" marL="457200" rtl="0" algn="l">
              <a:spcBef>
                <a:spcPts val="0"/>
              </a:spcBef>
              <a:spcAft>
                <a:spcPts val="0"/>
              </a:spcAft>
              <a:buClr>
                <a:schemeClr val="dk1"/>
              </a:buClr>
              <a:buSzPct val="100000"/>
              <a:buChar char="●"/>
            </a:pPr>
            <a:r>
              <a:rPr lang="es-419">
                <a:solidFill>
                  <a:schemeClr val="dk1"/>
                </a:solidFill>
              </a:rPr>
              <a:t>Analizar la complejidad de los algoritmos de recorrido (DFS, BFS) y su aplicabilidad en la búsqueda de rutas o conexiones. </a:t>
            </a:r>
            <a:endParaRPr>
              <a:solidFill>
                <a:schemeClr val="dk1"/>
              </a:solidFill>
            </a:endParaRPr>
          </a:p>
          <a:p>
            <a:pPr indent="0" lvl="0" marL="0" rtl="0" algn="l">
              <a:spcBef>
                <a:spcPts val="1200"/>
              </a:spcBef>
              <a:spcAft>
                <a:spcPts val="0"/>
              </a:spcAft>
              <a:buNone/>
            </a:pPr>
            <a:r>
              <a:rPr b="1" lang="es-419">
                <a:solidFill>
                  <a:schemeClr val="dk1"/>
                </a:solidFill>
              </a:rPr>
              <a:t>Práctica </a:t>
            </a:r>
            <a:endParaRPr b="1">
              <a:solidFill>
                <a:schemeClr val="dk1"/>
              </a:solidFill>
            </a:endParaRPr>
          </a:p>
          <a:p>
            <a:pPr indent="-317182" lvl="0" marL="457200" rtl="0" algn="l">
              <a:spcBef>
                <a:spcPts val="1200"/>
              </a:spcBef>
              <a:spcAft>
                <a:spcPts val="0"/>
              </a:spcAft>
              <a:buClr>
                <a:schemeClr val="dk1"/>
              </a:buClr>
              <a:buSzPct val="100000"/>
              <a:buChar char="●"/>
            </a:pPr>
            <a:r>
              <a:rPr lang="es-419">
                <a:solidFill>
                  <a:schemeClr val="dk1"/>
                </a:solidFill>
              </a:rPr>
              <a:t>Implementar una cola de prioridades para gestionar el embarque (prioridad por clase, millas, urgencia). </a:t>
            </a:r>
            <a:endParaRPr>
              <a:solidFill>
                <a:schemeClr val="dk1"/>
              </a:solidFill>
            </a:endParaRPr>
          </a:p>
          <a:p>
            <a:pPr indent="-317182" lvl="0" marL="457200" rtl="0" algn="l">
              <a:spcBef>
                <a:spcPts val="0"/>
              </a:spcBef>
              <a:spcAft>
                <a:spcPts val="0"/>
              </a:spcAft>
              <a:buClr>
                <a:schemeClr val="dk1"/>
              </a:buClr>
              <a:buSzPct val="100000"/>
              <a:buChar char="●"/>
            </a:pPr>
            <a:r>
              <a:rPr lang="es-419">
                <a:solidFill>
                  <a:schemeClr val="dk1"/>
                </a:solidFill>
              </a:rPr>
              <a:t>Modelar la red de rutas aéreas como un grafo: nodos (aeropuertos), aristas (vuelos directos, conexiones). Implementar DFS y BFS para encontrar rutas entre aeropuertos o conexiones óptimas.</a:t>
            </a:r>
            <a:endParaRPr>
              <a:solidFill>
                <a:schemeClr val="dk1"/>
              </a:solidFill>
            </a:endParaRPr>
          </a:p>
          <a:p>
            <a:pPr indent="0" lvl="0" marL="0" rtl="0" algn="l">
              <a:spcBef>
                <a:spcPts val="1200"/>
              </a:spcBef>
              <a:spcAft>
                <a:spcPts val="0"/>
              </a:spcAft>
              <a:buNone/>
            </a:pPr>
            <a:r>
              <a:rPr lang="es-419">
                <a:solidFill>
                  <a:schemeClr val="dk1"/>
                </a:solidFill>
              </a:rPr>
              <a:t>Adicional Obligatorio:</a:t>
            </a:r>
            <a:endParaRPr>
              <a:solidFill>
                <a:schemeClr val="dk1"/>
              </a:solidFill>
            </a:endParaRPr>
          </a:p>
          <a:p>
            <a:pPr indent="-317182" lvl="0" marL="457200" rtl="0" algn="l">
              <a:spcBef>
                <a:spcPts val="1200"/>
              </a:spcBef>
              <a:spcAft>
                <a:spcPts val="0"/>
              </a:spcAft>
              <a:buClr>
                <a:schemeClr val="dk1"/>
              </a:buClr>
              <a:buSzPct val="100000"/>
              <a:buChar char="●"/>
            </a:pPr>
            <a:r>
              <a:rPr lang="es-419">
                <a:solidFill>
                  <a:schemeClr val="dk1"/>
                </a:solidFill>
              </a:rPr>
              <a:t>Video explicativo (max. 5 min.) mostrando el funcionamiento de la cola de prioridades y los recorridos en el grafo.</a:t>
            </a:r>
            <a:endParaRPr>
              <a:solidFill>
                <a:schemeClr val="dk1"/>
              </a:solidFill>
            </a:endParaRPr>
          </a:p>
        </p:txBody>
      </p:sp>
      <p:sp>
        <p:nvSpPr>
          <p:cNvPr id="389" name="Google Shape;389;p55"/>
          <p:cNvSpPr txBox="1"/>
          <p:nvPr/>
        </p:nvSpPr>
        <p:spPr>
          <a:xfrm>
            <a:off x="74900" y="191525"/>
            <a:ext cx="7359600" cy="7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s-419" sz="1800">
                <a:solidFill>
                  <a:schemeClr val="dk2"/>
                </a:solidFill>
              </a:rPr>
              <a:t> Entrega 3: Prioridades, Grafos y Algoritmos (Unidades 5, 6, 7, 8) </a:t>
            </a:r>
            <a:endParaRPr sz="1800">
              <a:solidFill>
                <a:schemeClr val="dk2"/>
              </a:solidFill>
            </a:endParaRPr>
          </a:p>
        </p:txBody>
      </p:sp>
      <p:pic>
        <p:nvPicPr>
          <p:cNvPr id="390" name="Google Shape;390;p55"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311700" y="445025"/>
            <a:ext cx="61449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latin typeface="Comfortaa"/>
                <a:ea typeface="Comfortaa"/>
                <a:cs typeface="Comfortaa"/>
                <a:sym typeface="Comfortaa"/>
              </a:rPr>
              <a:t>Cola de prioridades y Heap Binaria</a:t>
            </a:r>
            <a:endParaRPr>
              <a:latin typeface="Comfortaa"/>
              <a:ea typeface="Comfortaa"/>
              <a:cs typeface="Comfortaa"/>
              <a:sym typeface="Comfortaa"/>
            </a:endParaRPr>
          </a:p>
        </p:txBody>
      </p:sp>
      <p:sp>
        <p:nvSpPr>
          <p:cNvPr id="396" name="Google Shape;396;p56"/>
          <p:cNvSpPr txBox="1"/>
          <p:nvPr>
            <p:ph idx="1" type="body"/>
          </p:nvPr>
        </p:nvSpPr>
        <p:spPr>
          <a:xfrm>
            <a:off x="199025" y="1085400"/>
            <a:ext cx="8783400" cy="4012500"/>
          </a:xfrm>
          <a:prstGeom prst="rect">
            <a:avLst/>
          </a:prstGeom>
        </p:spPr>
        <p:txBody>
          <a:bodyPr anchorCtr="0" anchor="t" bIns="91425" lIns="91425" spcFirstLastPara="1" rIns="91425" wrap="square" tIns="91425">
            <a:noAutofit/>
          </a:bodyPr>
          <a:lstStyle/>
          <a:p>
            <a:pPr indent="0" lvl="0" marL="0" rtl="0" algn="l">
              <a:lnSpc>
                <a:spcPct val="150000"/>
              </a:lnSpc>
              <a:spcBef>
                <a:spcPts val="2300"/>
              </a:spcBef>
              <a:spcAft>
                <a:spcPts val="0"/>
              </a:spcAft>
              <a:buClr>
                <a:schemeClr val="dk1"/>
              </a:buClr>
              <a:buSzPts val="1100"/>
              <a:buFont typeface="Arial"/>
              <a:buNone/>
            </a:pPr>
            <a:r>
              <a:rPr b="1" lang="es-419" sz="1400">
                <a:solidFill>
                  <a:schemeClr val="dk1"/>
                </a:solidFill>
                <a:latin typeface="Comfortaa"/>
                <a:ea typeface="Comfortaa"/>
                <a:cs typeface="Comfortaa"/>
                <a:sym typeface="Comfortaa"/>
              </a:rPr>
              <a:t>Cola de Prioridades (Priority Queue)</a:t>
            </a:r>
            <a:endParaRPr b="1" sz="1400">
              <a:solidFill>
                <a:schemeClr val="dk1"/>
              </a:solidFill>
              <a:latin typeface="Comfortaa"/>
              <a:ea typeface="Comfortaa"/>
              <a:cs typeface="Comfortaa"/>
              <a:sym typeface="Comfortaa"/>
            </a:endParaRPr>
          </a:p>
          <a:p>
            <a:pPr indent="0" lvl="0" marL="0" rtl="0" algn="l">
              <a:lnSpc>
                <a:spcPct val="150000"/>
              </a:lnSpc>
              <a:spcBef>
                <a:spcPts val="1200"/>
              </a:spcBef>
              <a:spcAft>
                <a:spcPts val="0"/>
              </a:spcAft>
              <a:buNone/>
            </a:pPr>
            <a:r>
              <a:rPr lang="es-419" sz="1400">
                <a:solidFill>
                  <a:schemeClr val="dk1"/>
                </a:solidFill>
                <a:latin typeface="Comfortaa"/>
                <a:ea typeface="Comfortaa"/>
                <a:cs typeface="Comfortaa"/>
                <a:sym typeface="Comfortaa"/>
              </a:rPr>
              <a:t>Una cola de prioridades es un tipo abstracto de dato similar a una cola o </a:t>
            </a:r>
            <a:r>
              <a:rPr i="1" lang="es-419" sz="1400">
                <a:solidFill>
                  <a:schemeClr val="dk1"/>
                </a:solidFill>
                <a:latin typeface="Comfortaa"/>
                <a:ea typeface="Comfortaa"/>
                <a:cs typeface="Comfortaa"/>
                <a:sym typeface="Comfortaa"/>
              </a:rPr>
              <a:t>queue</a:t>
            </a:r>
            <a:r>
              <a:rPr lang="es-419" sz="1400">
                <a:solidFill>
                  <a:schemeClr val="dk1"/>
                </a:solidFill>
                <a:latin typeface="Comfortaa"/>
                <a:ea typeface="Comfortaa"/>
                <a:cs typeface="Comfortaa"/>
                <a:sym typeface="Comfortaa"/>
              </a:rPr>
              <a:t> estándar, pero donde cada elemento tiene asignada una "prioridad". La diferencia clave es que, al desencolar (retirar) un elemento, siempre se retira primero aquel con la máxima prioridad, independientemente del orden de llegada (FIFO no aplica aquí).</a:t>
            </a:r>
            <a:endParaRPr sz="1400">
              <a:solidFill>
                <a:schemeClr val="dk1"/>
              </a:solidFill>
              <a:latin typeface="Comfortaa"/>
              <a:ea typeface="Comfortaa"/>
              <a:cs typeface="Comfortaa"/>
              <a:sym typeface="Comfortaa"/>
            </a:endParaRPr>
          </a:p>
          <a:p>
            <a:pPr indent="0" lvl="0" marL="0" rtl="0" algn="l">
              <a:lnSpc>
                <a:spcPct val="150000"/>
              </a:lnSpc>
              <a:spcBef>
                <a:spcPts val="1200"/>
              </a:spcBef>
              <a:spcAft>
                <a:spcPts val="0"/>
              </a:spcAft>
              <a:buNone/>
            </a:pPr>
            <a:r>
              <a:rPr b="1" lang="es-419" sz="1400">
                <a:solidFill>
                  <a:schemeClr val="dk1"/>
                </a:solidFill>
                <a:latin typeface="Comfortaa"/>
                <a:ea typeface="Comfortaa"/>
                <a:cs typeface="Comfortaa"/>
                <a:sym typeface="Comfortaa"/>
              </a:rPr>
              <a:t>Heap Binaria (Binary Heap)</a:t>
            </a:r>
            <a:endParaRPr b="1" sz="1400">
              <a:solidFill>
                <a:schemeClr val="dk1"/>
              </a:solidFill>
              <a:latin typeface="Comfortaa"/>
              <a:ea typeface="Comfortaa"/>
              <a:cs typeface="Comfortaa"/>
              <a:sym typeface="Comfortaa"/>
            </a:endParaRPr>
          </a:p>
          <a:p>
            <a:pPr indent="0" lvl="0" marL="0" rtl="0" algn="l">
              <a:lnSpc>
                <a:spcPct val="150000"/>
              </a:lnSpc>
              <a:spcBef>
                <a:spcPts val="1200"/>
              </a:spcBef>
              <a:spcAft>
                <a:spcPts val="1200"/>
              </a:spcAft>
              <a:buClr>
                <a:schemeClr val="dk1"/>
              </a:buClr>
              <a:buSzPts val="1100"/>
              <a:buFont typeface="Arial"/>
              <a:buNone/>
            </a:pPr>
            <a:r>
              <a:rPr lang="es-419" sz="1400">
                <a:solidFill>
                  <a:schemeClr val="dk1"/>
                </a:solidFill>
                <a:latin typeface="Comfortaa"/>
                <a:ea typeface="Comfortaa"/>
                <a:cs typeface="Comfortaa"/>
                <a:sym typeface="Comfortaa"/>
              </a:rPr>
              <a:t>Una heap binaria es una estructura de datos basada en árboles binarios que se utiliza comúnmente como la implementación subyacente eficiente para una cola de prioridades.</a:t>
            </a:r>
            <a:endParaRPr sz="1400">
              <a:solidFill>
                <a:schemeClr val="dk1"/>
              </a:solidFill>
              <a:latin typeface="Comfortaa"/>
              <a:ea typeface="Comfortaa"/>
              <a:cs typeface="Comfortaa"/>
              <a:sym typeface="Comfortaa"/>
            </a:endParaRPr>
          </a:p>
        </p:txBody>
      </p:sp>
      <p:pic>
        <p:nvPicPr>
          <p:cNvPr id="397" name="Google Shape;397;p56"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idx="1" type="body"/>
          </p:nvPr>
        </p:nvSpPr>
        <p:spPr>
          <a:xfrm>
            <a:off x="311700" y="1041275"/>
            <a:ext cx="8520600" cy="3597600"/>
          </a:xfrm>
          <a:prstGeom prst="rect">
            <a:avLst/>
          </a:prstGeom>
        </p:spPr>
        <p:txBody>
          <a:bodyPr anchorCtr="0" anchor="t" bIns="91425" lIns="91425" spcFirstLastPara="1" rIns="91425" wrap="square" tIns="91425">
            <a:normAutofit fontScale="85000" lnSpcReduction="20000"/>
          </a:bodyPr>
          <a:lstStyle/>
          <a:p>
            <a:pPr indent="-320357" lvl="0" marL="457200" rtl="0" algn="l">
              <a:lnSpc>
                <a:spcPct val="150000"/>
              </a:lnSpc>
              <a:spcBef>
                <a:spcPts val="1200"/>
              </a:spcBef>
              <a:spcAft>
                <a:spcPts val="0"/>
              </a:spcAft>
              <a:buClr>
                <a:schemeClr val="dk1"/>
              </a:buClr>
              <a:buSzPct val="100000"/>
              <a:buFont typeface="Roboto"/>
              <a:buAutoNum type="arabicPeriod"/>
            </a:pPr>
            <a:r>
              <a:rPr b="1" lang="es-419" sz="1700">
                <a:solidFill>
                  <a:schemeClr val="dk1"/>
                </a:solidFill>
                <a:latin typeface="Comfortaa"/>
                <a:ea typeface="Comfortaa"/>
                <a:cs typeface="Comfortaa"/>
                <a:sym typeface="Comfortaa"/>
              </a:rPr>
              <a:t>Propiedad de Forma: </a:t>
            </a:r>
            <a:r>
              <a:rPr lang="es-419" sz="1700">
                <a:solidFill>
                  <a:schemeClr val="dk1"/>
                </a:solidFill>
                <a:latin typeface="Comfortaa"/>
                <a:ea typeface="Comfortaa"/>
                <a:cs typeface="Comfortaa"/>
                <a:sym typeface="Comfortaa"/>
              </a:rPr>
              <a:t>Es un árbol binario completo, lo que significa que todos los niveles están llenos excepto posiblemente el último, que se llena de izquierda a derecha. Esto permite </a:t>
            </a:r>
            <a:r>
              <a:rPr lang="es-419" sz="1700">
                <a:solidFill>
                  <a:schemeClr val="dk1"/>
                </a:solidFill>
                <a:latin typeface="Comfortaa"/>
                <a:ea typeface="Comfortaa"/>
                <a:cs typeface="Comfortaa"/>
                <a:sym typeface="Comfortaa"/>
              </a:rPr>
              <a:t>representar</a:t>
            </a:r>
            <a:r>
              <a:rPr lang="es-419" sz="1700">
                <a:solidFill>
                  <a:schemeClr val="dk1"/>
                </a:solidFill>
                <a:latin typeface="Comfortaa"/>
                <a:ea typeface="Comfortaa"/>
                <a:cs typeface="Comfortaa"/>
                <a:sym typeface="Comfortaa"/>
              </a:rPr>
              <a:t> eficientemente usando un </a:t>
            </a:r>
            <a:r>
              <a:rPr i="1" lang="es-419" sz="1700">
                <a:solidFill>
                  <a:schemeClr val="dk1"/>
                </a:solidFill>
                <a:latin typeface="Comfortaa"/>
                <a:ea typeface="Comfortaa"/>
                <a:cs typeface="Comfortaa"/>
                <a:sym typeface="Comfortaa"/>
              </a:rPr>
              <a:t>array</a:t>
            </a:r>
            <a:r>
              <a:rPr lang="es-419" sz="1700">
                <a:solidFill>
                  <a:schemeClr val="dk1"/>
                </a:solidFill>
                <a:latin typeface="Comfortaa"/>
                <a:ea typeface="Comfortaa"/>
                <a:cs typeface="Comfortaa"/>
                <a:sym typeface="Comfortaa"/>
              </a:rPr>
              <a:t> o lista.</a:t>
            </a:r>
            <a:endParaRPr sz="1700">
              <a:solidFill>
                <a:schemeClr val="dk1"/>
              </a:solidFill>
              <a:latin typeface="Comfortaa"/>
              <a:ea typeface="Comfortaa"/>
              <a:cs typeface="Comfortaa"/>
              <a:sym typeface="Comfortaa"/>
            </a:endParaRPr>
          </a:p>
          <a:p>
            <a:pPr indent="-320357" lvl="0" marL="457200" rtl="0" algn="l">
              <a:lnSpc>
                <a:spcPct val="150000"/>
              </a:lnSpc>
              <a:spcBef>
                <a:spcPts val="0"/>
              </a:spcBef>
              <a:spcAft>
                <a:spcPts val="0"/>
              </a:spcAft>
              <a:buClr>
                <a:schemeClr val="dk1"/>
              </a:buClr>
              <a:buSzPct val="100000"/>
              <a:buFont typeface="Roboto"/>
              <a:buAutoNum type="arabicPeriod"/>
            </a:pPr>
            <a:r>
              <a:rPr b="1" lang="es-419" sz="1700">
                <a:solidFill>
                  <a:schemeClr val="dk1"/>
                </a:solidFill>
                <a:latin typeface="Comfortaa"/>
                <a:ea typeface="Comfortaa"/>
                <a:cs typeface="Comfortaa"/>
                <a:sym typeface="Comfortaa"/>
              </a:rPr>
              <a:t>Propiedad de Orden (Min-Heap o Max-Heap):</a:t>
            </a:r>
            <a:endParaRPr b="1" sz="1700">
              <a:solidFill>
                <a:schemeClr val="dk1"/>
              </a:solidFill>
              <a:latin typeface="Comfortaa"/>
              <a:ea typeface="Comfortaa"/>
              <a:cs typeface="Comfortaa"/>
              <a:sym typeface="Comfortaa"/>
            </a:endParaRPr>
          </a:p>
          <a:p>
            <a:pPr indent="-320357" lvl="1" marL="914400" rtl="0" algn="l">
              <a:lnSpc>
                <a:spcPct val="150000"/>
              </a:lnSpc>
              <a:spcBef>
                <a:spcPts val="0"/>
              </a:spcBef>
              <a:spcAft>
                <a:spcPts val="0"/>
              </a:spcAft>
              <a:buClr>
                <a:schemeClr val="dk1"/>
              </a:buClr>
              <a:buSzPct val="100000"/>
              <a:buFont typeface="Roboto"/>
              <a:buChar char="●"/>
            </a:pPr>
            <a:r>
              <a:rPr b="1" lang="es-419" sz="1700">
                <a:solidFill>
                  <a:schemeClr val="dk1"/>
                </a:solidFill>
                <a:latin typeface="Comfortaa"/>
                <a:ea typeface="Comfortaa"/>
                <a:cs typeface="Comfortaa"/>
                <a:sym typeface="Comfortaa"/>
              </a:rPr>
              <a:t>Min-Heap: </a:t>
            </a:r>
            <a:r>
              <a:rPr lang="es-419" sz="1700">
                <a:solidFill>
                  <a:schemeClr val="dk1"/>
                </a:solidFill>
                <a:latin typeface="Comfortaa"/>
                <a:ea typeface="Comfortaa"/>
                <a:cs typeface="Comfortaa"/>
                <a:sym typeface="Comfortaa"/>
              </a:rPr>
              <a:t>El valor de cualquier nodo siempre es menor o igual que los valores de sus hijos. El elemento más pequeño (mayor prioridad si se usa el valor más bajo) está siempre en la raíz.</a:t>
            </a:r>
            <a:endParaRPr sz="1700">
              <a:solidFill>
                <a:schemeClr val="dk1"/>
              </a:solidFill>
              <a:latin typeface="Comfortaa"/>
              <a:ea typeface="Comfortaa"/>
              <a:cs typeface="Comfortaa"/>
              <a:sym typeface="Comfortaa"/>
            </a:endParaRPr>
          </a:p>
          <a:p>
            <a:pPr indent="-320357" lvl="1" marL="914400" rtl="0" algn="l">
              <a:lnSpc>
                <a:spcPct val="150000"/>
              </a:lnSpc>
              <a:spcBef>
                <a:spcPts val="0"/>
              </a:spcBef>
              <a:spcAft>
                <a:spcPts val="0"/>
              </a:spcAft>
              <a:buClr>
                <a:schemeClr val="dk1"/>
              </a:buClr>
              <a:buSzPct val="100000"/>
              <a:buFont typeface="Roboto"/>
              <a:buChar char="●"/>
            </a:pPr>
            <a:r>
              <a:rPr b="1" lang="es-419" sz="1700">
                <a:solidFill>
                  <a:schemeClr val="dk1"/>
                </a:solidFill>
                <a:latin typeface="Comfortaa"/>
                <a:ea typeface="Comfortaa"/>
                <a:cs typeface="Comfortaa"/>
                <a:sym typeface="Comfortaa"/>
              </a:rPr>
              <a:t>Max-Heap:</a:t>
            </a:r>
            <a:r>
              <a:rPr lang="es-419" sz="1700">
                <a:solidFill>
                  <a:schemeClr val="dk1"/>
                </a:solidFill>
                <a:latin typeface="Comfortaa"/>
                <a:ea typeface="Comfortaa"/>
                <a:cs typeface="Comfortaa"/>
                <a:sym typeface="Comfortaa"/>
              </a:rPr>
              <a:t> El valor de cualquier nodo siempre es mayor o igual que los valores de sus hijos. El elemento más grande está siempre en la raíz.</a:t>
            </a:r>
            <a:endParaRPr sz="1700">
              <a:solidFill>
                <a:schemeClr val="dk1"/>
              </a:solidFill>
              <a:latin typeface="Comfortaa"/>
              <a:ea typeface="Comfortaa"/>
              <a:cs typeface="Comfortaa"/>
              <a:sym typeface="Comfortaa"/>
            </a:endParaRPr>
          </a:p>
          <a:p>
            <a:pPr indent="0" lvl="0" marL="0" rtl="0" algn="l">
              <a:spcBef>
                <a:spcPts val="4800"/>
              </a:spcBef>
              <a:spcAft>
                <a:spcPts val="1200"/>
              </a:spcAft>
              <a:buNone/>
            </a:pPr>
            <a:r>
              <a:t/>
            </a:r>
            <a:endParaRPr/>
          </a:p>
        </p:txBody>
      </p:sp>
      <p:pic>
        <p:nvPicPr>
          <p:cNvPr id="403" name="Google Shape;403;p57"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404" name="Google Shape;404;p57"/>
          <p:cNvSpPr txBox="1"/>
          <p:nvPr/>
        </p:nvSpPr>
        <p:spPr>
          <a:xfrm>
            <a:off x="369350" y="355700"/>
            <a:ext cx="59370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800">
                <a:solidFill>
                  <a:schemeClr val="dk2"/>
                </a:solidFill>
                <a:latin typeface="Comfortaa"/>
                <a:ea typeface="Comfortaa"/>
                <a:cs typeface="Comfortaa"/>
                <a:sym typeface="Comfortaa"/>
              </a:rPr>
              <a:t>Mantiene dos propiedades principales:</a:t>
            </a:r>
            <a:endParaRPr b="1" sz="1800">
              <a:solidFill>
                <a:schemeClr val="dk2"/>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311700" y="445025"/>
            <a:ext cx="7266900" cy="6219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2300"/>
              </a:spcBef>
              <a:spcAft>
                <a:spcPts val="0"/>
              </a:spcAft>
              <a:buClr>
                <a:schemeClr val="dk1"/>
              </a:buClr>
              <a:buSzPct val="55000"/>
              <a:buFont typeface="Arial"/>
              <a:buNone/>
            </a:pPr>
            <a:r>
              <a:rPr b="1" lang="es-419" sz="2000">
                <a:solidFill>
                  <a:srgbClr val="0A0A0A"/>
                </a:solidFill>
                <a:latin typeface="Comfortaa"/>
                <a:ea typeface="Comfortaa"/>
                <a:cs typeface="Comfortaa"/>
                <a:sym typeface="Comfortaa"/>
              </a:rPr>
              <a:t>Justificación de Uso en Gestión de Embarques o Upgrades</a:t>
            </a:r>
            <a:endParaRPr b="1" sz="2000">
              <a:solidFill>
                <a:srgbClr val="0A0A0A"/>
              </a:solidFill>
              <a:latin typeface="Comfortaa"/>
              <a:ea typeface="Comfortaa"/>
              <a:cs typeface="Comfortaa"/>
              <a:sym typeface="Comfortaa"/>
            </a:endParaRPr>
          </a:p>
          <a:p>
            <a:pPr indent="0" lvl="0" marL="0" rtl="0" algn="l">
              <a:spcBef>
                <a:spcPts val="1200"/>
              </a:spcBef>
              <a:spcAft>
                <a:spcPts val="0"/>
              </a:spcAft>
              <a:buNone/>
            </a:pPr>
            <a:r>
              <a:t/>
            </a:r>
            <a:endParaRPr/>
          </a:p>
        </p:txBody>
      </p:sp>
      <p:sp>
        <p:nvSpPr>
          <p:cNvPr id="410" name="Google Shape;410;p58"/>
          <p:cNvSpPr txBox="1"/>
          <p:nvPr>
            <p:ph idx="1" type="body"/>
          </p:nvPr>
        </p:nvSpPr>
        <p:spPr>
          <a:xfrm>
            <a:off x="92450" y="897750"/>
            <a:ext cx="8520600" cy="38541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1200"/>
              </a:spcBef>
              <a:spcAft>
                <a:spcPts val="0"/>
              </a:spcAft>
              <a:buClr>
                <a:schemeClr val="dk1"/>
              </a:buClr>
              <a:buSzPct val="57894"/>
              <a:buFont typeface="Arial"/>
              <a:buNone/>
            </a:pPr>
            <a:r>
              <a:rPr lang="es-419" sz="1900">
                <a:solidFill>
                  <a:schemeClr val="dk1"/>
                </a:solidFill>
                <a:latin typeface="Comfortaa"/>
                <a:ea typeface="Comfortaa"/>
                <a:cs typeface="Comfortaa"/>
                <a:sym typeface="Comfortaa"/>
              </a:rPr>
              <a:t>Su uso es ideal porque el proceso de embarque o asignación de </a:t>
            </a:r>
            <a:r>
              <a:rPr i="1" lang="es-419" sz="1900">
                <a:solidFill>
                  <a:schemeClr val="dk1"/>
                </a:solidFill>
                <a:latin typeface="Comfortaa"/>
                <a:ea typeface="Comfortaa"/>
                <a:cs typeface="Comfortaa"/>
                <a:sym typeface="Comfortaa"/>
              </a:rPr>
              <a:t>upgrades</a:t>
            </a:r>
            <a:r>
              <a:rPr lang="es-419" sz="1900">
                <a:solidFill>
                  <a:schemeClr val="dk1"/>
                </a:solidFill>
                <a:latin typeface="Comfortaa"/>
                <a:ea typeface="Comfortaa"/>
                <a:cs typeface="Comfortaa"/>
                <a:sym typeface="Comfortaa"/>
              </a:rPr>
              <a:t> no sigue un orden estricto de llegada.</a:t>
            </a:r>
            <a:endParaRPr sz="1900">
              <a:solidFill>
                <a:schemeClr val="dk1"/>
              </a:solidFill>
              <a:latin typeface="Comfortaa"/>
              <a:ea typeface="Comfortaa"/>
              <a:cs typeface="Comfortaa"/>
              <a:sym typeface="Comfortaa"/>
            </a:endParaRPr>
          </a:p>
          <a:p>
            <a:pPr indent="-313055" lvl="0" marL="457200" rtl="0" algn="l">
              <a:lnSpc>
                <a:spcPct val="150000"/>
              </a:lnSpc>
              <a:spcBef>
                <a:spcPts val="1200"/>
              </a:spcBef>
              <a:spcAft>
                <a:spcPts val="0"/>
              </a:spcAft>
              <a:buClr>
                <a:schemeClr val="dk1"/>
              </a:buClr>
              <a:buSzPct val="100000"/>
              <a:buFont typeface="Roboto"/>
              <a:buChar char="●"/>
            </a:pPr>
            <a:r>
              <a:rPr b="1" lang="es-419" sz="1900">
                <a:solidFill>
                  <a:schemeClr val="dk1"/>
                </a:solidFill>
                <a:latin typeface="Comfortaa"/>
                <a:ea typeface="Comfortaa"/>
                <a:cs typeface="Comfortaa"/>
                <a:sym typeface="Comfortaa"/>
              </a:rPr>
              <a:t>Eficiencia: </a:t>
            </a:r>
            <a:r>
              <a:rPr lang="es-419" sz="1900">
                <a:solidFill>
                  <a:schemeClr val="dk1"/>
                </a:solidFill>
                <a:latin typeface="Comfortaa"/>
                <a:ea typeface="Comfortaa"/>
                <a:cs typeface="Comfortaa"/>
                <a:sym typeface="Comfortaa"/>
              </a:rPr>
              <a:t>Insertar un nuevo pasajero (</a:t>
            </a:r>
            <a:r>
              <a:rPr i="1" lang="es-419" sz="1900">
                <a:solidFill>
                  <a:schemeClr val="dk1"/>
                </a:solidFill>
                <a:latin typeface="Comfortaa"/>
                <a:ea typeface="Comfortaa"/>
                <a:cs typeface="Comfortaa"/>
                <a:sym typeface="Comfortaa"/>
              </a:rPr>
              <a:t>encolar</a:t>
            </a:r>
            <a:r>
              <a:rPr lang="es-419" sz="1900">
                <a:solidFill>
                  <a:schemeClr val="dk1"/>
                </a:solidFill>
                <a:latin typeface="Comfortaa"/>
                <a:ea typeface="Comfortaa"/>
                <a:cs typeface="Comfortaa"/>
                <a:sym typeface="Comfortaa"/>
              </a:rPr>
              <a:t>) y retirar al siguiente pasajero de mayor prioridad (</a:t>
            </a:r>
            <a:r>
              <a:rPr i="1" lang="es-419" sz="1900">
                <a:solidFill>
                  <a:schemeClr val="dk1"/>
                </a:solidFill>
                <a:latin typeface="Comfortaa"/>
                <a:ea typeface="Comfortaa"/>
                <a:cs typeface="Comfortaa"/>
                <a:sym typeface="Comfortaa"/>
              </a:rPr>
              <a:t>desencolar</a:t>
            </a:r>
            <a:r>
              <a:rPr lang="es-419" sz="1900">
                <a:solidFill>
                  <a:schemeClr val="dk1"/>
                </a:solidFill>
                <a:latin typeface="Comfortaa"/>
                <a:ea typeface="Comfortaa"/>
                <a:cs typeface="Comfortaa"/>
                <a:sym typeface="Comfortaa"/>
              </a:rPr>
              <a:t>) toma un tiempo logarítmico O(log N), donde N es el número de pasajeros. Esto es mucho más rápido que ordenar una lista completa cada vez que llega un pasajero.</a:t>
            </a:r>
            <a:endParaRPr sz="1900">
              <a:solidFill>
                <a:schemeClr val="dk1"/>
              </a:solidFill>
              <a:latin typeface="Comfortaa"/>
              <a:ea typeface="Comfortaa"/>
              <a:cs typeface="Comfortaa"/>
              <a:sym typeface="Comfortaa"/>
            </a:endParaRPr>
          </a:p>
          <a:p>
            <a:pPr indent="-313055" lvl="0" marL="457200" rtl="0" algn="l">
              <a:lnSpc>
                <a:spcPct val="150000"/>
              </a:lnSpc>
              <a:spcBef>
                <a:spcPts val="0"/>
              </a:spcBef>
              <a:spcAft>
                <a:spcPts val="0"/>
              </a:spcAft>
              <a:buClr>
                <a:schemeClr val="dk1"/>
              </a:buClr>
              <a:buSzPct val="100000"/>
              <a:buFont typeface="Roboto"/>
              <a:buChar char="●"/>
            </a:pPr>
            <a:r>
              <a:rPr b="1" lang="es-419" sz="1900">
                <a:solidFill>
                  <a:schemeClr val="dk1"/>
                </a:solidFill>
                <a:latin typeface="Comfortaa"/>
                <a:ea typeface="Comfortaa"/>
                <a:cs typeface="Comfortaa"/>
                <a:sym typeface="Comfortaa"/>
              </a:rPr>
              <a:t>Gestión de Prioridades Dinámica:</a:t>
            </a:r>
            <a:r>
              <a:rPr lang="es-419" sz="1900">
                <a:solidFill>
                  <a:schemeClr val="dk1"/>
                </a:solidFill>
                <a:latin typeface="Comfortaa"/>
                <a:ea typeface="Comfortaa"/>
                <a:cs typeface="Comfortaa"/>
                <a:sym typeface="Comfortaa"/>
              </a:rPr>
              <a:t> Permite manejar jerarquías complejas (clase Business, viajeros frecuentes, necesidades especiales, etc.) y reaccionar rápidamente a cambios (ej. un </a:t>
            </a:r>
            <a:r>
              <a:rPr i="1" lang="es-419" sz="1900">
                <a:solidFill>
                  <a:schemeClr val="dk1"/>
                </a:solidFill>
                <a:latin typeface="Comfortaa"/>
                <a:ea typeface="Comfortaa"/>
                <a:cs typeface="Comfortaa"/>
                <a:sym typeface="Comfortaa"/>
              </a:rPr>
              <a:t>upgrade</a:t>
            </a:r>
            <a:r>
              <a:rPr lang="es-419" sz="1900">
                <a:solidFill>
                  <a:schemeClr val="dk1"/>
                </a:solidFill>
                <a:latin typeface="Comfortaa"/>
                <a:ea typeface="Comfortaa"/>
                <a:cs typeface="Comfortaa"/>
                <a:sym typeface="Comfortaa"/>
              </a:rPr>
              <a:t> de última hora a un pasajero VIP).</a:t>
            </a:r>
            <a:endParaRPr sz="1900">
              <a:solidFill>
                <a:schemeClr val="dk1"/>
              </a:solidFill>
              <a:latin typeface="Comfortaa"/>
              <a:ea typeface="Comfortaa"/>
              <a:cs typeface="Comfortaa"/>
              <a:sym typeface="Comfortaa"/>
            </a:endParaRPr>
          </a:p>
          <a:p>
            <a:pPr indent="-313055" lvl="0" marL="457200" rtl="0" algn="l">
              <a:lnSpc>
                <a:spcPct val="150000"/>
              </a:lnSpc>
              <a:spcBef>
                <a:spcPts val="0"/>
              </a:spcBef>
              <a:spcAft>
                <a:spcPts val="0"/>
              </a:spcAft>
              <a:buClr>
                <a:schemeClr val="dk1"/>
              </a:buClr>
              <a:buSzPct val="100000"/>
              <a:buFont typeface="Roboto"/>
              <a:buChar char="●"/>
            </a:pPr>
            <a:r>
              <a:rPr b="1" lang="es-419" sz="1900">
                <a:solidFill>
                  <a:schemeClr val="dk1"/>
                </a:solidFill>
                <a:latin typeface="Comfortaa"/>
                <a:ea typeface="Comfortaa"/>
                <a:cs typeface="Comfortaa"/>
                <a:sym typeface="Comfortaa"/>
              </a:rPr>
              <a:t>Garantía de Orden:</a:t>
            </a:r>
            <a:r>
              <a:rPr lang="es-419" sz="1900">
                <a:solidFill>
                  <a:schemeClr val="dk1"/>
                </a:solidFill>
                <a:latin typeface="Comfortaa"/>
                <a:ea typeface="Comfortaa"/>
                <a:cs typeface="Comfortaa"/>
                <a:sym typeface="Comfortaa"/>
              </a:rPr>
              <a:t> Asegura que la persona que </a:t>
            </a:r>
            <a:r>
              <a:rPr i="1" lang="es-419" sz="1900">
                <a:solidFill>
                  <a:schemeClr val="dk1"/>
                </a:solidFill>
                <a:latin typeface="Comfortaa"/>
                <a:ea typeface="Comfortaa"/>
                <a:cs typeface="Comfortaa"/>
                <a:sym typeface="Comfortaa"/>
              </a:rPr>
              <a:t>debe</a:t>
            </a:r>
            <a:r>
              <a:rPr lang="es-419" sz="1900">
                <a:solidFill>
                  <a:schemeClr val="dk1"/>
                </a:solidFill>
                <a:latin typeface="Comfortaa"/>
                <a:ea typeface="Comfortaa"/>
                <a:cs typeface="Comfortaa"/>
                <a:sym typeface="Comfortaa"/>
              </a:rPr>
              <a:t> embarcar primero (la de mayor prioridad) sea siempre la próxima en ser llamada.</a:t>
            </a:r>
            <a:endParaRPr sz="1900">
              <a:solidFill>
                <a:schemeClr val="dk1"/>
              </a:solidFill>
              <a:latin typeface="Comfortaa"/>
              <a:ea typeface="Comfortaa"/>
              <a:cs typeface="Comfortaa"/>
              <a:sym typeface="Comfortaa"/>
            </a:endParaRPr>
          </a:p>
          <a:p>
            <a:pPr indent="0" lvl="0" marL="0" rtl="0" algn="l">
              <a:spcBef>
                <a:spcPts val="2400"/>
              </a:spcBef>
              <a:spcAft>
                <a:spcPts val="1200"/>
              </a:spcAft>
              <a:buNone/>
            </a:pPr>
            <a:r>
              <a:t/>
            </a:r>
            <a:endParaRPr>
              <a:solidFill>
                <a:schemeClr val="dk1"/>
              </a:solidFill>
            </a:endParaRPr>
          </a:p>
        </p:txBody>
      </p:sp>
      <p:pic>
        <p:nvPicPr>
          <p:cNvPr id="411" name="Google Shape;411;p58"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9"/>
          <p:cNvSpPr txBox="1"/>
          <p:nvPr>
            <p:ph type="title"/>
          </p:nvPr>
        </p:nvSpPr>
        <p:spPr>
          <a:xfrm>
            <a:off x="311700" y="169938"/>
            <a:ext cx="689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2000">
                <a:latin typeface="Comfortaa"/>
                <a:ea typeface="Comfortaa"/>
                <a:cs typeface="Comfortaa"/>
                <a:sym typeface="Comfortaa"/>
              </a:rPr>
              <a:t>Creamos la clase Pasajero_heap compatible con heapq</a:t>
            </a:r>
            <a:r>
              <a:rPr lang="es-419"/>
              <a:t>:</a:t>
            </a:r>
            <a:endParaRPr/>
          </a:p>
        </p:txBody>
      </p:sp>
      <p:sp>
        <p:nvSpPr>
          <p:cNvPr id="417" name="Google Shape;417;p59"/>
          <p:cNvSpPr txBox="1"/>
          <p:nvPr>
            <p:ph idx="1" type="body"/>
          </p:nvPr>
        </p:nvSpPr>
        <p:spPr>
          <a:xfrm>
            <a:off x="311700" y="863550"/>
            <a:ext cx="8520600" cy="40428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Clr>
                <a:schemeClr val="dk1"/>
              </a:buClr>
              <a:buSzPts val="1100"/>
              <a:buFont typeface="Arial"/>
              <a:buNone/>
            </a:pPr>
            <a:r>
              <a:rPr lang="es-419" sz="1250">
                <a:solidFill>
                  <a:srgbClr val="AF00DB"/>
                </a:solidFill>
                <a:highlight>
                  <a:srgbClr val="FFFFFF"/>
                </a:highlight>
                <a:latin typeface="Courier New"/>
                <a:ea typeface="Courier New"/>
                <a:cs typeface="Courier New"/>
                <a:sym typeface="Courier New"/>
              </a:rPr>
              <a:t>import</a:t>
            </a:r>
            <a:r>
              <a:rPr lang="es-419" sz="1250">
                <a:solidFill>
                  <a:srgbClr val="3B3B3B"/>
                </a:solidFill>
                <a:highlight>
                  <a:srgbClr val="FFFFFF"/>
                </a:highlight>
                <a:latin typeface="Courier New"/>
                <a:ea typeface="Courier New"/>
                <a:cs typeface="Courier New"/>
                <a:sym typeface="Courier New"/>
              </a:rPr>
              <a:t> heapq</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0000FF"/>
                </a:solidFill>
                <a:highlight>
                  <a:srgbClr val="FFFFFF"/>
                </a:highlight>
                <a:latin typeface="Courier New"/>
                <a:ea typeface="Courier New"/>
                <a:cs typeface="Courier New"/>
                <a:sym typeface="Courier New"/>
              </a:rPr>
              <a:t>class</a:t>
            </a:r>
            <a:r>
              <a:rPr lang="es-419" sz="1250">
                <a:solidFill>
                  <a:srgbClr val="3B3B3B"/>
                </a:solidFill>
                <a:highlight>
                  <a:srgbClr val="FFFFFF"/>
                </a:highlight>
                <a:latin typeface="Courier New"/>
                <a:ea typeface="Courier New"/>
                <a:cs typeface="Courier New"/>
                <a:sym typeface="Courier New"/>
              </a:rPr>
              <a:t> </a:t>
            </a:r>
            <a:r>
              <a:rPr lang="es-419" sz="1250">
                <a:solidFill>
                  <a:srgbClr val="267F99"/>
                </a:solidFill>
                <a:highlight>
                  <a:srgbClr val="FFFFFF"/>
                </a:highlight>
                <a:latin typeface="Courier New"/>
                <a:ea typeface="Courier New"/>
                <a:cs typeface="Courier New"/>
                <a:sym typeface="Courier New"/>
              </a:rPr>
              <a:t>Pasajero_heap</a:t>
            </a:r>
            <a:r>
              <a:rPr lang="es-419" sz="1250">
                <a:solidFill>
                  <a:srgbClr val="3B3B3B"/>
                </a:solidFill>
                <a:highlight>
                  <a:srgbClr val="FFFFFF"/>
                </a:highlight>
                <a:latin typeface="Courier New"/>
                <a:ea typeface="Courier New"/>
                <a:cs typeface="Courier New"/>
                <a:sym typeface="Courier New"/>
              </a:rPr>
              <a:t>:</a:t>
            </a:r>
            <a:endParaRPr sz="12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def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__init__</a:t>
            </a:r>
            <a:r>
              <a:rPr lang="es-419" sz="1250">
                <a:solidFill>
                  <a:srgbClr val="3B3B3B"/>
                </a:solidFill>
                <a:highlight>
                  <a:srgbClr val="FFFFFF"/>
                </a:highlight>
                <a:latin typeface="Courier New"/>
                <a:ea typeface="Courier New"/>
                <a:cs typeface="Courier New"/>
                <a:sym typeface="Courier New"/>
              </a:rPr>
              <a:t>(</a:t>
            </a:r>
            <a:r>
              <a:rPr lang="es-419" sz="1250">
                <a:solidFill>
                  <a:srgbClr val="001080"/>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nombre</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prioridad</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peso_e</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.nombre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nombre</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.prioridad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prioridad</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.peso_e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peso_e</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def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__lt__</a:t>
            </a:r>
            <a:r>
              <a:rPr lang="es-419" sz="1250">
                <a:solidFill>
                  <a:srgbClr val="3B3B3B"/>
                </a:solidFill>
                <a:highlight>
                  <a:srgbClr val="FFFFFF"/>
                </a:highlight>
                <a:latin typeface="Courier New"/>
                <a:ea typeface="Courier New"/>
                <a:cs typeface="Courier New"/>
                <a:sym typeface="Courier New"/>
              </a:rPr>
              <a:t>(</a:t>
            </a:r>
            <a:r>
              <a:rPr lang="es-419" sz="1250">
                <a:solidFill>
                  <a:srgbClr val="001080"/>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other</a:t>
            </a:r>
            <a:r>
              <a:rPr lang="es-419" sz="1250">
                <a:solidFill>
                  <a:srgbClr val="3B3B3B"/>
                </a:solidFill>
                <a:highlight>
                  <a:srgbClr val="FFFFFF"/>
                </a:highlight>
                <a:latin typeface="Courier New"/>
                <a:ea typeface="Courier New"/>
                <a:cs typeface="Courier New"/>
                <a:sym typeface="Courier New"/>
              </a:rPr>
              <a:t>):</a:t>
            </a:r>
            <a:endParaRPr sz="12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return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.prioridad </a:t>
            </a:r>
            <a:r>
              <a:rPr lang="es-419" sz="1250">
                <a:solidFill>
                  <a:schemeClr val="dk1"/>
                </a:solidFill>
                <a:highlight>
                  <a:srgbClr val="FFFFFF"/>
                </a:highlight>
                <a:latin typeface="Courier New"/>
                <a:ea typeface="Courier New"/>
                <a:cs typeface="Courier New"/>
                <a:sym typeface="Courier New"/>
              </a:rPr>
              <a:t>&lt;</a:t>
            </a:r>
            <a:r>
              <a:rPr lang="es-419" sz="1250">
                <a:solidFill>
                  <a:srgbClr val="3B3B3B"/>
                </a:solidFill>
                <a:highlight>
                  <a:srgbClr val="FFFFFF"/>
                </a:highlight>
                <a:latin typeface="Courier New"/>
                <a:ea typeface="Courier New"/>
                <a:cs typeface="Courier New"/>
                <a:sym typeface="Courier New"/>
              </a:rPr>
              <a:t> other.prioridad</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def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__repr__</a:t>
            </a:r>
            <a:r>
              <a:rPr lang="es-419" sz="1250">
                <a:solidFill>
                  <a:srgbClr val="3B3B3B"/>
                </a:solidFill>
                <a:highlight>
                  <a:srgbClr val="FFFFFF"/>
                </a:highlight>
                <a:latin typeface="Courier New"/>
                <a:ea typeface="Courier New"/>
                <a:cs typeface="Courier New"/>
                <a:sym typeface="Courier New"/>
              </a:rPr>
              <a:t>(</a:t>
            </a:r>
            <a:r>
              <a:rPr lang="es-419" sz="1250">
                <a:solidFill>
                  <a:srgbClr val="001080"/>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return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"(Nombre:</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.nombre</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 Prioridad:</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.prioridad</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 peso: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.peso_e</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a:t>
            </a:r>
            <a:endParaRPr sz="125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418" name="Google Shape;418;p59"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idx="1" type="body"/>
          </p:nvPr>
        </p:nvSpPr>
        <p:spPr>
          <a:xfrm>
            <a:off x="311700" y="970125"/>
            <a:ext cx="8520600" cy="36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400">
                <a:solidFill>
                  <a:schemeClr val="dk1"/>
                </a:solidFill>
                <a:latin typeface="Comfortaa"/>
                <a:ea typeface="Comfortaa"/>
                <a:cs typeface="Comfortaa"/>
                <a:sym typeface="Comfortaa"/>
              </a:rPr>
              <a:t>La clase está diseñada para crear objetos que se puedan ordenar automáticamente que es exactamente lo que hace </a:t>
            </a:r>
            <a:r>
              <a:rPr b="1" lang="es-419" sz="1400">
                <a:solidFill>
                  <a:schemeClr val="dk1"/>
                </a:solidFill>
                <a:latin typeface="Comfortaa"/>
                <a:ea typeface="Comfortaa"/>
                <a:cs typeface="Comfortaa"/>
                <a:sym typeface="Comfortaa"/>
              </a:rPr>
              <a:t>heapq </a:t>
            </a:r>
            <a:r>
              <a:rPr lang="es-419" sz="1400">
                <a:solidFill>
                  <a:schemeClr val="dk1"/>
                </a:solidFill>
                <a:latin typeface="Comfortaa"/>
                <a:ea typeface="Comfortaa"/>
                <a:cs typeface="Comfortaa"/>
                <a:sym typeface="Comfortaa"/>
              </a:rPr>
              <a:t>(</a:t>
            </a:r>
            <a:r>
              <a:rPr b="1" lang="es-419" sz="1400">
                <a:solidFill>
                  <a:schemeClr val="dk1"/>
                </a:solidFill>
                <a:latin typeface="Comfortaa"/>
                <a:ea typeface="Comfortaa"/>
                <a:cs typeface="Comfortaa"/>
                <a:sym typeface="Comfortaa"/>
              </a:rPr>
              <a:t>import heapq</a:t>
            </a:r>
            <a:r>
              <a:rPr lang="es-419" sz="1400">
                <a:solidFill>
                  <a:schemeClr val="dk1"/>
                </a:solidFill>
                <a:latin typeface="Comfortaa"/>
                <a:ea typeface="Comfortaa"/>
                <a:cs typeface="Comfortaa"/>
                <a:sym typeface="Comfortaa"/>
              </a:rPr>
              <a:t>).</a:t>
            </a:r>
            <a:endParaRPr sz="14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400">
                <a:solidFill>
                  <a:schemeClr val="dk1"/>
                </a:solidFill>
                <a:latin typeface="Comfortaa"/>
                <a:ea typeface="Comfortaa"/>
                <a:cs typeface="Comfortaa"/>
                <a:sym typeface="Comfortaa"/>
              </a:rPr>
              <a:t>self.prioridad: </a:t>
            </a:r>
            <a:r>
              <a:rPr lang="es-419" sz="1400">
                <a:solidFill>
                  <a:schemeClr val="dk1"/>
                </a:solidFill>
                <a:latin typeface="Comfortaa"/>
                <a:ea typeface="Comfortaa"/>
                <a:cs typeface="Comfortaa"/>
                <a:sym typeface="Comfortaa"/>
              </a:rPr>
              <a:t>Un número entero que indica la importancia. Un número más bajo suele indicar una prioridad más alta. Por ejemplo 1 para un menor solo, 5 para un pasajero estándar.</a:t>
            </a:r>
            <a:endParaRPr sz="1400">
              <a:solidFill>
                <a:schemeClr val="dk1"/>
              </a:solidFill>
              <a:latin typeface="Comfortaa"/>
              <a:ea typeface="Comfortaa"/>
              <a:cs typeface="Comfortaa"/>
              <a:sym typeface="Comfortaa"/>
            </a:endParaRPr>
          </a:p>
          <a:p>
            <a:pPr indent="-317500" lvl="0" marL="457200" rtl="0" algn="l">
              <a:spcBef>
                <a:spcPts val="1200"/>
              </a:spcBef>
              <a:spcAft>
                <a:spcPts val="0"/>
              </a:spcAft>
              <a:buClr>
                <a:schemeClr val="dk1"/>
              </a:buClr>
              <a:buSzPts val="1400"/>
              <a:buFont typeface="Comfortaa"/>
              <a:buChar char="●"/>
            </a:pPr>
            <a:r>
              <a:rPr b="1" lang="es-419" sz="1400">
                <a:solidFill>
                  <a:schemeClr val="dk1"/>
                </a:solidFill>
                <a:latin typeface="Comfortaa"/>
                <a:ea typeface="Comfortaa"/>
                <a:cs typeface="Comfortaa"/>
                <a:sym typeface="Comfortaa"/>
              </a:rPr>
              <a:t>__lt__: </a:t>
            </a:r>
            <a:r>
              <a:rPr lang="es-419" sz="1400">
                <a:solidFill>
                  <a:schemeClr val="dk1"/>
                </a:solidFill>
                <a:latin typeface="Comfortaa"/>
                <a:ea typeface="Comfortaa"/>
                <a:cs typeface="Comfortaa"/>
                <a:sym typeface="Comfortaa"/>
              </a:rPr>
              <a:t>(Crucial para heapq), este método más importante para que funcione la cola de prioridad, significa “less than” (menor que).</a:t>
            </a:r>
            <a:endParaRPr sz="1400">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b="1" lang="es-419" sz="1400">
                <a:solidFill>
                  <a:schemeClr val="dk1"/>
                </a:solidFill>
                <a:latin typeface="Comfortaa"/>
                <a:ea typeface="Comfortaa"/>
                <a:cs typeface="Comfortaa"/>
                <a:sym typeface="Comfortaa"/>
              </a:rPr>
              <a:t>return self.prioridad &gt; other.prioridad:</a:t>
            </a:r>
            <a:r>
              <a:rPr lang="es-419" sz="1400">
                <a:solidFill>
                  <a:schemeClr val="dk1"/>
                </a:solidFill>
                <a:latin typeface="Comfortaa"/>
                <a:ea typeface="Comfortaa"/>
                <a:cs typeface="Comfortaa"/>
                <a:sym typeface="Comfortaa"/>
              </a:rPr>
              <a:t> heapq utiliza este método internamente para decidir el orden de los elementos en el </a:t>
            </a:r>
            <a:r>
              <a:rPr lang="es-419" sz="1400">
                <a:solidFill>
                  <a:schemeClr val="dk1"/>
                </a:solidFill>
                <a:latin typeface="Comfortaa"/>
                <a:ea typeface="Comfortaa"/>
                <a:cs typeface="Comfortaa"/>
                <a:sym typeface="Comfortaa"/>
              </a:rPr>
              <a:t>montículo</a:t>
            </a:r>
            <a:r>
              <a:rPr lang="es-419" sz="1400">
                <a:solidFill>
                  <a:schemeClr val="dk1"/>
                </a:solidFill>
                <a:latin typeface="Comfortaa"/>
                <a:ea typeface="Comfortaa"/>
                <a:cs typeface="Comfortaa"/>
                <a:sym typeface="Comfortaa"/>
              </a:rPr>
              <a:t> heap. Si este método devuelve “true”,  significa que “self” tiene prioridad más alta y por lo tanto debe colocarse antes que “other” en la cola.</a:t>
            </a:r>
            <a:endParaRPr sz="1400">
              <a:solidFill>
                <a:schemeClr val="dk1"/>
              </a:solidFill>
              <a:latin typeface="Comfortaa"/>
              <a:ea typeface="Comfortaa"/>
              <a:cs typeface="Comfortaa"/>
              <a:sym typeface="Comfortaa"/>
            </a:endParaRPr>
          </a:p>
        </p:txBody>
      </p:sp>
      <p:sp>
        <p:nvSpPr>
          <p:cNvPr id="424" name="Google Shape;424;p60"/>
          <p:cNvSpPr txBox="1"/>
          <p:nvPr>
            <p:ph type="title"/>
          </p:nvPr>
        </p:nvSpPr>
        <p:spPr>
          <a:xfrm>
            <a:off x="371225" y="206900"/>
            <a:ext cx="582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2000">
                <a:latin typeface="Comfortaa"/>
                <a:ea typeface="Comfortaa"/>
                <a:cs typeface="Comfortaa"/>
                <a:sym typeface="Comfortaa"/>
              </a:rPr>
              <a:t>Pasajero_heap compatible con heapq</a:t>
            </a:r>
            <a:r>
              <a:rPr lang="es-419"/>
              <a:t>:</a:t>
            </a:r>
            <a:endParaRPr/>
          </a:p>
        </p:txBody>
      </p:sp>
      <p:pic>
        <p:nvPicPr>
          <p:cNvPr id="425" name="Google Shape;425;p60"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ph type="title"/>
          </p:nvPr>
        </p:nvSpPr>
        <p:spPr>
          <a:xfrm>
            <a:off x="379975" y="389650"/>
            <a:ext cx="6899400" cy="61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800">
                <a:latin typeface="Comfortaa"/>
                <a:ea typeface="Comfortaa"/>
                <a:cs typeface="Comfortaa"/>
                <a:sym typeface="Comfortaa"/>
              </a:rPr>
              <a:t>Creamos la clase Vuelo_heap con prioridad para pasajeros y       capacidad de peso. </a:t>
            </a:r>
            <a:endParaRPr b="1" sz="1800">
              <a:latin typeface="Comfortaa"/>
              <a:ea typeface="Comfortaa"/>
              <a:cs typeface="Comfortaa"/>
              <a:sym typeface="Comfortaa"/>
            </a:endParaRPr>
          </a:p>
        </p:txBody>
      </p:sp>
      <p:sp>
        <p:nvSpPr>
          <p:cNvPr id="431" name="Google Shape;431;p61"/>
          <p:cNvSpPr txBox="1"/>
          <p:nvPr>
            <p:ph idx="1" type="body"/>
          </p:nvPr>
        </p:nvSpPr>
        <p:spPr>
          <a:xfrm>
            <a:off x="56950" y="1418300"/>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Vuelo_heap</a:t>
            </a:r>
            <a:r>
              <a:rPr lang="es-419" sz="1400">
                <a:solidFill>
                  <a:srgbClr val="3B3B3B"/>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codigo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origen</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destino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prioridad_vuelo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peso_total</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.codigo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codigo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.origen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.destino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destino</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.lista_de_pasajeros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.prioridad_vuelo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prioridad_vuelo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.peso_total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peso_total</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.sum_peso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98658"/>
                </a:solidFill>
                <a:highlight>
                  <a:srgbClr val="FFFFFF"/>
                </a:highlight>
                <a:latin typeface="Courier New"/>
                <a:ea typeface="Courier New"/>
                <a:cs typeface="Courier New"/>
                <a:sym typeface="Courier New"/>
              </a:rPr>
              <a:t>0</a:t>
            </a:r>
            <a:endParaRPr sz="1400">
              <a:solidFill>
                <a:srgbClr val="098658"/>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432" name="Google Shape;432;p61"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21925"/>
            <a:ext cx="487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u="sng">
                <a:solidFill>
                  <a:srgbClr val="1C4587"/>
                </a:solidFill>
                <a:latin typeface="Amatic SC"/>
                <a:ea typeface="Amatic SC"/>
                <a:cs typeface="Amatic SC"/>
                <a:sym typeface="Amatic SC"/>
              </a:rPr>
              <a:t>Modelamos las clases con sus atributos y métodos:</a:t>
            </a:r>
            <a:endParaRPr b="1" u="sng">
              <a:solidFill>
                <a:srgbClr val="1C4587"/>
              </a:solidFill>
              <a:latin typeface="Amatic SC"/>
              <a:ea typeface="Amatic SC"/>
              <a:cs typeface="Amatic SC"/>
              <a:sym typeface="Amatic SC"/>
            </a:endParaRPr>
          </a:p>
        </p:txBody>
      </p:sp>
      <p:sp>
        <p:nvSpPr>
          <p:cNvPr id="90" name="Google Shape;90;p17"/>
          <p:cNvSpPr txBox="1"/>
          <p:nvPr>
            <p:ph idx="1" type="body"/>
          </p:nvPr>
        </p:nvSpPr>
        <p:spPr>
          <a:xfrm>
            <a:off x="215950" y="1064288"/>
            <a:ext cx="4872900" cy="2678400"/>
          </a:xfrm>
          <a:prstGeom prst="rect">
            <a:avLst/>
          </a:prstGeom>
          <a:ln cap="flat" cmpd="sng" w="9525">
            <a:solidFill>
              <a:srgbClr val="4C1130"/>
            </a:solidFill>
            <a:prstDash val="solid"/>
            <a:round/>
            <a:headEnd len="sm" w="sm" type="none"/>
            <a:tailEnd len="sm" w="sm" type="none"/>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b="1" lang="es-419" sz="2541">
                <a:solidFill>
                  <a:srgbClr val="1C4587"/>
                </a:solidFill>
                <a:latin typeface="Comfortaa"/>
                <a:ea typeface="Comfortaa"/>
                <a:cs typeface="Comfortaa"/>
                <a:sym typeface="Comfortaa"/>
              </a:rPr>
              <a:t>Class Equipaje:</a:t>
            </a:r>
            <a:endParaRPr b="1" sz="2541">
              <a:solidFill>
                <a:srgbClr val="1C4587"/>
              </a:solidFill>
              <a:latin typeface="Comfortaa"/>
              <a:ea typeface="Comfortaa"/>
              <a:cs typeface="Comfortaa"/>
              <a:sym typeface="Comfortaa"/>
            </a:endParaRPr>
          </a:p>
          <a:p>
            <a:pPr indent="0" lvl="0" marL="0" rtl="0" algn="l">
              <a:spcBef>
                <a:spcPts val="1200"/>
              </a:spcBef>
              <a:spcAft>
                <a:spcPts val="0"/>
              </a:spcAft>
              <a:buNone/>
            </a:pPr>
            <a:r>
              <a:rPr b="1" lang="es-419" sz="2541">
                <a:solidFill>
                  <a:srgbClr val="1C4587"/>
                </a:solidFill>
                <a:latin typeface="Comfortaa"/>
                <a:ea typeface="Comfortaa"/>
                <a:cs typeface="Comfortaa"/>
                <a:sym typeface="Comfortaa"/>
              </a:rPr>
              <a:t>       def __init__(self, descripción, peso):</a:t>
            </a:r>
            <a:endParaRPr b="1" sz="2541">
              <a:solidFill>
                <a:srgbClr val="1C4587"/>
              </a:solidFill>
              <a:latin typeface="Comfortaa"/>
              <a:ea typeface="Comfortaa"/>
              <a:cs typeface="Comfortaa"/>
              <a:sym typeface="Comfortaa"/>
            </a:endParaRPr>
          </a:p>
          <a:p>
            <a:pPr indent="0" lvl="0" marL="0" rtl="0" algn="l">
              <a:spcBef>
                <a:spcPts val="1200"/>
              </a:spcBef>
              <a:spcAft>
                <a:spcPts val="0"/>
              </a:spcAft>
              <a:buNone/>
            </a:pPr>
            <a:r>
              <a:rPr b="1" lang="es-419" sz="2541">
                <a:solidFill>
                  <a:srgbClr val="1C4587"/>
                </a:solidFill>
                <a:latin typeface="Comfortaa"/>
                <a:ea typeface="Comfortaa"/>
                <a:cs typeface="Comfortaa"/>
                <a:sym typeface="Comfortaa"/>
              </a:rPr>
              <a:t>            self.descripcion = descripcion</a:t>
            </a:r>
            <a:endParaRPr b="1" sz="2541">
              <a:solidFill>
                <a:srgbClr val="1C4587"/>
              </a:solidFill>
              <a:latin typeface="Comfortaa"/>
              <a:ea typeface="Comfortaa"/>
              <a:cs typeface="Comfortaa"/>
              <a:sym typeface="Comfortaa"/>
            </a:endParaRPr>
          </a:p>
          <a:p>
            <a:pPr indent="0" lvl="0" marL="0" rtl="0" algn="l">
              <a:spcBef>
                <a:spcPts val="1200"/>
              </a:spcBef>
              <a:spcAft>
                <a:spcPts val="0"/>
              </a:spcAft>
              <a:buNone/>
            </a:pPr>
            <a:r>
              <a:rPr b="1" lang="es-419" sz="2541">
                <a:solidFill>
                  <a:srgbClr val="1C4587"/>
                </a:solidFill>
                <a:latin typeface="Comfortaa"/>
                <a:ea typeface="Comfortaa"/>
                <a:cs typeface="Comfortaa"/>
                <a:sym typeface="Comfortaa"/>
              </a:rPr>
              <a:t>            self. peso = peso</a:t>
            </a:r>
            <a:endParaRPr b="1" sz="2541">
              <a:solidFill>
                <a:srgbClr val="1C4587"/>
              </a:solidFill>
              <a:latin typeface="Comfortaa"/>
              <a:ea typeface="Comfortaa"/>
              <a:cs typeface="Comfortaa"/>
              <a:sym typeface="Comfortaa"/>
            </a:endParaRPr>
          </a:p>
          <a:p>
            <a:pPr indent="0" lvl="0" marL="0" rtl="0" algn="l">
              <a:spcBef>
                <a:spcPts val="1200"/>
              </a:spcBef>
              <a:spcAft>
                <a:spcPts val="0"/>
              </a:spcAft>
              <a:buNone/>
            </a:pPr>
            <a:r>
              <a:rPr b="1" lang="es-419" sz="2541">
                <a:solidFill>
                  <a:srgbClr val="1C4587"/>
                </a:solidFill>
                <a:latin typeface="Comfortaa"/>
                <a:ea typeface="Comfortaa"/>
                <a:cs typeface="Comfortaa"/>
                <a:sym typeface="Comfortaa"/>
              </a:rPr>
              <a:t>       def __str__(self):</a:t>
            </a:r>
            <a:endParaRPr b="1" sz="2541">
              <a:solidFill>
                <a:srgbClr val="1C4587"/>
              </a:solidFill>
              <a:latin typeface="Comfortaa"/>
              <a:ea typeface="Comfortaa"/>
              <a:cs typeface="Comfortaa"/>
              <a:sym typeface="Comfortaa"/>
            </a:endParaRPr>
          </a:p>
          <a:p>
            <a:pPr indent="0" lvl="0" marL="0" rtl="0" algn="l">
              <a:spcBef>
                <a:spcPts val="1200"/>
              </a:spcBef>
              <a:spcAft>
                <a:spcPts val="0"/>
              </a:spcAft>
              <a:buNone/>
            </a:pPr>
            <a:r>
              <a:rPr b="1" lang="es-419" sz="2541">
                <a:solidFill>
                  <a:srgbClr val="1C4587"/>
                </a:solidFill>
                <a:latin typeface="Comfortaa"/>
                <a:ea typeface="Comfortaa"/>
                <a:cs typeface="Comfortaa"/>
                <a:sym typeface="Comfortaa"/>
              </a:rPr>
              <a:t>           </a:t>
            </a:r>
            <a:r>
              <a:rPr b="1" lang="es-419" sz="2541">
                <a:solidFill>
                  <a:srgbClr val="3B3B3B"/>
                </a:solidFill>
                <a:highlight>
                  <a:srgbClr val="FFFFFF"/>
                </a:highlight>
                <a:latin typeface="Comfortaa"/>
                <a:ea typeface="Comfortaa"/>
                <a:cs typeface="Comfortaa"/>
                <a:sym typeface="Comfortaa"/>
              </a:rPr>
              <a:t>  </a:t>
            </a:r>
            <a:r>
              <a:rPr b="1" lang="es-419" sz="2541">
                <a:solidFill>
                  <a:srgbClr val="AF00DB"/>
                </a:solidFill>
                <a:highlight>
                  <a:srgbClr val="FFFFFF"/>
                </a:highlight>
                <a:latin typeface="Comfortaa"/>
                <a:ea typeface="Comfortaa"/>
                <a:cs typeface="Comfortaa"/>
                <a:sym typeface="Comfortaa"/>
              </a:rPr>
              <a:t>return</a:t>
            </a:r>
            <a:r>
              <a:rPr b="1" lang="es-419" sz="2541">
                <a:solidFill>
                  <a:srgbClr val="3B3B3B"/>
                </a:solidFill>
                <a:highlight>
                  <a:srgbClr val="FFFFFF"/>
                </a:highlight>
                <a:latin typeface="Comfortaa"/>
                <a:ea typeface="Comfortaa"/>
                <a:cs typeface="Comfortaa"/>
                <a:sym typeface="Comfortaa"/>
              </a:rPr>
              <a:t> </a:t>
            </a:r>
            <a:r>
              <a:rPr b="1" lang="es-419" sz="2541">
                <a:solidFill>
                  <a:srgbClr val="0000FF"/>
                </a:solidFill>
                <a:highlight>
                  <a:srgbClr val="FFFFFF"/>
                </a:highlight>
                <a:latin typeface="Comfortaa"/>
                <a:ea typeface="Comfortaa"/>
                <a:cs typeface="Comfortaa"/>
                <a:sym typeface="Comfortaa"/>
              </a:rPr>
              <a:t>f</a:t>
            </a:r>
            <a:r>
              <a:rPr b="1" lang="es-419" sz="2541">
                <a:solidFill>
                  <a:srgbClr val="A31515"/>
                </a:solidFill>
                <a:highlight>
                  <a:srgbClr val="FFFFFF"/>
                </a:highlight>
                <a:latin typeface="Comfortaa"/>
                <a:ea typeface="Comfortaa"/>
                <a:cs typeface="Comfortaa"/>
                <a:sym typeface="Comfortaa"/>
              </a:rPr>
              <a:t>"</a:t>
            </a:r>
            <a:r>
              <a:rPr b="1" lang="es-419" sz="2541">
                <a:solidFill>
                  <a:srgbClr val="0000FF"/>
                </a:solidFill>
                <a:highlight>
                  <a:srgbClr val="FFFFFF"/>
                </a:highlight>
                <a:latin typeface="Comfortaa"/>
                <a:ea typeface="Comfortaa"/>
                <a:cs typeface="Comfortaa"/>
                <a:sym typeface="Comfortaa"/>
              </a:rPr>
              <a:t>{self</a:t>
            </a:r>
            <a:r>
              <a:rPr b="1" lang="es-419" sz="2541">
                <a:solidFill>
                  <a:srgbClr val="3B3B3B"/>
                </a:solidFill>
                <a:highlight>
                  <a:srgbClr val="FFFFFF"/>
                </a:highlight>
                <a:latin typeface="Comfortaa"/>
                <a:ea typeface="Comfortaa"/>
                <a:cs typeface="Comfortaa"/>
                <a:sym typeface="Comfortaa"/>
              </a:rPr>
              <a:t>.descripcion</a:t>
            </a:r>
            <a:r>
              <a:rPr b="1" lang="es-419" sz="2541">
                <a:solidFill>
                  <a:srgbClr val="0000FF"/>
                </a:solidFill>
                <a:highlight>
                  <a:srgbClr val="FFFFFF"/>
                </a:highlight>
                <a:latin typeface="Comfortaa"/>
                <a:ea typeface="Comfortaa"/>
                <a:cs typeface="Comfortaa"/>
                <a:sym typeface="Comfortaa"/>
              </a:rPr>
              <a:t>}</a:t>
            </a:r>
            <a:r>
              <a:rPr b="1" lang="es-419" sz="2541">
                <a:solidFill>
                  <a:srgbClr val="A31515"/>
                </a:solidFill>
                <a:highlight>
                  <a:srgbClr val="FFFFFF"/>
                </a:highlight>
                <a:latin typeface="Comfortaa"/>
                <a:ea typeface="Comfortaa"/>
                <a:cs typeface="Comfortaa"/>
                <a:sym typeface="Comfortaa"/>
              </a:rPr>
              <a:t> </a:t>
            </a:r>
            <a:r>
              <a:rPr b="1" lang="es-419" sz="2541">
                <a:solidFill>
                  <a:srgbClr val="0000FF"/>
                </a:solidFill>
                <a:highlight>
                  <a:srgbClr val="FFFFFF"/>
                </a:highlight>
                <a:latin typeface="Comfortaa"/>
                <a:ea typeface="Comfortaa"/>
                <a:cs typeface="Comfortaa"/>
                <a:sym typeface="Comfortaa"/>
              </a:rPr>
              <a:t>{self</a:t>
            </a:r>
            <a:r>
              <a:rPr b="1" lang="es-419" sz="2541">
                <a:solidFill>
                  <a:srgbClr val="3B3B3B"/>
                </a:solidFill>
                <a:highlight>
                  <a:srgbClr val="FFFFFF"/>
                </a:highlight>
                <a:latin typeface="Comfortaa"/>
                <a:ea typeface="Comfortaa"/>
                <a:cs typeface="Comfortaa"/>
                <a:sym typeface="Comfortaa"/>
              </a:rPr>
              <a:t>.peso</a:t>
            </a:r>
            <a:r>
              <a:rPr b="1" lang="es-419" sz="2541">
                <a:solidFill>
                  <a:srgbClr val="0000FF"/>
                </a:solidFill>
                <a:highlight>
                  <a:srgbClr val="FFFFFF"/>
                </a:highlight>
                <a:latin typeface="Comfortaa"/>
                <a:ea typeface="Comfortaa"/>
                <a:cs typeface="Comfortaa"/>
                <a:sym typeface="Comfortaa"/>
              </a:rPr>
              <a:t>}</a:t>
            </a:r>
            <a:r>
              <a:rPr b="1" lang="es-419" sz="2541">
                <a:solidFill>
                  <a:srgbClr val="A31515"/>
                </a:solidFill>
                <a:highlight>
                  <a:srgbClr val="FFFFFF"/>
                </a:highlight>
                <a:latin typeface="Comfortaa"/>
                <a:ea typeface="Comfortaa"/>
                <a:cs typeface="Comfortaa"/>
                <a:sym typeface="Comfortaa"/>
              </a:rPr>
              <a:t> kg."</a:t>
            </a:r>
            <a:endParaRPr b="1" sz="2541">
              <a:solidFill>
                <a:srgbClr val="A31515"/>
              </a:solidFill>
              <a:highlight>
                <a:srgbClr val="FFFFFF"/>
              </a:highlight>
              <a:latin typeface="Comfortaa"/>
              <a:ea typeface="Comfortaa"/>
              <a:cs typeface="Comfortaa"/>
              <a:sym typeface="Comfortaa"/>
            </a:endParaRPr>
          </a:p>
          <a:p>
            <a:pPr indent="0" lvl="0" marL="0" rtl="0" algn="l">
              <a:spcBef>
                <a:spcPts val="1200"/>
              </a:spcBef>
              <a:spcAft>
                <a:spcPts val="0"/>
              </a:spcAft>
              <a:buNone/>
            </a:pPr>
            <a:r>
              <a:t/>
            </a:r>
            <a:endParaRPr b="1" sz="2321">
              <a:solidFill>
                <a:srgbClr val="FF0000"/>
              </a:solidFill>
              <a:latin typeface="Comfortaa"/>
              <a:ea typeface="Comfortaa"/>
              <a:cs typeface="Comfortaa"/>
              <a:sym typeface="Comfortaa"/>
            </a:endParaRPr>
          </a:p>
          <a:p>
            <a:pPr indent="0" lvl="0" marL="0" rtl="0" algn="l">
              <a:spcBef>
                <a:spcPts val="1200"/>
              </a:spcBef>
              <a:spcAft>
                <a:spcPts val="1200"/>
              </a:spcAft>
              <a:buNone/>
            </a:pPr>
            <a:r>
              <a:t/>
            </a:r>
            <a:endParaRPr b="1" sz="2321">
              <a:solidFill>
                <a:srgbClr val="FF0000"/>
              </a:solidFill>
              <a:latin typeface="Comfortaa"/>
              <a:ea typeface="Comfortaa"/>
              <a:cs typeface="Comfortaa"/>
              <a:sym typeface="Comfortaa"/>
            </a:endParaRPr>
          </a:p>
        </p:txBody>
      </p:sp>
      <p:sp>
        <p:nvSpPr>
          <p:cNvPr id="91" name="Google Shape;91;p17"/>
          <p:cNvSpPr txBox="1"/>
          <p:nvPr/>
        </p:nvSpPr>
        <p:spPr>
          <a:xfrm>
            <a:off x="311700" y="3912350"/>
            <a:ext cx="8520600" cy="1053300"/>
          </a:xfrm>
          <a:prstGeom prst="rect">
            <a:avLst/>
          </a:prstGeom>
          <a:solidFill>
            <a:srgbClr val="1C4587"/>
          </a:solid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419" sz="1300">
                <a:solidFill>
                  <a:schemeClr val="lt1"/>
                </a:solidFill>
                <a:latin typeface="Comfortaa"/>
                <a:ea typeface="Comfortaa"/>
                <a:cs typeface="Comfortaa"/>
                <a:sym typeface="Comfortaa"/>
              </a:rPr>
              <a:t>El formato f-string (o literal de cadena formateada) fue introducida en Python 3.6. Dentro de esta cadena se pueden incrustar expresiones de Python rodeandolas con llaves { }. Python </a:t>
            </a:r>
            <a:r>
              <a:rPr b="1" lang="es-419" sz="1300">
                <a:solidFill>
                  <a:schemeClr val="lt1"/>
                </a:solidFill>
                <a:latin typeface="Comfortaa"/>
                <a:ea typeface="Comfortaa"/>
                <a:cs typeface="Comfortaa"/>
                <a:sym typeface="Comfortaa"/>
              </a:rPr>
              <a:t>evalúa</a:t>
            </a:r>
            <a:r>
              <a:rPr b="1" lang="es-419" sz="1300">
                <a:solidFill>
                  <a:schemeClr val="lt1"/>
                </a:solidFill>
                <a:latin typeface="Comfortaa"/>
                <a:ea typeface="Comfortaa"/>
                <a:cs typeface="Comfortaa"/>
                <a:sym typeface="Comfortaa"/>
              </a:rPr>
              <a:t> la </a:t>
            </a:r>
            <a:r>
              <a:rPr b="1" lang="es-419" sz="1300">
                <a:solidFill>
                  <a:schemeClr val="lt1"/>
                </a:solidFill>
                <a:latin typeface="Comfortaa"/>
                <a:ea typeface="Comfortaa"/>
                <a:cs typeface="Comfortaa"/>
                <a:sym typeface="Comfortaa"/>
              </a:rPr>
              <a:t>expresión</a:t>
            </a:r>
            <a:r>
              <a:rPr b="1" lang="es-419" sz="1300">
                <a:solidFill>
                  <a:schemeClr val="lt1"/>
                </a:solidFill>
                <a:latin typeface="Comfortaa"/>
                <a:ea typeface="Comfortaa"/>
                <a:cs typeface="Comfortaa"/>
                <a:sym typeface="Comfortaa"/>
              </a:rPr>
              <a:t> dentro de las llaves, e inserta el valor en la </a:t>
            </a:r>
            <a:r>
              <a:rPr b="1" lang="es-419" sz="1300">
                <a:solidFill>
                  <a:schemeClr val="lt1"/>
                </a:solidFill>
                <a:latin typeface="Comfortaa"/>
                <a:ea typeface="Comfortaa"/>
                <a:cs typeface="Comfortaa"/>
                <a:sym typeface="Comfortaa"/>
              </a:rPr>
              <a:t>ubicación</a:t>
            </a:r>
            <a:r>
              <a:rPr b="1" lang="es-419" sz="1300">
                <a:solidFill>
                  <a:schemeClr val="lt1"/>
                </a:solidFill>
                <a:latin typeface="Comfortaa"/>
                <a:ea typeface="Comfortaa"/>
                <a:cs typeface="Comfortaa"/>
                <a:sym typeface="Comfortaa"/>
              </a:rPr>
              <a:t> correspondiente.</a:t>
            </a:r>
            <a:endParaRPr b="1" sz="1300">
              <a:solidFill>
                <a:schemeClr val="lt1"/>
              </a:solidFill>
              <a:latin typeface="Comfortaa"/>
              <a:ea typeface="Comfortaa"/>
              <a:cs typeface="Comfortaa"/>
              <a:sym typeface="Comfortaa"/>
            </a:endParaRPr>
          </a:p>
        </p:txBody>
      </p:sp>
      <p:pic>
        <p:nvPicPr>
          <p:cNvPr id="92" name="Google Shape;92;p17" title="logo unab.png"/>
          <p:cNvPicPr preferRelativeResize="0"/>
          <p:nvPr/>
        </p:nvPicPr>
        <p:blipFill>
          <a:blip r:embed="rId3">
            <a:alphaModFix/>
          </a:blip>
          <a:stretch>
            <a:fillRect/>
          </a:stretch>
        </p:blipFill>
        <p:spPr>
          <a:xfrm>
            <a:off x="7360147" y="0"/>
            <a:ext cx="1644527" cy="894625"/>
          </a:xfrm>
          <a:prstGeom prst="rect">
            <a:avLst/>
          </a:prstGeom>
          <a:noFill/>
          <a:ln>
            <a:noFill/>
          </a:ln>
        </p:spPr>
      </p:pic>
      <p:sp>
        <p:nvSpPr>
          <p:cNvPr id="93" name="Google Shape;93;p17"/>
          <p:cNvSpPr txBox="1"/>
          <p:nvPr/>
        </p:nvSpPr>
        <p:spPr>
          <a:xfrm>
            <a:off x="5184600" y="894625"/>
            <a:ext cx="3647700" cy="2936100"/>
          </a:xfrm>
          <a:prstGeom prst="rect">
            <a:avLst/>
          </a:prstGeom>
          <a:solidFill>
            <a:srgbClr val="0B5394"/>
          </a:solidFill>
          <a:ln cap="flat" cmpd="sng" w="9525">
            <a:solidFill>
              <a:srgbClr val="4C113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lt1"/>
                </a:solidFill>
                <a:latin typeface="Comfortaa"/>
                <a:ea typeface="Comfortaa"/>
                <a:cs typeface="Comfortaa"/>
                <a:sym typeface="Comfortaa"/>
              </a:rPr>
              <a:t>El equipaje es un elemento que forma parte de una lista (equipajes), que luego se cargará (mediante un método) al equipaje del pasajero. Es por este motivo que lo vamos a modelar antes que pasajero.</a:t>
            </a:r>
            <a:endParaRPr b="1" sz="13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b="1" sz="13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b="1" lang="es-419" sz="1300">
                <a:solidFill>
                  <a:schemeClr val="lt1"/>
                </a:solidFill>
                <a:latin typeface="Comfortaa"/>
                <a:ea typeface="Comfortaa"/>
                <a:cs typeface="Comfortaa"/>
                <a:sym typeface="Comfortaa"/>
              </a:rPr>
              <a:t>Usamos el método “__str__” para definir la representación en cadena (string) “informal” o “legible para humanos” de un objeto (Equipaje). Se llama automáticamente cuando invocas mediante un “print()” sobre el objeto. </a:t>
            </a:r>
            <a:endParaRPr b="1" sz="1300">
              <a:solidFill>
                <a:schemeClr val="lt1"/>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311700" y="445025"/>
            <a:ext cx="2152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800"/>
              <a:t>Clase Vuelo_heap</a:t>
            </a:r>
            <a:endParaRPr sz="1800"/>
          </a:p>
        </p:txBody>
      </p:sp>
      <p:sp>
        <p:nvSpPr>
          <p:cNvPr id="438" name="Google Shape;438;p62"/>
          <p:cNvSpPr txBox="1"/>
          <p:nvPr>
            <p:ph idx="1" type="body"/>
          </p:nvPr>
        </p:nvSpPr>
        <p:spPr>
          <a:xfrm>
            <a:off x="311700" y="842600"/>
            <a:ext cx="8520600" cy="4238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200">
                <a:solidFill>
                  <a:schemeClr val="dk1"/>
                </a:solidFill>
                <a:latin typeface="Comfortaa"/>
                <a:ea typeface="Comfortaa"/>
                <a:cs typeface="Comfortaa"/>
                <a:sym typeface="Comfortaa"/>
              </a:rPr>
              <a:t>La clase Vuelo_heap modela un vuelo </a:t>
            </a:r>
            <a:r>
              <a:rPr lang="es-419" sz="1200">
                <a:solidFill>
                  <a:schemeClr val="dk1"/>
                </a:solidFill>
                <a:latin typeface="Comfortaa"/>
                <a:ea typeface="Comfortaa"/>
                <a:cs typeface="Comfortaa"/>
                <a:sym typeface="Comfortaa"/>
              </a:rPr>
              <a:t>específico</a:t>
            </a:r>
            <a:r>
              <a:rPr lang="es-419" sz="1200">
                <a:solidFill>
                  <a:schemeClr val="dk1"/>
                </a:solidFill>
                <a:latin typeface="Comfortaa"/>
                <a:ea typeface="Comfortaa"/>
                <a:cs typeface="Comfortaa"/>
                <a:sym typeface="Comfortaa"/>
              </a:rPr>
              <a:t> con sus propias prioridades y su propia lista de espera de pasajeros.</a:t>
            </a:r>
            <a:endParaRPr sz="1200">
              <a:solidFill>
                <a:schemeClr val="dk1"/>
              </a:solidFill>
              <a:latin typeface="Comfortaa"/>
              <a:ea typeface="Comfortaa"/>
              <a:cs typeface="Comfortaa"/>
              <a:sym typeface="Comfortaa"/>
            </a:endParaRPr>
          </a:p>
          <a:p>
            <a:pPr indent="-304800" lvl="0" marL="457200" rtl="0" algn="l">
              <a:spcBef>
                <a:spcPts val="120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self.codigo, self.origen, self.destino: </a:t>
            </a:r>
            <a:r>
              <a:rPr lang="es-419" sz="1200">
                <a:solidFill>
                  <a:schemeClr val="dk1"/>
                </a:solidFill>
                <a:latin typeface="Comfortaa"/>
                <a:ea typeface="Comfortaa"/>
                <a:cs typeface="Comfortaa"/>
                <a:sym typeface="Comfortaa"/>
              </a:rPr>
              <a:t>Metadatos específicos del vuelo.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self.prioridad_vuelo: </a:t>
            </a:r>
            <a:r>
              <a:rPr lang="es-419" sz="1200">
                <a:solidFill>
                  <a:schemeClr val="dk1"/>
                </a:solidFill>
                <a:latin typeface="Comfortaa"/>
                <a:ea typeface="Comfortaa"/>
                <a:cs typeface="Comfortaa"/>
                <a:sym typeface="Comfortaa"/>
              </a:rPr>
              <a:t>Un valor que, en un sistema más complejo, podría usarse para priorizar vuelos enteros si hubiera una lista maestra de todos los vuelos (similar a como se usa prioridad en la clase pasajero).</a:t>
            </a:r>
            <a:r>
              <a:rPr lang="es-419" sz="1200">
                <a:solidFill>
                  <a:schemeClr val="dk1"/>
                </a:solidFill>
                <a:latin typeface="Comfortaa"/>
                <a:ea typeface="Comfortaa"/>
                <a:cs typeface="Comfortaa"/>
                <a:sym typeface="Comfortaa"/>
              </a:rPr>
              <a:t> </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self.peso_total:</a:t>
            </a:r>
            <a:r>
              <a:rPr lang="es-419" sz="1200">
                <a:solidFill>
                  <a:schemeClr val="dk1"/>
                </a:solidFill>
                <a:latin typeface="Comfortaa"/>
                <a:ea typeface="Comfortaa"/>
                <a:cs typeface="Comfortaa"/>
                <a:sym typeface="Comfortaa"/>
              </a:rPr>
              <a:t> El límite máximo de peso de equipaje permitido para </a:t>
            </a:r>
            <a:r>
              <a:rPr lang="es-419" sz="1200">
                <a:solidFill>
                  <a:schemeClr val="dk1"/>
                </a:solidFill>
                <a:latin typeface="Comfortaa"/>
                <a:ea typeface="Comfortaa"/>
                <a:cs typeface="Comfortaa"/>
                <a:sym typeface="Comfortaa"/>
              </a:rPr>
              <a:t>este</a:t>
            </a:r>
            <a:r>
              <a:rPr lang="es-419" sz="1200">
                <a:solidFill>
                  <a:schemeClr val="dk1"/>
                </a:solidFill>
                <a:latin typeface="Comfortaa"/>
                <a:ea typeface="Comfortaa"/>
                <a:cs typeface="Comfortaa"/>
                <a:sym typeface="Comfortaa"/>
              </a:rPr>
              <a:t> vuelo.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self.sum_peso = 0: </a:t>
            </a:r>
            <a:r>
              <a:rPr lang="es-419" sz="1200">
                <a:solidFill>
                  <a:schemeClr val="dk1"/>
                </a:solidFill>
                <a:latin typeface="Comfortaa"/>
                <a:ea typeface="Comfortaa"/>
                <a:cs typeface="Comfortaa"/>
                <a:sym typeface="Comfortaa"/>
              </a:rPr>
              <a:t>Un contador para llevar el registro del peso total actual del equipaje de todos los pasajeros ya añadidos al vuelo.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self.lista_de_pasajeros = [ ]: </a:t>
            </a:r>
            <a:r>
              <a:rPr lang="es-419" sz="1200">
                <a:solidFill>
                  <a:schemeClr val="dk1"/>
                </a:solidFill>
                <a:latin typeface="Comfortaa"/>
                <a:ea typeface="Comfortaa"/>
                <a:cs typeface="Comfortaa"/>
                <a:sym typeface="Comfortaa"/>
              </a:rPr>
              <a:t>Este es el atributo crucial, es una lista de python normal, pero está destinada a ser tratada como una estructura de datos tipo </a:t>
            </a:r>
            <a:r>
              <a:rPr lang="es-419" sz="1200">
                <a:solidFill>
                  <a:schemeClr val="dk1"/>
                </a:solidFill>
                <a:latin typeface="Comfortaa"/>
                <a:ea typeface="Comfortaa"/>
                <a:cs typeface="Comfortaa"/>
                <a:sym typeface="Comfortaa"/>
              </a:rPr>
              <a:t>montículo</a:t>
            </a:r>
            <a:r>
              <a:rPr lang="es-419" sz="1200">
                <a:solidFill>
                  <a:schemeClr val="dk1"/>
                </a:solidFill>
                <a:latin typeface="Comfortaa"/>
                <a:ea typeface="Comfortaa"/>
                <a:cs typeface="Comfortaa"/>
                <a:sym typeface="Comfortaa"/>
              </a:rPr>
              <a:t> (heap) mediante heapq.</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200">
                <a:solidFill>
                  <a:schemeClr val="dk1"/>
                </a:solidFill>
                <a:latin typeface="Comfortaa"/>
                <a:ea typeface="Comfortaa"/>
                <a:cs typeface="Comfortaa"/>
                <a:sym typeface="Comfortaa"/>
              </a:rPr>
              <a:t>Estructura de datos clave: El heap</a:t>
            </a:r>
            <a:endParaRPr b="1"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Una lista normal se convierte en un montículo (una cola de prioridad) cuando usas las funciones del módulo </a:t>
            </a:r>
            <a:r>
              <a:rPr b="1" lang="es-419" sz="1200">
                <a:solidFill>
                  <a:schemeClr val="dk1"/>
                </a:solidFill>
                <a:latin typeface="Comfortaa"/>
                <a:ea typeface="Comfortaa"/>
                <a:cs typeface="Comfortaa"/>
                <a:sym typeface="Comfortaa"/>
              </a:rPr>
              <a:t>heapq </a:t>
            </a:r>
            <a:r>
              <a:rPr lang="es-419" sz="1200">
                <a:solidFill>
                  <a:schemeClr val="dk1"/>
                </a:solidFill>
                <a:latin typeface="Comfortaa"/>
                <a:ea typeface="Comfortaa"/>
                <a:cs typeface="Comfortaa"/>
                <a:sym typeface="Comfortaa"/>
              </a:rPr>
              <a:t>sobre ella ( como heappush( ) o heappop( )).</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Tú le das una lista vacía heapq y el módulo se encarga de reordenar internamente los elementos de esa lista cada vez que añades o quitas un elemento.</a:t>
            </a:r>
            <a:endParaRPr sz="1200">
              <a:solidFill>
                <a:schemeClr val="dk1"/>
              </a:solidFill>
              <a:latin typeface="Comfortaa"/>
              <a:ea typeface="Comfortaa"/>
              <a:cs typeface="Comfortaa"/>
              <a:sym typeface="Comfortaa"/>
            </a:endParaRPr>
          </a:p>
          <a:p>
            <a:pPr indent="0" lvl="0" marL="0" rtl="0" algn="l">
              <a:spcBef>
                <a:spcPts val="1200"/>
              </a:spcBef>
              <a:spcAft>
                <a:spcPts val="1200"/>
              </a:spcAft>
              <a:buNone/>
            </a:pPr>
            <a:r>
              <a:rPr lang="es-419" sz="1200">
                <a:solidFill>
                  <a:schemeClr val="dk1"/>
                </a:solidFill>
                <a:latin typeface="Comfortaa"/>
                <a:ea typeface="Comfortaa"/>
                <a:cs typeface="Comfortaa"/>
                <a:sym typeface="Comfortaa"/>
              </a:rPr>
              <a:t>Garantizando que el elemento con mayor prioridad siempre este al principio de la lista.</a:t>
            </a:r>
            <a:endParaRPr sz="1200">
              <a:solidFill>
                <a:schemeClr val="dk1"/>
              </a:solidFill>
              <a:latin typeface="Comfortaa"/>
              <a:ea typeface="Comfortaa"/>
              <a:cs typeface="Comfortaa"/>
              <a:sym typeface="Comfortaa"/>
            </a:endParaRPr>
          </a:p>
        </p:txBody>
      </p:sp>
      <p:pic>
        <p:nvPicPr>
          <p:cNvPr id="439" name="Google Shape;439;p62"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3"/>
          <p:cNvSpPr/>
          <p:nvPr/>
        </p:nvSpPr>
        <p:spPr>
          <a:xfrm>
            <a:off x="219275" y="702550"/>
            <a:ext cx="8760000" cy="3467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63"/>
          <p:cNvSpPr txBox="1"/>
          <p:nvPr>
            <p:ph idx="1" type="body"/>
          </p:nvPr>
        </p:nvSpPr>
        <p:spPr>
          <a:xfrm>
            <a:off x="311700" y="702475"/>
            <a:ext cx="8667600" cy="3467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__lt__</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otros</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.prioridad_vuelo </a:t>
            </a:r>
            <a:r>
              <a:rPr lang="es-419" sz="1200">
                <a:solidFill>
                  <a:schemeClr val="dk1"/>
                </a:solidFill>
                <a:highlight>
                  <a:srgbClr val="FFFFFF"/>
                </a:highlight>
                <a:latin typeface="Courier New"/>
                <a:ea typeface="Courier New"/>
                <a:cs typeface="Courier New"/>
                <a:sym typeface="Courier New"/>
              </a:rPr>
              <a:t>&lt;</a:t>
            </a:r>
            <a:r>
              <a:rPr lang="es-419" sz="1200">
                <a:solidFill>
                  <a:srgbClr val="3B3B3B"/>
                </a:solidFill>
                <a:highlight>
                  <a:srgbClr val="FFFFFF"/>
                </a:highlight>
                <a:latin typeface="Courier New"/>
                <a:ea typeface="Courier New"/>
                <a:cs typeface="Courier New"/>
                <a:sym typeface="Courier New"/>
              </a:rPr>
              <a:t> otros.prioridad_vuelo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agregar_pasajero_prioridad</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pasajero</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.sum_peso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pasajero.peso_e </a:t>
            </a:r>
            <a:r>
              <a:rPr lang="es-419" sz="1200">
                <a:solidFill>
                  <a:schemeClr val="dk1"/>
                </a:solidFill>
                <a:highlight>
                  <a:srgbClr val="FFFFFF"/>
                </a:highlight>
                <a:latin typeface="Courier New"/>
                <a:ea typeface="Courier New"/>
                <a:cs typeface="Courier New"/>
                <a:sym typeface="Courier New"/>
              </a:rPr>
              <a:t>&gt;</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.peso_total:</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f</a:t>
            </a:r>
            <a:r>
              <a:rPr lang="es-419" sz="1200">
                <a:solidFill>
                  <a:srgbClr val="A31515"/>
                </a:solidFill>
                <a:highlight>
                  <a:srgbClr val="FFFFFF"/>
                </a:highlight>
                <a:latin typeface="Courier New"/>
                <a:ea typeface="Courier New"/>
                <a:cs typeface="Courier New"/>
                <a:sym typeface="Courier New"/>
              </a:rPr>
              <a:t>"No se pudo agregar a: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pasajero.nombre</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se excedería el </a:t>
            </a:r>
            <a:r>
              <a:rPr lang="es-419" sz="1200">
                <a:solidFill>
                  <a:srgbClr val="A31515"/>
                </a:solidFill>
                <a:highlight>
                  <a:srgbClr val="FFFFFF"/>
                </a:highlight>
                <a:latin typeface="Courier New"/>
                <a:ea typeface="Courier New"/>
                <a:cs typeface="Courier New"/>
                <a:sym typeface="Courier New"/>
              </a:rPr>
              <a:t>límite</a:t>
            </a:r>
            <a:r>
              <a:rPr lang="es-419" sz="1200">
                <a:solidFill>
                  <a:srgbClr val="A31515"/>
                </a:solidFill>
                <a:highlight>
                  <a:srgbClr val="FFFFFF"/>
                </a:highlight>
                <a:latin typeface="Courier New"/>
                <a:ea typeface="Courier New"/>
                <a:cs typeface="Courier New"/>
                <a:sym typeface="Courier New"/>
              </a:rPr>
              <a:t> de peso de equipaje, Peso Actual: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.sum_peso</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a:t>
            </a:r>
            <a:r>
              <a:rPr lang="es-419" sz="1200">
                <a:solidFill>
                  <a:srgbClr val="A31515"/>
                </a:solidFill>
                <a:highlight>
                  <a:srgbClr val="FFFFFF"/>
                </a:highlight>
                <a:latin typeface="Courier New"/>
                <a:ea typeface="Courier New"/>
                <a:cs typeface="Courier New"/>
                <a:sym typeface="Courier New"/>
              </a:rPr>
              <a:t>Límite</a:t>
            </a:r>
            <a:r>
              <a:rPr lang="es-419" sz="1200">
                <a:solidFill>
                  <a:srgbClr val="A31515"/>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.peso_total</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a:t>
            </a:r>
            <a:endParaRPr sz="12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else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heapq.heappush(</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.lista_de_pasajeros, pasajero)</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.sum_peso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pasajero.peso_e</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f</a:t>
            </a:r>
            <a:r>
              <a:rPr lang="es-419" sz="1200">
                <a:solidFill>
                  <a:srgbClr val="A31515"/>
                </a:solidFill>
                <a:highlight>
                  <a:srgbClr val="FFFFFF"/>
                </a:highlight>
                <a:latin typeface="Courier New"/>
                <a:ea typeface="Courier New"/>
                <a:cs typeface="Courier New"/>
                <a:sym typeface="Courier New"/>
              </a:rPr>
              <a:t>"Agregado: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pasajero.nombre</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con prioridad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pasajero.prioridad</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y peso: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pasajero.peso_e</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Peso Total Actual:</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.sum_peso</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a:t>
            </a:r>
            <a:endParaRPr sz="120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446" name="Google Shape;446;p63" title="logo unab.png"/>
          <p:cNvPicPr preferRelativeResize="0"/>
          <p:nvPr/>
        </p:nvPicPr>
        <p:blipFill rotWithShape="1">
          <a:blip r:embed="rId3">
            <a:alphaModFix/>
          </a:blip>
          <a:srcRect b="9082" l="0" r="0" t="0"/>
          <a:stretch/>
        </p:blipFill>
        <p:spPr>
          <a:xfrm>
            <a:off x="7723725" y="0"/>
            <a:ext cx="1420275" cy="70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p:nvPr/>
        </p:nvSpPr>
        <p:spPr>
          <a:xfrm>
            <a:off x="-2076950" y="5143500"/>
            <a:ext cx="7095300" cy="424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64"/>
          <p:cNvSpPr txBox="1"/>
          <p:nvPr>
            <p:ph idx="1" type="body"/>
          </p:nvPr>
        </p:nvSpPr>
        <p:spPr>
          <a:xfrm>
            <a:off x="29700" y="71550"/>
            <a:ext cx="9084600" cy="5000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__lt__</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otros</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return</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.prioridad_vuelo </a:t>
            </a:r>
            <a:r>
              <a:rPr lang="es-419" sz="1200">
                <a:solidFill>
                  <a:schemeClr val="dk1"/>
                </a:solidFill>
                <a:highlight>
                  <a:srgbClr val="FFFFFF"/>
                </a:highlight>
                <a:latin typeface="Courier New"/>
                <a:ea typeface="Courier New"/>
                <a:cs typeface="Courier New"/>
                <a:sym typeface="Courier New"/>
              </a:rPr>
              <a:t>&lt;</a:t>
            </a:r>
            <a:r>
              <a:rPr lang="es-419" sz="1200">
                <a:solidFill>
                  <a:srgbClr val="3B3B3B"/>
                </a:solidFill>
                <a:highlight>
                  <a:srgbClr val="FFFFFF"/>
                </a:highlight>
                <a:latin typeface="Courier New"/>
                <a:ea typeface="Courier New"/>
                <a:cs typeface="Courier New"/>
                <a:sym typeface="Courier New"/>
              </a:rPr>
              <a:t> otros.prioridad_vuelo</a:t>
            </a:r>
            <a:endParaRPr sz="12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419" sz="1000">
                <a:solidFill>
                  <a:schemeClr val="dk1"/>
                </a:solidFill>
                <a:latin typeface="Comfortaa"/>
                <a:ea typeface="Comfortaa"/>
                <a:cs typeface="Comfortaa"/>
                <a:sym typeface="Comfortaa"/>
              </a:rPr>
              <a:t>Este método permite comparar las instancias de Vuelo_heap entre sí utilizando el atributo prioridad.vuelo.</a:t>
            </a:r>
            <a:endParaRPr sz="10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00">
                <a:solidFill>
                  <a:schemeClr val="dk1"/>
                </a:solidFill>
                <a:latin typeface="Comfortaa"/>
                <a:ea typeface="Comfortaa"/>
                <a:cs typeface="Comfortaa"/>
                <a:sym typeface="Comfortaa"/>
              </a:rPr>
              <a:t>Si ponemos diferentes vuelos en una “super cola” de prioridad, esté método decidirá que vuelo despega primero.</a:t>
            </a:r>
            <a:endParaRPr sz="1000">
              <a:solidFill>
                <a:schemeClr val="dk1"/>
              </a:solidFill>
              <a:latin typeface="Comfortaa"/>
              <a:ea typeface="Comfortaa"/>
              <a:cs typeface="Comfortaa"/>
              <a:sym typeface="Comfortaa"/>
            </a:endParaRPr>
          </a:p>
          <a:p>
            <a:pPr indent="-292100" lvl="0" marL="457200" rtl="0" algn="l">
              <a:spcBef>
                <a:spcPts val="120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agregar_pasajero_prioridad (Gestión de la cola y peso): </a:t>
            </a:r>
            <a:r>
              <a:rPr lang="es-419" sz="1000">
                <a:solidFill>
                  <a:schemeClr val="dk1"/>
                </a:solidFill>
                <a:latin typeface="Comfortaa"/>
                <a:ea typeface="Comfortaa"/>
                <a:cs typeface="Comfortaa"/>
                <a:sym typeface="Comfortaa"/>
              </a:rPr>
              <a:t>Este método es el núcleo de la lógica del negocio del vuelo, ya que maneja la admisión de pasajeros.</a:t>
            </a:r>
            <a:endParaRPr sz="10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000">
                <a:solidFill>
                  <a:schemeClr val="dk1"/>
                </a:solidFill>
                <a:latin typeface="Comfortaa"/>
                <a:ea typeface="Comfortaa"/>
                <a:cs typeface="Comfortaa"/>
                <a:sym typeface="Comfortaa"/>
              </a:rPr>
              <a:t>Control de peso:</a:t>
            </a:r>
            <a:endParaRPr b="1" sz="10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000">
                <a:solidFill>
                  <a:schemeClr val="dk1"/>
                </a:solidFill>
                <a:latin typeface="Comfortaa"/>
                <a:ea typeface="Comfortaa"/>
                <a:cs typeface="Comfortaa"/>
                <a:sym typeface="Comfortaa"/>
              </a:rPr>
              <a:t>if sum.peso + pasajero.peso_e &gt; self.peso_total:</a:t>
            </a:r>
            <a:endParaRPr b="1" sz="1000">
              <a:solidFill>
                <a:schemeClr val="dk1"/>
              </a:solidFill>
              <a:latin typeface="Comfortaa"/>
              <a:ea typeface="Comfortaa"/>
              <a:cs typeface="Comfortaa"/>
              <a:sym typeface="Comfortaa"/>
            </a:endParaRPr>
          </a:p>
          <a:p>
            <a:pPr indent="-292100" lvl="0" marL="457200" rtl="0" algn="l">
              <a:spcBef>
                <a:spcPts val="120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Control de capacidad:</a:t>
            </a:r>
            <a:r>
              <a:rPr lang="es-419" sz="1000">
                <a:solidFill>
                  <a:schemeClr val="dk1"/>
                </a:solidFill>
                <a:latin typeface="Comfortaa"/>
                <a:ea typeface="Comfortaa"/>
                <a:cs typeface="Comfortaa"/>
                <a:sym typeface="Comfortaa"/>
              </a:rPr>
              <a:t> Antes de aceptar al pasajero el código comprueba si la suma del peso actual del equipaje más el peso del nuevo pasajero excede el límite máximo del avión.</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Rechazo</a:t>
            </a:r>
            <a:r>
              <a:rPr lang="es-419" sz="1000">
                <a:solidFill>
                  <a:schemeClr val="dk1"/>
                </a:solidFill>
                <a:latin typeface="Comfortaa"/>
                <a:ea typeface="Comfortaa"/>
                <a:cs typeface="Comfortaa"/>
                <a:sym typeface="Comfortaa"/>
              </a:rPr>
              <a:t>: Si el peso se excede la función devuelve un mensaje de error y el pasajero no se añade al vuelo.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Aceptación: </a:t>
            </a:r>
            <a:r>
              <a:rPr lang="es-419" sz="1000">
                <a:solidFill>
                  <a:schemeClr val="dk1"/>
                </a:solidFill>
                <a:latin typeface="Comfortaa"/>
                <a:ea typeface="Comfortaa"/>
                <a:cs typeface="Comfortaa"/>
                <a:sym typeface="Comfortaa"/>
              </a:rPr>
              <a:t>Si el peso no se excede, se ejecutan dos acciones clave:</a:t>
            </a:r>
            <a:endParaRPr sz="1000">
              <a:solidFill>
                <a:schemeClr val="dk1"/>
              </a:solidFill>
              <a:latin typeface="Comfortaa"/>
              <a:ea typeface="Comfortaa"/>
              <a:cs typeface="Comfortaa"/>
              <a:sym typeface="Comfortaa"/>
            </a:endParaRPr>
          </a:p>
          <a:p>
            <a:pPr indent="0" lvl="0" marL="457200" rtl="0" algn="l">
              <a:spcBef>
                <a:spcPts val="1200"/>
              </a:spcBef>
              <a:spcAft>
                <a:spcPts val="0"/>
              </a:spcAft>
              <a:buNone/>
            </a:pPr>
            <a:r>
              <a:rPr b="1" lang="es-419" sz="1000">
                <a:solidFill>
                  <a:schemeClr val="dk1"/>
                </a:solidFill>
                <a:latin typeface="Comfortaa"/>
                <a:ea typeface="Comfortaa"/>
                <a:cs typeface="Comfortaa"/>
                <a:sym typeface="Comfortaa"/>
              </a:rPr>
              <a:t>*  1. heapq.heappush(self.lista_de_pasajeros, pasajero)</a:t>
            </a:r>
            <a:r>
              <a:rPr lang="es-419" sz="1000">
                <a:solidFill>
                  <a:schemeClr val="dk1"/>
                </a:solidFill>
                <a:latin typeface="Comfortaa"/>
                <a:ea typeface="Comfortaa"/>
                <a:cs typeface="Comfortaa"/>
                <a:sym typeface="Comfortaa"/>
              </a:rPr>
              <a:t>: Está función del módulo heapq inserta el nuevo objeto pasajero en la lista_de_pasajeros, manteniendo automáticamente la propiedad del montículo</a:t>
            </a:r>
            <a:endParaRPr sz="1000">
              <a:solidFill>
                <a:schemeClr val="dk1"/>
              </a:solidFill>
              <a:latin typeface="Comfortaa"/>
              <a:ea typeface="Comfortaa"/>
              <a:cs typeface="Comfortaa"/>
              <a:sym typeface="Comfortaa"/>
            </a:endParaRPr>
          </a:p>
          <a:p>
            <a:pPr indent="0" lvl="0" marL="457200" rtl="0" algn="l">
              <a:spcBef>
                <a:spcPts val="1200"/>
              </a:spcBef>
              <a:spcAft>
                <a:spcPts val="0"/>
              </a:spcAft>
              <a:buNone/>
            </a:pPr>
            <a:r>
              <a:rPr b="1" lang="es-419" sz="1000">
                <a:solidFill>
                  <a:schemeClr val="dk1"/>
                </a:solidFill>
                <a:latin typeface="Comfortaa"/>
                <a:ea typeface="Comfortaa"/>
                <a:cs typeface="Comfortaa"/>
                <a:sym typeface="Comfortaa"/>
              </a:rPr>
              <a:t>* 2. self.sum_peso += pasajero.peso_e: </a:t>
            </a:r>
            <a:r>
              <a:rPr lang="es-419" sz="1000">
                <a:solidFill>
                  <a:schemeClr val="dk1"/>
                </a:solidFill>
                <a:latin typeface="Comfortaa"/>
                <a:ea typeface="Comfortaa"/>
                <a:cs typeface="Comfortaa"/>
                <a:sym typeface="Comfortaa"/>
              </a:rPr>
              <a:t>Se actualiza el peso total registrado del vuelo.</a:t>
            </a:r>
            <a:endParaRPr sz="1000">
              <a:solidFill>
                <a:schemeClr val="dk1"/>
              </a:solidFill>
              <a:latin typeface="Comfortaa"/>
              <a:ea typeface="Comfortaa"/>
              <a:cs typeface="Comfortaa"/>
              <a:sym typeface="Comfortaa"/>
            </a:endParaRPr>
          </a:p>
          <a:p>
            <a:pPr indent="0" lvl="0" marL="0" rtl="0" algn="l">
              <a:spcBef>
                <a:spcPts val="1200"/>
              </a:spcBef>
              <a:spcAft>
                <a:spcPts val="1200"/>
              </a:spcAft>
              <a:buNone/>
            </a:pPr>
            <a:r>
              <a:rPr b="1" lang="es-419" sz="1000">
                <a:solidFill>
                  <a:schemeClr val="dk1"/>
                </a:solidFill>
                <a:latin typeface="Comfortaa"/>
                <a:ea typeface="Comfortaa"/>
                <a:cs typeface="Comfortaa"/>
                <a:sym typeface="Comfortaa"/>
              </a:rPr>
              <a:t>Confirmación</a:t>
            </a:r>
            <a:r>
              <a:rPr lang="es-419" sz="1000">
                <a:solidFill>
                  <a:schemeClr val="dk1"/>
                </a:solidFill>
                <a:latin typeface="Comfortaa"/>
                <a:ea typeface="Comfortaa"/>
                <a:cs typeface="Comfortaa"/>
                <a:sym typeface="Comfortaa"/>
              </a:rPr>
              <a:t>: La función devuelve un mensaje de éxito.  . </a:t>
            </a:r>
            <a:endParaRPr sz="1000">
              <a:solidFill>
                <a:schemeClr val="dk1"/>
              </a:solidFill>
              <a:latin typeface="Comfortaa"/>
              <a:ea typeface="Comfortaa"/>
              <a:cs typeface="Comfortaa"/>
              <a:sym typeface="Comfortaa"/>
            </a:endParaRPr>
          </a:p>
        </p:txBody>
      </p:sp>
      <p:pic>
        <p:nvPicPr>
          <p:cNvPr id="453" name="Google Shape;453;p64"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p:nvPr/>
        </p:nvSpPr>
        <p:spPr>
          <a:xfrm>
            <a:off x="425900" y="748650"/>
            <a:ext cx="8312400" cy="3593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65"/>
          <p:cNvSpPr txBox="1"/>
          <p:nvPr>
            <p:ph idx="1" type="body"/>
          </p:nvPr>
        </p:nvSpPr>
        <p:spPr>
          <a:xfrm>
            <a:off x="495400" y="841125"/>
            <a:ext cx="8520600" cy="4485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llamar_siguiente_pasajero</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.lista_de_pasajeros: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siguiente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heapq.heappop(</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.lista_de_pasajeros)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.sum_peso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siguiente.peso_e</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"Llamando a: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siguiente.nombre</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else</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"No hay pasajeros pendientes."</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mostrar_orden_embarque</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return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"Pasajeros en cola (heap representation):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.lista_de_pasajeros</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460" name="Google Shape;460;p65" title="logo unab.png"/>
          <p:cNvPicPr preferRelativeResize="0"/>
          <p:nvPr/>
        </p:nvPicPr>
        <p:blipFill rotWithShape="1">
          <a:blip r:embed="rId3">
            <a:alphaModFix/>
          </a:blip>
          <a:srcRect b="29770" l="0" r="0" t="0"/>
          <a:stretch/>
        </p:blipFill>
        <p:spPr>
          <a:xfrm>
            <a:off x="7723725" y="0"/>
            <a:ext cx="1420275" cy="668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idx="1" type="body"/>
          </p:nvPr>
        </p:nvSpPr>
        <p:spPr>
          <a:xfrm>
            <a:off x="311700" y="226225"/>
            <a:ext cx="8520600" cy="4342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s-419" sz="1000">
                <a:solidFill>
                  <a:schemeClr val="dk1"/>
                </a:solidFill>
                <a:latin typeface="Comfortaa"/>
                <a:ea typeface="Comfortaa"/>
                <a:cs typeface="Comfortaa"/>
                <a:sym typeface="Comfortaa"/>
              </a:rPr>
              <a:t>Estos métodos completan la funcionalidad de la clase Vuelo_heap, permitiendo gestionar</a:t>
            </a:r>
            <a:endParaRPr sz="1000">
              <a:solidFill>
                <a:schemeClr val="dk1"/>
              </a:solidFill>
              <a:latin typeface="Comfortaa"/>
              <a:ea typeface="Comfortaa"/>
              <a:cs typeface="Comfortaa"/>
              <a:sym typeface="Comfortaa"/>
            </a:endParaRPr>
          </a:p>
          <a:p>
            <a:pPr indent="0" lvl="0" marL="0" rtl="0" algn="ctr">
              <a:spcBef>
                <a:spcPts val="1200"/>
              </a:spcBef>
              <a:spcAft>
                <a:spcPts val="0"/>
              </a:spcAft>
              <a:buNone/>
            </a:pPr>
            <a:r>
              <a:rPr lang="es-419" sz="1000">
                <a:solidFill>
                  <a:schemeClr val="dk1"/>
                </a:solidFill>
                <a:latin typeface="Comfortaa"/>
                <a:ea typeface="Comfortaa"/>
                <a:cs typeface="Comfortaa"/>
                <a:sym typeface="Comfortaa"/>
              </a:rPr>
              <a:t> el proceso de embarque y visualizar el estado actual de la cola.</a:t>
            </a:r>
            <a:endParaRPr sz="10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00">
                <a:solidFill>
                  <a:schemeClr val="dk1"/>
                </a:solidFill>
                <a:latin typeface="Comfortaa"/>
                <a:ea typeface="Comfortaa"/>
                <a:cs typeface="Comfortaa"/>
                <a:sym typeface="Comfortaa"/>
              </a:rPr>
              <a:t>llamar_siguiente_pasajero (Despacho y descenso de peso):</a:t>
            </a:r>
            <a:endParaRPr sz="10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00">
                <a:solidFill>
                  <a:schemeClr val="dk1"/>
                </a:solidFill>
                <a:latin typeface="Comfortaa"/>
                <a:ea typeface="Comfortaa"/>
                <a:cs typeface="Comfortaa"/>
                <a:sym typeface="Comfortaa"/>
              </a:rPr>
              <a:t>Este método simula la llegada del siguiente pasajero que debe embarcar, asegurando que siempre se llame primero al que tiene máxima prioridad.</a:t>
            </a:r>
            <a:endParaRPr sz="1000">
              <a:solidFill>
                <a:schemeClr val="dk1"/>
              </a:solidFill>
              <a:latin typeface="Comfortaa"/>
              <a:ea typeface="Comfortaa"/>
              <a:cs typeface="Comfortaa"/>
              <a:sym typeface="Comfortaa"/>
            </a:endParaRPr>
          </a:p>
          <a:p>
            <a:pPr indent="-292100" lvl="0" marL="457200" rtl="0" algn="l">
              <a:spcBef>
                <a:spcPts val="120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if self.lista_de_pasajeros:</a:t>
            </a:r>
            <a:r>
              <a:rPr lang="es-419" sz="1000">
                <a:solidFill>
                  <a:schemeClr val="dk1"/>
                </a:solidFill>
                <a:latin typeface="Comfortaa"/>
                <a:ea typeface="Comfortaa"/>
                <a:cs typeface="Comfortaa"/>
                <a:sym typeface="Comfortaa"/>
              </a:rPr>
              <a:t> Primero verifica si la lista de pasajeros está vacía, si no hay nadie en la cola pasa al bloque else.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siguiente = heapq.heappop(self.lista_de_pasajeros): </a:t>
            </a:r>
            <a:r>
              <a:rPr lang="es-419" sz="1000">
                <a:solidFill>
                  <a:schemeClr val="dk1"/>
                </a:solidFill>
                <a:latin typeface="Comfortaa"/>
                <a:ea typeface="Comfortaa"/>
                <a:cs typeface="Comfortaa"/>
                <a:sym typeface="Comfortaa"/>
              </a:rPr>
              <a:t>Está es la función clave del módulo heapq, heappop( ) extrae y elimina el elemento de la lista que está en la posición superior del monticulo heap. Gracias a </a:t>
            </a:r>
            <a:r>
              <a:rPr lang="es-419" sz="1000">
                <a:solidFill>
                  <a:schemeClr val="dk1"/>
                </a:solidFill>
                <a:latin typeface="Comfortaa"/>
                <a:ea typeface="Comfortaa"/>
                <a:cs typeface="Comfortaa"/>
                <a:sym typeface="Comfortaa"/>
              </a:rPr>
              <a:t>esta</a:t>
            </a:r>
            <a:r>
              <a:rPr lang="es-419" sz="1000">
                <a:solidFill>
                  <a:schemeClr val="dk1"/>
                </a:solidFill>
                <a:latin typeface="Comfortaa"/>
                <a:ea typeface="Comfortaa"/>
                <a:cs typeface="Comfortaa"/>
                <a:sym typeface="Comfortaa"/>
              </a:rPr>
              <a:t> implementación </a:t>
            </a:r>
            <a:r>
              <a:rPr lang="es-419" sz="1000">
                <a:solidFill>
                  <a:schemeClr val="dk1"/>
                </a:solidFill>
                <a:latin typeface="Comfortaa"/>
                <a:ea typeface="Comfortaa"/>
                <a:cs typeface="Comfortaa"/>
                <a:sym typeface="Comfortaa"/>
              </a:rPr>
              <a:t>este</a:t>
            </a:r>
            <a:r>
              <a:rPr lang="es-419" sz="1000">
                <a:solidFill>
                  <a:schemeClr val="dk1"/>
                </a:solidFill>
                <a:latin typeface="Comfortaa"/>
                <a:ea typeface="Comfortaa"/>
                <a:cs typeface="Comfortaa"/>
                <a:sym typeface="Comfortaa"/>
              </a:rPr>
              <a:t> elemento es </a:t>
            </a:r>
            <a:r>
              <a:rPr lang="es-419" sz="1000">
                <a:solidFill>
                  <a:schemeClr val="dk1"/>
                </a:solidFill>
                <a:latin typeface="Comfortaa"/>
                <a:ea typeface="Comfortaa"/>
                <a:cs typeface="Comfortaa"/>
                <a:sym typeface="Comfortaa"/>
              </a:rPr>
              <a:t>automáticamente</a:t>
            </a:r>
            <a:r>
              <a:rPr lang="es-419" sz="1000">
                <a:solidFill>
                  <a:schemeClr val="dk1"/>
                </a:solidFill>
                <a:latin typeface="Comfortaa"/>
                <a:ea typeface="Comfortaa"/>
                <a:cs typeface="Comfortaa"/>
                <a:sym typeface="Comfortaa"/>
              </a:rPr>
              <a:t> el pasajero con la </a:t>
            </a:r>
            <a:r>
              <a:rPr lang="es-419" sz="1000">
                <a:solidFill>
                  <a:schemeClr val="dk1"/>
                </a:solidFill>
                <a:latin typeface="Comfortaa"/>
                <a:ea typeface="Comfortaa"/>
                <a:cs typeface="Comfortaa"/>
                <a:sym typeface="Comfortaa"/>
              </a:rPr>
              <a:t>máxima</a:t>
            </a:r>
            <a:r>
              <a:rPr lang="es-419" sz="1000">
                <a:solidFill>
                  <a:schemeClr val="dk1"/>
                </a:solidFill>
                <a:latin typeface="Comfortaa"/>
                <a:ea typeface="Comfortaa"/>
                <a:cs typeface="Comfortaa"/>
                <a:sym typeface="Comfortaa"/>
              </a:rPr>
              <a:t> prioridad. El pasajero extraído se almacena en la variable “siguiente”.</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self.sum_peso - = siguiente.peso_e: </a:t>
            </a:r>
            <a:r>
              <a:rPr lang="es-419" sz="1000">
                <a:solidFill>
                  <a:schemeClr val="dk1"/>
                </a:solidFill>
                <a:latin typeface="Comfortaa"/>
                <a:ea typeface="Comfortaa"/>
                <a:cs typeface="Comfortaa"/>
                <a:sym typeface="Comfortaa"/>
              </a:rPr>
              <a:t>Gestión de capacidad, cuando un pasajero es “despachado” su peso de equipaje ya no cuenta contra el límite disponible de vuelo. Esta </a:t>
            </a:r>
            <a:r>
              <a:rPr lang="es-419" sz="1000">
                <a:solidFill>
                  <a:schemeClr val="dk1"/>
                </a:solidFill>
                <a:latin typeface="Comfortaa"/>
                <a:ea typeface="Comfortaa"/>
                <a:cs typeface="Comfortaa"/>
                <a:sym typeface="Comfortaa"/>
              </a:rPr>
              <a:t>línea</a:t>
            </a:r>
            <a:r>
              <a:rPr lang="es-419" sz="1000">
                <a:solidFill>
                  <a:schemeClr val="dk1"/>
                </a:solidFill>
                <a:latin typeface="Comfortaa"/>
                <a:ea typeface="Comfortaa"/>
                <a:cs typeface="Comfortaa"/>
                <a:sym typeface="Comfortaa"/>
              </a:rPr>
              <a:t> resta el peso del pasajero despachado del total acumulado.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return f”llamando a: {siguiente.nombre}”: </a:t>
            </a:r>
            <a:r>
              <a:rPr lang="es-419" sz="1000">
                <a:solidFill>
                  <a:schemeClr val="dk1"/>
                </a:solidFill>
                <a:latin typeface="Comfortaa"/>
                <a:ea typeface="Comfortaa"/>
                <a:cs typeface="Comfortaa"/>
                <a:sym typeface="Comfortaa"/>
              </a:rPr>
              <a:t>Devuelve un mensaje que indica que el pasajero fue llamado.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else: return f”No hay pasajeros pendientes”:</a:t>
            </a:r>
            <a:r>
              <a:rPr lang="es-419" sz="1000">
                <a:solidFill>
                  <a:schemeClr val="dk1"/>
                </a:solidFill>
                <a:latin typeface="Comfortaa"/>
                <a:ea typeface="Comfortaa"/>
                <a:cs typeface="Comfortaa"/>
                <a:sym typeface="Comfortaa"/>
              </a:rPr>
              <a:t> Si la lista </a:t>
            </a:r>
            <a:r>
              <a:rPr lang="es-419" sz="1000">
                <a:solidFill>
                  <a:schemeClr val="dk1"/>
                </a:solidFill>
                <a:latin typeface="Comfortaa"/>
                <a:ea typeface="Comfortaa"/>
                <a:cs typeface="Comfortaa"/>
                <a:sym typeface="Comfortaa"/>
              </a:rPr>
              <a:t>está</a:t>
            </a:r>
            <a:r>
              <a:rPr lang="es-419" sz="1000">
                <a:solidFill>
                  <a:schemeClr val="dk1"/>
                </a:solidFill>
                <a:latin typeface="Comfortaa"/>
                <a:ea typeface="Comfortaa"/>
                <a:cs typeface="Comfortaa"/>
                <a:sym typeface="Comfortaa"/>
              </a:rPr>
              <a:t> vacía devuelve un mensaje indicando que no hay más pasajeros esperando.</a:t>
            </a:r>
            <a:endParaRPr sz="10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50">
                <a:solidFill>
                  <a:srgbClr val="9334E6"/>
                </a:solidFill>
              </a:rPr>
              <a:t>def</a:t>
            </a:r>
            <a:r>
              <a:rPr lang="es-419" sz="1050">
                <a:solidFill>
                  <a:srgbClr val="0A0A0A"/>
                </a:solidFill>
              </a:rPr>
              <a:t> </a:t>
            </a:r>
            <a:r>
              <a:rPr lang="es-419" sz="1050">
                <a:solidFill>
                  <a:srgbClr val="B45908"/>
                </a:solidFill>
              </a:rPr>
              <a:t>mostrar_orden_embarque</a:t>
            </a:r>
            <a:r>
              <a:rPr lang="es-419" sz="1050">
                <a:solidFill>
                  <a:srgbClr val="0A0A0A"/>
                </a:solidFill>
              </a:rPr>
              <a:t>(</a:t>
            </a:r>
            <a:r>
              <a:rPr lang="es-419" sz="1050">
                <a:solidFill>
                  <a:srgbClr val="B45908"/>
                </a:solidFill>
              </a:rPr>
              <a:t>self</a:t>
            </a:r>
            <a:r>
              <a:rPr lang="es-419" sz="1050">
                <a:solidFill>
                  <a:srgbClr val="0A0A0A"/>
                </a:solidFill>
              </a:rPr>
              <a:t>):</a:t>
            </a:r>
            <a:endParaRPr sz="1050">
              <a:solidFill>
                <a:srgbClr val="0A0A0A"/>
              </a:solidFill>
            </a:endParaRPr>
          </a:p>
          <a:p>
            <a:pPr indent="0" lvl="0" marL="0" rtl="0" algn="l">
              <a:spcBef>
                <a:spcPts val="1200"/>
              </a:spcBef>
              <a:spcAft>
                <a:spcPts val="0"/>
              </a:spcAft>
              <a:buNone/>
            </a:pPr>
            <a:r>
              <a:rPr lang="es-419" sz="1050">
                <a:solidFill>
                  <a:srgbClr val="0A0A0A"/>
                </a:solidFill>
              </a:rPr>
              <a:t>    </a:t>
            </a:r>
            <a:r>
              <a:rPr lang="es-419" sz="1050">
                <a:solidFill>
                  <a:srgbClr val="9334E6"/>
                </a:solidFill>
              </a:rPr>
              <a:t>return</a:t>
            </a:r>
            <a:r>
              <a:rPr lang="es-419" sz="1050">
                <a:solidFill>
                  <a:srgbClr val="0A0A0A"/>
                </a:solidFill>
              </a:rPr>
              <a:t> </a:t>
            </a:r>
            <a:r>
              <a:rPr lang="es-419" sz="1050">
                <a:solidFill>
                  <a:srgbClr val="188038"/>
                </a:solidFill>
              </a:rPr>
              <a:t>f"Pasajeros en cola (heap representation): </a:t>
            </a:r>
            <a:r>
              <a:rPr lang="es-419" sz="1050">
                <a:solidFill>
                  <a:srgbClr val="0A0A0A"/>
                </a:solidFill>
              </a:rPr>
              <a:t>{self.lista_de_pasajeros}</a:t>
            </a:r>
            <a:r>
              <a:rPr lang="es-419" sz="1050">
                <a:solidFill>
                  <a:srgbClr val="188038"/>
                </a:solidFill>
              </a:rPr>
              <a:t>"</a:t>
            </a:r>
            <a:endParaRPr sz="1050">
              <a:solidFill>
                <a:srgbClr val="188038"/>
              </a:solidFill>
            </a:endParaRPr>
          </a:p>
          <a:p>
            <a:pPr indent="-292100" lvl="0" marL="457200" rtl="0" algn="l">
              <a:spcBef>
                <a:spcPts val="120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Este método es útil para visualizar el estado interno del vuelo. Devuelve una cadena de texto que muestra el contenido actual de la lista: self.lista_de_pasajeros.</a:t>
            </a:r>
            <a:endParaRPr sz="1000">
              <a:solidFill>
                <a:schemeClr val="dk1"/>
              </a:solidFill>
              <a:latin typeface="Comfortaa"/>
              <a:ea typeface="Comfortaa"/>
              <a:cs typeface="Comfortaa"/>
              <a:sym typeface="Comfortaa"/>
            </a:endParaRPr>
          </a:p>
        </p:txBody>
      </p:sp>
      <p:pic>
        <p:nvPicPr>
          <p:cNvPr id="466" name="Google Shape;466;p66"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7"/>
          <p:cNvSpPr txBox="1"/>
          <p:nvPr>
            <p:ph type="title"/>
          </p:nvPr>
        </p:nvSpPr>
        <p:spPr>
          <a:xfrm>
            <a:off x="311700" y="445025"/>
            <a:ext cx="450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a:latin typeface="Comfortaa"/>
                <a:ea typeface="Comfortaa"/>
                <a:cs typeface="Comfortaa"/>
                <a:sym typeface="Comfortaa"/>
              </a:rPr>
              <a:t>¿Que es un grafo?</a:t>
            </a:r>
            <a:endParaRPr b="1">
              <a:latin typeface="Comfortaa"/>
              <a:ea typeface="Comfortaa"/>
              <a:cs typeface="Comfortaa"/>
              <a:sym typeface="Comfortaa"/>
            </a:endParaRPr>
          </a:p>
        </p:txBody>
      </p:sp>
      <p:sp>
        <p:nvSpPr>
          <p:cNvPr id="472" name="Google Shape;472;p67"/>
          <p:cNvSpPr txBox="1"/>
          <p:nvPr>
            <p:ph idx="1" type="body"/>
          </p:nvPr>
        </p:nvSpPr>
        <p:spPr>
          <a:xfrm>
            <a:off x="464100" y="1152475"/>
            <a:ext cx="5310600" cy="38541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1200"/>
              </a:spcBef>
              <a:spcAft>
                <a:spcPts val="0"/>
              </a:spcAft>
              <a:buNone/>
            </a:pPr>
            <a:r>
              <a:rPr lang="es-419" sz="4400">
                <a:solidFill>
                  <a:schemeClr val="dk1"/>
                </a:solidFill>
                <a:latin typeface="Comfortaa"/>
                <a:ea typeface="Comfortaa"/>
                <a:cs typeface="Comfortaa"/>
                <a:sym typeface="Comfortaa"/>
              </a:rPr>
              <a:t>Un grafo es una estructura matemática perfecta para representar la compleja red global de aeropuertos y vuelos, permitiendo a las </a:t>
            </a:r>
            <a:r>
              <a:rPr lang="es-419" sz="4400">
                <a:solidFill>
                  <a:schemeClr val="dk1"/>
                </a:solidFill>
                <a:latin typeface="Comfortaa"/>
                <a:ea typeface="Comfortaa"/>
                <a:cs typeface="Comfortaa"/>
                <a:sym typeface="Comfortaa"/>
              </a:rPr>
              <a:t>aerolíneas</a:t>
            </a:r>
            <a:r>
              <a:rPr lang="es-419" sz="4400">
                <a:solidFill>
                  <a:schemeClr val="dk1"/>
                </a:solidFill>
                <a:latin typeface="Comfortaa"/>
                <a:ea typeface="Comfortaa"/>
                <a:cs typeface="Comfortaa"/>
                <a:sym typeface="Comfortaa"/>
              </a:rPr>
              <a:t> y sistemas de reservas calcular eficientemente, millones de rutas cada día. </a:t>
            </a:r>
            <a:endParaRPr sz="4400">
              <a:solidFill>
                <a:schemeClr val="dk1"/>
              </a:solidFill>
              <a:latin typeface="Comfortaa"/>
              <a:ea typeface="Comfortaa"/>
              <a:cs typeface="Comfortaa"/>
              <a:sym typeface="Comfortaa"/>
            </a:endParaRPr>
          </a:p>
          <a:p>
            <a:pPr indent="0" lvl="0" marL="0" rtl="0" algn="l">
              <a:lnSpc>
                <a:spcPct val="150000"/>
              </a:lnSpc>
              <a:spcBef>
                <a:spcPts val="1200"/>
              </a:spcBef>
              <a:spcAft>
                <a:spcPts val="0"/>
              </a:spcAft>
              <a:buClr>
                <a:schemeClr val="dk1"/>
              </a:buClr>
              <a:buSzPts val="275"/>
              <a:buFont typeface="Arial"/>
              <a:buNone/>
            </a:pPr>
            <a:r>
              <a:rPr lang="es-419" sz="4400">
                <a:solidFill>
                  <a:schemeClr val="dk1"/>
                </a:solidFill>
                <a:latin typeface="Comfortaa"/>
                <a:ea typeface="Comfortaa"/>
                <a:cs typeface="Comfortaa"/>
                <a:sym typeface="Comfortaa"/>
              </a:rPr>
              <a:t>Está</a:t>
            </a:r>
            <a:r>
              <a:rPr lang="es-419" sz="4400">
                <a:solidFill>
                  <a:schemeClr val="dk1"/>
                </a:solidFill>
                <a:latin typeface="Comfortaa"/>
                <a:ea typeface="Comfortaa"/>
                <a:cs typeface="Comfortaa"/>
                <a:sym typeface="Comfortaa"/>
              </a:rPr>
              <a:t> compuesta por dos elementos principales:</a:t>
            </a:r>
            <a:endParaRPr sz="4400">
              <a:solidFill>
                <a:schemeClr val="dk1"/>
              </a:solidFill>
              <a:latin typeface="Comfortaa"/>
              <a:ea typeface="Comfortaa"/>
              <a:cs typeface="Comfortaa"/>
              <a:sym typeface="Comfortaa"/>
            </a:endParaRPr>
          </a:p>
          <a:p>
            <a:pPr indent="-298450" lvl="0" marL="457200" rtl="0" algn="l">
              <a:lnSpc>
                <a:spcPct val="150000"/>
              </a:lnSpc>
              <a:spcBef>
                <a:spcPts val="1200"/>
              </a:spcBef>
              <a:spcAft>
                <a:spcPts val="0"/>
              </a:spcAft>
              <a:buClr>
                <a:schemeClr val="dk1"/>
              </a:buClr>
              <a:buSzPct val="100000"/>
              <a:buFont typeface="Roboto"/>
              <a:buChar char="●"/>
            </a:pPr>
            <a:r>
              <a:rPr b="1" lang="es-419" sz="4400">
                <a:solidFill>
                  <a:schemeClr val="dk1"/>
                </a:solidFill>
                <a:latin typeface="Comfortaa"/>
                <a:ea typeface="Comfortaa"/>
                <a:cs typeface="Comfortaa"/>
                <a:sym typeface="Comfortaa"/>
              </a:rPr>
              <a:t>Nodos (o Vértices):</a:t>
            </a:r>
            <a:r>
              <a:rPr lang="es-419" sz="4400">
                <a:solidFill>
                  <a:schemeClr val="dk1"/>
                </a:solidFill>
                <a:latin typeface="Comfortaa"/>
                <a:ea typeface="Comfortaa"/>
                <a:cs typeface="Comfortaa"/>
                <a:sym typeface="Comfortaa"/>
              </a:rPr>
              <a:t> Representan las entidades individuales.</a:t>
            </a:r>
            <a:endParaRPr sz="4400">
              <a:solidFill>
                <a:schemeClr val="dk1"/>
              </a:solidFill>
              <a:latin typeface="Comfortaa"/>
              <a:ea typeface="Comfortaa"/>
              <a:cs typeface="Comfortaa"/>
              <a:sym typeface="Comfortaa"/>
            </a:endParaRPr>
          </a:p>
          <a:p>
            <a:pPr indent="-298450" lvl="0" marL="457200" rtl="0" algn="l">
              <a:lnSpc>
                <a:spcPct val="150000"/>
              </a:lnSpc>
              <a:spcBef>
                <a:spcPts val="0"/>
              </a:spcBef>
              <a:spcAft>
                <a:spcPts val="0"/>
              </a:spcAft>
              <a:buClr>
                <a:schemeClr val="dk1"/>
              </a:buClr>
              <a:buSzPct val="100000"/>
              <a:buFont typeface="Roboto"/>
              <a:buChar char="●"/>
            </a:pPr>
            <a:r>
              <a:rPr b="1" lang="es-419" sz="4400">
                <a:solidFill>
                  <a:schemeClr val="dk1"/>
                </a:solidFill>
                <a:latin typeface="Comfortaa"/>
                <a:ea typeface="Comfortaa"/>
                <a:cs typeface="Comfortaa"/>
                <a:sym typeface="Comfortaa"/>
              </a:rPr>
              <a:t>Aristas (o Bordes):</a:t>
            </a:r>
            <a:r>
              <a:rPr lang="es-419" sz="4400">
                <a:solidFill>
                  <a:schemeClr val="dk1"/>
                </a:solidFill>
                <a:latin typeface="Comfortaa"/>
                <a:ea typeface="Comfortaa"/>
                <a:cs typeface="Comfortaa"/>
                <a:sym typeface="Comfortaa"/>
              </a:rPr>
              <a:t> Representan las conexiones o relaciones entre los nodos.</a:t>
            </a:r>
            <a:endParaRPr sz="4400">
              <a:solidFill>
                <a:schemeClr val="dk1"/>
              </a:solidFill>
              <a:latin typeface="Comfortaa"/>
              <a:ea typeface="Comfortaa"/>
              <a:cs typeface="Comfortaa"/>
              <a:sym typeface="Comfortaa"/>
            </a:endParaRPr>
          </a:p>
          <a:p>
            <a:pPr indent="0" lvl="0" marL="0" rtl="0" algn="l">
              <a:lnSpc>
                <a:spcPct val="150000"/>
              </a:lnSpc>
              <a:spcBef>
                <a:spcPts val="2400"/>
              </a:spcBef>
              <a:spcAft>
                <a:spcPts val="0"/>
              </a:spcAft>
              <a:buClr>
                <a:schemeClr val="dk1"/>
              </a:buClr>
              <a:buSzPts val="275"/>
              <a:buFont typeface="Arial"/>
              <a:buNone/>
            </a:pPr>
            <a:r>
              <a:rPr b="1" lang="es-419" sz="4400">
                <a:solidFill>
                  <a:schemeClr val="dk1"/>
                </a:solidFill>
                <a:latin typeface="Comfortaa"/>
                <a:ea typeface="Comfortaa"/>
                <a:cs typeface="Comfortaa"/>
                <a:sym typeface="Comfortaa"/>
              </a:rPr>
              <a:t>En el contexto aéreo, es fácil visualizarlo:</a:t>
            </a:r>
            <a:endParaRPr b="1" sz="4400">
              <a:solidFill>
                <a:schemeClr val="dk1"/>
              </a:solidFill>
              <a:latin typeface="Comfortaa"/>
              <a:ea typeface="Comfortaa"/>
              <a:cs typeface="Comfortaa"/>
              <a:sym typeface="Comfortaa"/>
            </a:endParaRPr>
          </a:p>
          <a:p>
            <a:pPr indent="-298450" lvl="0" marL="457200" rtl="0" algn="l">
              <a:lnSpc>
                <a:spcPct val="150000"/>
              </a:lnSpc>
              <a:spcBef>
                <a:spcPts val="1200"/>
              </a:spcBef>
              <a:spcAft>
                <a:spcPts val="0"/>
              </a:spcAft>
              <a:buClr>
                <a:schemeClr val="dk1"/>
              </a:buClr>
              <a:buSzPct val="100000"/>
              <a:buFont typeface="Roboto"/>
              <a:buChar char="●"/>
            </a:pPr>
            <a:r>
              <a:rPr b="1" lang="es-419" sz="4400">
                <a:solidFill>
                  <a:schemeClr val="dk1"/>
                </a:solidFill>
                <a:latin typeface="Comfortaa"/>
                <a:ea typeface="Comfortaa"/>
                <a:cs typeface="Comfortaa"/>
                <a:sym typeface="Comfortaa"/>
              </a:rPr>
              <a:t>Nodos = Aeropuertos (ej. MAD, JFK, LHR).</a:t>
            </a:r>
            <a:endParaRPr b="1" sz="4400">
              <a:solidFill>
                <a:schemeClr val="dk1"/>
              </a:solidFill>
              <a:latin typeface="Comfortaa"/>
              <a:ea typeface="Comfortaa"/>
              <a:cs typeface="Comfortaa"/>
              <a:sym typeface="Comfortaa"/>
            </a:endParaRPr>
          </a:p>
          <a:p>
            <a:pPr indent="-298450" lvl="0" marL="457200" rtl="0" algn="l">
              <a:lnSpc>
                <a:spcPct val="150000"/>
              </a:lnSpc>
              <a:spcBef>
                <a:spcPts val="0"/>
              </a:spcBef>
              <a:spcAft>
                <a:spcPts val="0"/>
              </a:spcAft>
              <a:buClr>
                <a:schemeClr val="dk1"/>
              </a:buClr>
              <a:buSzPct val="100000"/>
              <a:buFont typeface="Roboto"/>
              <a:buChar char="●"/>
            </a:pPr>
            <a:r>
              <a:rPr b="1" lang="es-419" sz="4400">
                <a:solidFill>
                  <a:schemeClr val="dk1"/>
                </a:solidFill>
                <a:latin typeface="Comfortaa"/>
                <a:ea typeface="Comfortaa"/>
                <a:cs typeface="Comfortaa"/>
                <a:sym typeface="Comfortaa"/>
              </a:rPr>
              <a:t>Aristas = Vuelos directos entre esos aeropuertos.</a:t>
            </a:r>
            <a:endParaRPr b="1" sz="4400">
              <a:solidFill>
                <a:schemeClr val="dk1"/>
              </a:solidFill>
              <a:latin typeface="Comfortaa"/>
              <a:ea typeface="Comfortaa"/>
              <a:cs typeface="Comfortaa"/>
              <a:sym typeface="Comfortaa"/>
            </a:endParaRPr>
          </a:p>
          <a:p>
            <a:pPr indent="0" lvl="0" marL="0" rtl="0" algn="l">
              <a:lnSpc>
                <a:spcPct val="150000"/>
              </a:lnSpc>
              <a:spcBef>
                <a:spcPts val="2400"/>
              </a:spcBef>
              <a:spcAft>
                <a:spcPts val="0"/>
              </a:spcAft>
              <a:buNone/>
            </a:pPr>
            <a:r>
              <a:t/>
            </a:r>
            <a:endParaRPr sz="1200">
              <a:solidFill>
                <a:srgbClr val="0A0A0A"/>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Abstract 3D mesh sphere vector illustration, dots connected with lines technology polygonal object isolated on white background, dynamic lattice with realistic depth of field effect. (proporcionada por Getty Images)" id="473" name="Google Shape;473;p67"/>
          <p:cNvPicPr preferRelativeResize="0"/>
          <p:nvPr/>
        </p:nvPicPr>
        <p:blipFill>
          <a:blip r:embed="rId3">
            <a:alphaModFix/>
          </a:blip>
          <a:stretch>
            <a:fillRect/>
          </a:stretch>
        </p:blipFill>
        <p:spPr>
          <a:xfrm>
            <a:off x="5774700" y="1496988"/>
            <a:ext cx="3216901" cy="3165066"/>
          </a:xfrm>
          <a:prstGeom prst="rect">
            <a:avLst/>
          </a:prstGeom>
          <a:noFill/>
          <a:ln>
            <a:noFill/>
          </a:ln>
        </p:spPr>
      </p:pic>
      <p:pic>
        <p:nvPicPr>
          <p:cNvPr descr="a cartoon illustration of a blue and white airplane flying in the sky . (proporcionada por Tenor)" id="474" name="Google Shape;474;p67"/>
          <p:cNvPicPr preferRelativeResize="0"/>
          <p:nvPr/>
        </p:nvPicPr>
        <p:blipFill>
          <a:blip r:embed="rId4">
            <a:alphaModFix/>
          </a:blip>
          <a:stretch>
            <a:fillRect/>
          </a:stretch>
        </p:blipFill>
        <p:spPr>
          <a:xfrm rot="3902564">
            <a:off x="6943625" y="2310137"/>
            <a:ext cx="879050" cy="938025"/>
          </a:xfrm>
          <a:prstGeom prst="rect">
            <a:avLst/>
          </a:prstGeom>
          <a:noFill/>
          <a:ln>
            <a:noFill/>
          </a:ln>
        </p:spPr>
      </p:pic>
      <p:pic>
        <p:nvPicPr>
          <p:cNvPr id="475" name="Google Shape;475;p67" title="logo unab.png"/>
          <p:cNvPicPr preferRelativeResize="0"/>
          <p:nvPr/>
        </p:nvPicPr>
        <p:blipFill>
          <a:blip r:embed="rId5">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8"/>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Tipos de grafos en aviación</a:t>
            </a:r>
            <a:endParaRPr/>
          </a:p>
        </p:txBody>
      </p:sp>
      <p:sp>
        <p:nvSpPr>
          <p:cNvPr id="481" name="Google Shape;481;p68"/>
          <p:cNvSpPr txBox="1"/>
          <p:nvPr>
            <p:ph idx="1" type="body"/>
          </p:nvPr>
        </p:nvSpPr>
        <p:spPr>
          <a:xfrm>
            <a:off x="311700" y="1130325"/>
            <a:ext cx="8520600" cy="37797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1200"/>
              </a:spcBef>
              <a:spcAft>
                <a:spcPts val="0"/>
              </a:spcAft>
              <a:buClr>
                <a:schemeClr val="dk1"/>
              </a:buClr>
              <a:buSzPct val="57894"/>
              <a:buFont typeface="Arial"/>
              <a:buNone/>
            </a:pPr>
            <a:r>
              <a:rPr lang="es-419" sz="1900">
                <a:solidFill>
                  <a:srgbClr val="0A0A0A"/>
                </a:solidFill>
                <a:latin typeface="Comfortaa"/>
                <a:ea typeface="Comfortaa"/>
                <a:cs typeface="Comfortaa"/>
                <a:sym typeface="Comfortaa"/>
              </a:rPr>
              <a:t>El tipo de grafo más común para modelar rutas aéreas es el </a:t>
            </a:r>
            <a:r>
              <a:rPr b="1" lang="es-419" sz="1900">
                <a:solidFill>
                  <a:srgbClr val="0A0A0A"/>
                </a:solidFill>
                <a:latin typeface="Comfortaa"/>
                <a:ea typeface="Comfortaa"/>
                <a:cs typeface="Comfortaa"/>
                <a:sym typeface="Comfortaa"/>
              </a:rPr>
              <a:t>Grafo Dirigido </a:t>
            </a:r>
            <a:r>
              <a:rPr lang="es-419" sz="1900">
                <a:solidFill>
                  <a:srgbClr val="0A0A0A"/>
                </a:solidFill>
                <a:latin typeface="Comfortaa"/>
                <a:ea typeface="Comfortaa"/>
                <a:cs typeface="Comfortaa"/>
                <a:sym typeface="Comfortaa"/>
              </a:rPr>
              <a:t>(Digrafo).</a:t>
            </a:r>
            <a:endParaRPr sz="1900">
              <a:solidFill>
                <a:srgbClr val="0A0A0A"/>
              </a:solidFill>
              <a:latin typeface="Comfortaa"/>
              <a:ea typeface="Comfortaa"/>
              <a:cs typeface="Comfortaa"/>
              <a:sym typeface="Comfortaa"/>
            </a:endParaRPr>
          </a:p>
          <a:p>
            <a:pPr indent="-313055" lvl="0" marL="457200" rtl="0" algn="l">
              <a:lnSpc>
                <a:spcPct val="150000"/>
              </a:lnSpc>
              <a:spcBef>
                <a:spcPts val="1200"/>
              </a:spcBef>
              <a:spcAft>
                <a:spcPts val="0"/>
              </a:spcAft>
              <a:buClr>
                <a:srgbClr val="0A0A0A"/>
              </a:buClr>
              <a:buSzPct val="100000"/>
              <a:buFont typeface="Roboto"/>
              <a:buChar char="●"/>
            </a:pPr>
            <a:r>
              <a:rPr b="1" lang="es-419" sz="1900">
                <a:solidFill>
                  <a:srgbClr val="0A0A0A"/>
                </a:solidFill>
                <a:latin typeface="Comfortaa"/>
                <a:ea typeface="Comfortaa"/>
                <a:cs typeface="Comfortaa"/>
                <a:sym typeface="Comfortaa"/>
              </a:rPr>
              <a:t>Dirigido: </a:t>
            </a:r>
            <a:r>
              <a:rPr lang="es-419" sz="1900">
                <a:solidFill>
                  <a:srgbClr val="0A0A0A"/>
                </a:solidFill>
                <a:latin typeface="Comfortaa"/>
                <a:ea typeface="Comfortaa"/>
                <a:cs typeface="Comfortaa"/>
                <a:sym typeface="Comfortaa"/>
              </a:rPr>
              <a:t>Las aristas tienen una dirección específica. Un vuelo de Madrid a Londres (MAD -&gt; LHR) no implica automáticamente un vuelo de regreso de Londres a Madrid (LHR -&gt; MAD). Ambas rutas deben existir como aristas separadas.</a:t>
            </a:r>
            <a:endParaRPr sz="1900">
              <a:solidFill>
                <a:srgbClr val="0A0A0A"/>
              </a:solidFill>
              <a:latin typeface="Comfortaa"/>
              <a:ea typeface="Comfortaa"/>
              <a:cs typeface="Comfortaa"/>
              <a:sym typeface="Comfortaa"/>
            </a:endParaRPr>
          </a:p>
          <a:p>
            <a:pPr indent="-313055" lvl="0" marL="457200" rtl="0" algn="l">
              <a:lnSpc>
                <a:spcPct val="150000"/>
              </a:lnSpc>
              <a:spcBef>
                <a:spcPts val="0"/>
              </a:spcBef>
              <a:spcAft>
                <a:spcPts val="0"/>
              </a:spcAft>
              <a:buClr>
                <a:srgbClr val="0A0A0A"/>
              </a:buClr>
              <a:buSzPct val="100000"/>
              <a:buFont typeface="Roboto"/>
              <a:buChar char="●"/>
            </a:pPr>
            <a:r>
              <a:rPr b="1" lang="es-419" sz="1900">
                <a:solidFill>
                  <a:srgbClr val="0A0A0A"/>
                </a:solidFill>
                <a:latin typeface="Comfortaa"/>
                <a:ea typeface="Comfortaa"/>
                <a:cs typeface="Comfortaa"/>
                <a:sym typeface="Comfortaa"/>
              </a:rPr>
              <a:t>Ponderado (Opcional):</a:t>
            </a:r>
            <a:r>
              <a:rPr lang="es-419" sz="1900">
                <a:solidFill>
                  <a:srgbClr val="0A0A0A"/>
                </a:solidFill>
                <a:latin typeface="Comfortaa"/>
                <a:ea typeface="Comfortaa"/>
                <a:cs typeface="Comfortaa"/>
                <a:sym typeface="Comfortaa"/>
              </a:rPr>
              <a:t> Las aristas pueden tener "pesos" o valores asociados. Estos pesos pueden representar:</a:t>
            </a:r>
            <a:endParaRPr sz="1900">
              <a:solidFill>
                <a:srgbClr val="0A0A0A"/>
              </a:solidFill>
              <a:latin typeface="Comfortaa"/>
              <a:ea typeface="Comfortaa"/>
              <a:cs typeface="Comfortaa"/>
              <a:sym typeface="Comfortaa"/>
            </a:endParaRPr>
          </a:p>
          <a:p>
            <a:pPr indent="-313055" lvl="1" marL="914400" rtl="0" algn="l">
              <a:lnSpc>
                <a:spcPct val="150000"/>
              </a:lnSpc>
              <a:spcBef>
                <a:spcPts val="0"/>
              </a:spcBef>
              <a:spcAft>
                <a:spcPts val="0"/>
              </a:spcAft>
              <a:buClr>
                <a:srgbClr val="0A0A0A"/>
              </a:buClr>
              <a:buSzPct val="100000"/>
              <a:buFont typeface="Roboto"/>
              <a:buChar char="○"/>
            </a:pPr>
            <a:r>
              <a:rPr lang="es-419" sz="1900">
                <a:solidFill>
                  <a:srgbClr val="0A0A0A"/>
                </a:solidFill>
                <a:latin typeface="Comfortaa"/>
                <a:ea typeface="Comfortaa"/>
                <a:cs typeface="Comfortaa"/>
                <a:sym typeface="Comfortaa"/>
              </a:rPr>
              <a:t>Distancia (para calcular consumo de combustible).</a:t>
            </a:r>
            <a:endParaRPr sz="1900">
              <a:solidFill>
                <a:srgbClr val="0A0A0A"/>
              </a:solidFill>
              <a:latin typeface="Comfortaa"/>
              <a:ea typeface="Comfortaa"/>
              <a:cs typeface="Comfortaa"/>
              <a:sym typeface="Comfortaa"/>
            </a:endParaRPr>
          </a:p>
          <a:p>
            <a:pPr indent="-313055" lvl="1" marL="914400" rtl="0" algn="l">
              <a:lnSpc>
                <a:spcPct val="150000"/>
              </a:lnSpc>
              <a:spcBef>
                <a:spcPts val="0"/>
              </a:spcBef>
              <a:spcAft>
                <a:spcPts val="0"/>
              </a:spcAft>
              <a:buClr>
                <a:srgbClr val="0A0A0A"/>
              </a:buClr>
              <a:buSzPct val="100000"/>
              <a:buFont typeface="Roboto"/>
              <a:buChar char="○"/>
            </a:pPr>
            <a:r>
              <a:rPr lang="es-419" sz="1900">
                <a:solidFill>
                  <a:srgbClr val="0A0A0A"/>
                </a:solidFill>
                <a:latin typeface="Comfortaa"/>
                <a:ea typeface="Comfortaa"/>
                <a:cs typeface="Comfortaa"/>
                <a:sym typeface="Comfortaa"/>
              </a:rPr>
              <a:t>Costo del billete (para encontrar la ruta más barata).</a:t>
            </a:r>
            <a:endParaRPr sz="1900">
              <a:solidFill>
                <a:srgbClr val="0A0A0A"/>
              </a:solidFill>
              <a:latin typeface="Comfortaa"/>
              <a:ea typeface="Comfortaa"/>
              <a:cs typeface="Comfortaa"/>
              <a:sym typeface="Comfortaa"/>
            </a:endParaRPr>
          </a:p>
          <a:p>
            <a:pPr indent="-313055" lvl="1" marL="914400" rtl="0" algn="l">
              <a:lnSpc>
                <a:spcPct val="150000"/>
              </a:lnSpc>
              <a:spcBef>
                <a:spcPts val="0"/>
              </a:spcBef>
              <a:spcAft>
                <a:spcPts val="0"/>
              </a:spcAft>
              <a:buClr>
                <a:srgbClr val="0A0A0A"/>
              </a:buClr>
              <a:buSzPct val="100000"/>
              <a:buFont typeface="Roboto"/>
              <a:buChar char="○"/>
            </a:pPr>
            <a:r>
              <a:rPr lang="es-419" sz="1900">
                <a:solidFill>
                  <a:srgbClr val="0A0A0A"/>
                </a:solidFill>
                <a:latin typeface="Comfortaa"/>
                <a:ea typeface="Comfortaa"/>
                <a:cs typeface="Comfortaa"/>
                <a:sym typeface="Comfortaa"/>
              </a:rPr>
              <a:t>Tiempo de vuelo (para encontrar la ruta más rápida).</a:t>
            </a:r>
            <a:endParaRPr sz="1900">
              <a:solidFill>
                <a:srgbClr val="0A0A0A"/>
              </a:solidFill>
              <a:latin typeface="Comfortaa"/>
              <a:ea typeface="Comfortaa"/>
              <a:cs typeface="Comfortaa"/>
              <a:sym typeface="Comfortaa"/>
            </a:endParaRPr>
          </a:p>
          <a:p>
            <a:pPr indent="-313055" lvl="1" marL="914400" rtl="0" algn="l">
              <a:lnSpc>
                <a:spcPct val="150000"/>
              </a:lnSpc>
              <a:spcBef>
                <a:spcPts val="0"/>
              </a:spcBef>
              <a:spcAft>
                <a:spcPts val="0"/>
              </a:spcAft>
              <a:buClr>
                <a:srgbClr val="0A0A0A"/>
              </a:buClr>
              <a:buSzPct val="100000"/>
              <a:buFont typeface="Roboto"/>
              <a:buChar char="○"/>
            </a:pPr>
            <a:r>
              <a:rPr lang="es-419" sz="1900">
                <a:solidFill>
                  <a:srgbClr val="0A0A0A"/>
                </a:solidFill>
                <a:latin typeface="Comfortaa"/>
                <a:ea typeface="Comfortaa"/>
                <a:cs typeface="Comfortaa"/>
                <a:sym typeface="Comfortaa"/>
              </a:rPr>
              <a:t>Frecuencia (para encontrar la ruta con más disponibilidad).</a:t>
            </a:r>
            <a:endParaRPr sz="1900">
              <a:solidFill>
                <a:srgbClr val="0A0A0A"/>
              </a:solidFill>
              <a:latin typeface="Comfortaa"/>
              <a:ea typeface="Comfortaa"/>
              <a:cs typeface="Comfortaa"/>
              <a:sym typeface="Comfortaa"/>
            </a:endParaRPr>
          </a:p>
          <a:p>
            <a:pPr indent="0" lvl="0" marL="0" rtl="0" algn="l">
              <a:spcBef>
                <a:spcPts val="4800"/>
              </a:spcBef>
              <a:spcAft>
                <a:spcPts val="1200"/>
              </a:spcAft>
              <a:buNone/>
            </a:pPr>
            <a:r>
              <a:t/>
            </a:r>
            <a:endParaRPr/>
          </a:p>
        </p:txBody>
      </p:sp>
      <p:pic>
        <p:nvPicPr>
          <p:cNvPr id="482" name="Google Shape;482;p68"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9"/>
          <p:cNvSpPr txBox="1"/>
          <p:nvPr>
            <p:ph type="title"/>
          </p:nvPr>
        </p:nvSpPr>
        <p:spPr>
          <a:xfrm>
            <a:off x="311700" y="445025"/>
            <a:ext cx="622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800">
                <a:latin typeface="Comfortaa"/>
                <a:ea typeface="Comfortaa"/>
                <a:cs typeface="Comfortaa"/>
                <a:sym typeface="Comfortaa"/>
              </a:rPr>
              <a:t>Representación interna: El diccionario de adyacencia</a:t>
            </a:r>
            <a:endParaRPr b="1" sz="1800">
              <a:latin typeface="Comfortaa"/>
              <a:ea typeface="Comfortaa"/>
              <a:cs typeface="Comfortaa"/>
              <a:sym typeface="Comfortaa"/>
            </a:endParaRPr>
          </a:p>
        </p:txBody>
      </p:sp>
      <p:sp>
        <p:nvSpPr>
          <p:cNvPr id="488" name="Google Shape;488;p69"/>
          <p:cNvSpPr txBox="1"/>
          <p:nvPr>
            <p:ph idx="1" type="body"/>
          </p:nvPr>
        </p:nvSpPr>
        <p:spPr>
          <a:xfrm>
            <a:off x="311700" y="1017725"/>
            <a:ext cx="8417400" cy="3766500"/>
          </a:xfrm>
          <a:prstGeom prst="rect">
            <a:avLst/>
          </a:prstGeom>
        </p:spPr>
        <p:txBody>
          <a:bodyPr anchorCtr="0" anchor="t" bIns="91425" lIns="91425" spcFirstLastPara="1" rIns="91425" wrap="square" tIns="91425">
            <a:normAutofit fontScale="40000"/>
          </a:bodyPr>
          <a:lstStyle/>
          <a:p>
            <a:pPr indent="0" lvl="0" marL="0" rtl="0" algn="l">
              <a:lnSpc>
                <a:spcPct val="150000"/>
              </a:lnSpc>
              <a:spcBef>
                <a:spcPts val="1200"/>
              </a:spcBef>
              <a:spcAft>
                <a:spcPts val="0"/>
              </a:spcAft>
              <a:buNone/>
            </a:pPr>
            <a:r>
              <a:rPr lang="es-419" sz="3650">
                <a:solidFill>
                  <a:schemeClr val="dk1"/>
                </a:solidFill>
                <a:latin typeface="Comfortaa"/>
                <a:ea typeface="Comfortaa"/>
                <a:cs typeface="Comfortaa"/>
                <a:sym typeface="Comfortaa"/>
              </a:rPr>
              <a:t>Internamente, en un lenguaje de programación como Python, los grafos se suelen representar usando un diccionario de adyacencia (como en el código que analizamos).</a:t>
            </a:r>
            <a:endParaRPr sz="3650">
              <a:solidFill>
                <a:schemeClr val="dk1"/>
              </a:solidFill>
              <a:latin typeface="Comfortaa"/>
              <a:ea typeface="Comfortaa"/>
              <a:cs typeface="Comfortaa"/>
              <a:sym typeface="Comfortaa"/>
            </a:endParaRPr>
          </a:p>
          <a:p>
            <a:pPr indent="0" lvl="0" marL="0" rtl="0" algn="l">
              <a:lnSpc>
                <a:spcPct val="130000"/>
              </a:lnSpc>
              <a:spcBef>
                <a:spcPts val="1200"/>
              </a:spcBef>
              <a:spcAft>
                <a:spcPts val="0"/>
              </a:spcAft>
              <a:buNone/>
            </a:pPr>
            <a:r>
              <a:rPr lang="es-419" sz="3650">
                <a:solidFill>
                  <a:schemeClr val="dk1"/>
                </a:solidFill>
                <a:latin typeface="Roboto"/>
                <a:ea typeface="Roboto"/>
                <a:cs typeface="Roboto"/>
                <a:sym typeface="Roboto"/>
              </a:rPr>
              <a:t>python</a:t>
            </a:r>
            <a:endParaRPr sz="3650">
              <a:solidFill>
                <a:schemeClr val="dk1"/>
              </a:solidFill>
              <a:latin typeface="Roboto"/>
              <a:ea typeface="Roboto"/>
              <a:cs typeface="Roboto"/>
              <a:sym typeface="Roboto"/>
            </a:endParaRPr>
          </a:p>
          <a:p>
            <a:pPr indent="0" lvl="0" marL="0" rtl="0" algn="l">
              <a:lnSpc>
                <a:spcPct val="150000"/>
              </a:lnSpc>
              <a:spcBef>
                <a:spcPts val="1200"/>
              </a:spcBef>
              <a:spcAft>
                <a:spcPts val="0"/>
              </a:spcAft>
              <a:buNone/>
            </a:pPr>
            <a:r>
              <a:rPr lang="es-419" sz="3650">
                <a:solidFill>
                  <a:schemeClr val="dk1"/>
                </a:solidFill>
                <a:latin typeface="Roboto"/>
                <a:ea typeface="Roboto"/>
                <a:cs typeface="Roboto"/>
                <a:sym typeface="Roboto"/>
              </a:rPr>
              <a:t>{ 'MAD': ['BCN', 'LHR', 'JFK'],  'LHR': ['JFK', 'DXB'],  'BCN': ['LHR', 'AMS'], </a:t>
            </a:r>
            <a:r>
              <a:rPr i="1" lang="es-419" sz="3650">
                <a:solidFill>
                  <a:schemeClr val="dk1"/>
                </a:solidFill>
                <a:latin typeface="Roboto"/>
                <a:ea typeface="Roboto"/>
                <a:cs typeface="Roboto"/>
                <a:sym typeface="Roboto"/>
              </a:rPr>
              <a:t># ... y así sucesivamente</a:t>
            </a:r>
            <a:r>
              <a:rPr lang="es-419" sz="3650">
                <a:solidFill>
                  <a:schemeClr val="dk1"/>
                </a:solidFill>
                <a:latin typeface="Roboto"/>
                <a:ea typeface="Roboto"/>
                <a:cs typeface="Roboto"/>
                <a:sym typeface="Roboto"/>
              </a:rPr>
              <a:t>}</a:t>
            </a:r>
            <a:endParaRPr sz="3650">
              <a:solidFill>
                <a:schemeClr val="dk1"/>
              </a:solidFill>
              <a:latin typeface="Roboto"/>
              <a:ea typeface="Roboto"/>
              <a:cs typeface="Roboto"/>
              <a:sym typeface="Roboto"/>
            </a:endParaRPr>
          </a:p>
          <a:p>
            <a:pPr indent="0" lvl="0" marL="0" rtl="0" algn="l">
              <a:lnSpc>
                <a:spcPct val="150000"/>
              </a:lnSpc>
              <a:spcBef>
                <a:spcPts val="1200"/>
              </a:spcBef>
              <a:spcAft>
                <a:spcPts val="0"/>
              </a:spcAft>
              <a:buNone/>
            </a:pPr>
            <a:r>
              <a:rPr lang="es-419" sz="3650">
                <a:solidFill>
                  <a:schemeClr val="dk1"/>
                </a:solidFill>
                <a:latin typeface="Comfortaa"/>
                <a:ea typeface="Comfortaa"/>
                <a:cs typeface="Comfortaa"/>
                <a:sym typeface="Comfortaa"/>
              </a:rPr>
              <a:t>Cada clave del diccionario ('MAD') es un aeropuerto, y su valor es una lista de todos los aeropuertos a los que tiene un vuelo directo saliente ('BCN', 'LHR', 'JFK').</a:t>
            </a:r>
            <a:endParaRPr sz="3650">
              <a:solidFill>
                <a:schemeClr val="dk1"/>
              </a:solidFill>
              <a:latin typeface="Roboto"/>
              <a:ea typeface="Roboto"/>
              <a:cs typeface="Roboto"/>
              <a:sym typeface="Roboto"/>
            </a:endParaRPr>
          </a:p>
          <a:p>
            <a:pPr indent="0" lvl="0" marL="0" rtl="0" algn="l">
              <a:lnSpc>
                <a:spcPct val="150000"/>
              </a:lnSpc>
              <a:spcBef>
                <a:spcPts val="1200"/>
              </a:spcBef>
              <a:spcAft>
                <a:spcPts val="0"/>
              </a:spcAft>
              <a:buClr>
                <a:schemeClr val="dk1"/>
              </a:buClr>
              <a:buSzPct val="51162"/>
              <a:buFont typeface="Arial"/>
              <a:buNone/>
            </a:pPr>
            <a:r>
              <a:t/>
            </a:r>
            <a:endParaRPr sz="2150">
              <a:solidFill>
                <a:srgbClr val="0A0A0A"/>
              </a:solidFill>
              <a:highlight>
                <a:srgbClr val="FFFFFF"/>
              </a:highlight>
              <a:latin typeface="Comfortaa"/>
              <a:ea typeface="Comfortaa"/>
              <a:cs typeface="Comfortaa"/>
              <a:sym typeface="Comfortaa"/>
            </a:endParaRPr>
          </a:p>
          <a:p>
            <a:pPr indent="0" lvl="0" marL="0" rtl="0" algn="l">
              <a:spcBef>
                <a:spcPts val="1200"/>
              </a:spcBef>
              <a:spcAft>
                <a:spcPts val="1200"/>
              </a:spcAft>
              <a:buNone/>
            </a:pPr>
            <a:r>
              <a:t/>
            </a:r>
            <a:endParaRPr/>
          </a:p>
        </p:txBody>
      </p:sp>
      <p:pic>
        <p:nvPicPr>
          <p:cNvPr id="489" name="Google Shape;489;p69"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311700" y="445025"/>
            <a:ext cx="7282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800">
                <a:latin typeface="Comfortaa"/>
                <a:ea typeface="Comfortaa"/>
                <a:cs typeface="Comfortaa"/>
                <a:sym typeface="Comfortaa"/>
              </a:rPr>
              <a:t>Aplicación en Rutas </a:t>
            </a:r>
            <a:r>
              <a:rPr b="1" lang="es-419" sz="1800">
                <a:latin typeface="Comfortaa"/>
                <a:ea typeface="Comfortaa"/>
                <a:cs typeface="Comfortaa"/>
                <a:sym typeface="Comfortaa"/>
              </a:rPr>
              <a:t>Aéreas</a:t>
            </a:r>
            <a:r>
              <a:rPr b="1" lang="es-419" sz="1800">
                <a:latin typeface="Comfortaa"/>
                <a:ea typeface="Comfortaa"/>
                <a:cs typeface="Comfortaa"/>
                <a:sym typeface="Comfortaa"/>
              </a:rPr>
              <a:t>: Los Algoritmos de Búsqueda:</a:t>
            </a:r>
            <a:endParaRPr b="1" sz="1800">
              <a:latin typeface="Comfortaa"/>
              <a:ea typeface="Comfortaa"/>
              <a:cs typeface="Comfortaa"/>
              <a:sym typeface="Comfortaa"/>
            </a:endParaRPr>
          </a:p>
        </p:txBody>
      </p:sp>
      <p:sp>
        <p:nvSpPr>
          <p:cNvPr id="495" name="Google Shape;495;p70"/>
          <p:cNvSpPr txBox="1"/>
          <p:nvPr>
            <p:ph idx="1" type="body"/>
          </p:nvPr>
        </p:nvSpPr>
        <p:spPr>
          <a:xfrm>
            <a:off x="195725" y="1152475"/>
            <a:ext cx="8846700" cy="389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200">
                <a:latin typeface="Comfortaa"/>
                <a:ea typeface="Comfortaa"/>
                <a:cs typeface="Comfortaa"/>
                <a:sym typeface="Comfortaa"/>
              </a:rPr>
              <a:t>La verdadera potencia de los grafos reside en los algoritmos que podemos aplicar sobre ellos para resolver problemas complejos:</a:t>
            </a:r>
            <a:endParaRPr sz="1200">
              <a:latin typeface="Comfortaa"/>
              <a:ea typeface="Comfortaa"/>
              <a:cs typeface="Comfortaa"/>
              <a:sym typeface="Comfortaa"/>
            </a:endParaRPr>
          </a:p>
          <a:p>
            <a:pPr indent="0" lvl="0" marL="0" rtl="0" algn="l">
              <a:spcBef>
                <a:spcPts val="1200"/>
              </a:spcBef>
              <a:spcAft>
                <a:spcPts val="0"/>
              </a:spcAft>
              <a:buNone/>
            </a:pPr>
            <a:r>
              <a:rPr b="1" lang="es-419" sz="1200">
                <a:latin typeface="Comfortaa"/>
                <a:ea typeface="Comfortaa"/>
                <a:cs typeface="Comfortaa"/>
                <a:sym typeface="Comfortaa"/>
              </a:rPr>
              <a:t>Encontrar la Ruta con menos escalas (BFS):</a:t>
            </a:r>
            <a:endParaRPr b="1" sz="1200">
              <a:latin typeface="Comfortaa"/>
              <a:ea typeface="Comfortaa"/>
              <a:cs typeface="Comfortaa"/>
              <a:sym typeface="Comfortaa"/>
            </a:endParaRPr>
          </a:p>
          <a:p>
            <a:pPr indent="-304800" lvl="0" marL="457200" rtl="0" algn="l">
              <a:spcBef>
                <a:spcPts val="1200"/>
              </a:spcBef>
              <a:spcAft>
                <a:spcPts val="0"/>
              </a:spcAft>
              <a:buSzPts val="1200"/>
              <a:buFont typeface="Comfortaa"/>
              <a:buChar char="●"/>
            </a:pPr>
            <a:r>
              <a:rPr b="1" lang="es-419" sz="1200">
                <a:latin typeface="Comfortaa"/>
                <a:ea typeface="Comfortaa"/>
                <a:cs typeface="Comfortaa"/>
                <a:sym typeface="Comfortaa"/>
              </a:rPr>
              <a:t>Algoritmo: </a:t>
            </a:r>
            <a:r>
              <a:rPr lang="es-419" sz="1200">
                <a:latin typeface="Comfortaa"/>
                <a:ea typeface="Comfortaa"/>
                <a:cs typeface="Comfortaa"/>
                <a:sym typeface="Comfortaa"/>
              </a:rPr>
              <a:t>Búsqueda en amplitud</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s-419" sz="1200">
                <a:latin typeface="Comfortaa"/>
                <a:ea typeface="Comfortaa"/>
                <a:cs typeface="Comfortaa"/>
                <a:sym typeface="Comfortaa"/>
              </a:rPr>
              <a:t>Explora la red  “capa por capa”. Explora primero los vuelos directos (1 escala), luego todas las rutas con 2 escalas, luego 3, etc.</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s-419" sz="1200">
                <a:latin typeface="Comfortaa"/>
                <a:ea typeface="Comfortaa"/>
                <a:cs typeface="Comfortaa"/>
                <a:sym typeface="Comfortaa"/>
              </a:rPr>
              <a:t>Es ideal para cuando un pasajero quiere la ruta más rápida posible, minimizando el tiempo de espera en aeropuertos de conexión. El algoritmo garantiza encontrar la ruta con el menor número de paradas.</a:t>
            </a:r>
            <a:endParaRPr sz="1200">
              <a:latin typeface="Comfortaa"/>
              <a:ea typeface="Comfortaa"/>
              <a:cs typeface="Comfortaa"/>
              <a:sym typeface="Comfortaa"/>
            </a:endParaRPr>
          </a:p>
          <a:p>
            <a:pPr indent="0" lvl="0" marL="0" rtl="0" algn="l">
              <a:spcBef>
                <a:spcPts val="1200"/>
              </a:spcBef>
              <a:spcAft>
                <a:spcPts val="0"/>
              </a:spcAft>
              <a:buNone/>
            </a:pPr>
            <a:r>
              <a:rPr b="1" lang="es-419" sz="1200">
                <a:latin typeface="Comfortaa"/>
                <a:ea typeface="Comfortaa"/>
                <a:cs typeface="Comfortaa"/>
                <a:sym typeface="Comfortaa"/>
              </a:rPr>
              <a:t>Encontrar Cualquier Ruta Existente (DFS):</a:t>
            </a:r>
            <a:endParaRPr b="1" sz="1200">
              <a:latin typeface="Comfortaa"/>
              <a:ea typeface="Comfortaa"/>
              <a:cs typeface="Comfortaa"/>
              <a:sym typeface="Comfortaa"/>
            </a:endParaRPr>
          </a:p>
          <a:p>
            <a:pPr indent="-304800" lvl="0" marL="457200" rtl="0" algn="l">
              <a:spcBef>
                <a:spcPts val="1200"/>
              </a:spcBef>
              <a:spcAft>
                <a:spcPts val="0"/>
              </a:spcAft>
              <a:buSzPts val="1200"/>
              <a:buFont typeface="Comfortaa"/>
              <a:buChar char="●"/>
            </a:pPr>
            <a:r>
              <a:rPr lang="es-419" sz="1200">
                <a:latin typeface="Comfortaa"/>
                <a:ea typeface="Comfortaa"/>
                <a:cs typeface="Comfortaa"/>
                <a:sym typeface="Comfortaa"/>
              </a:rPr>
              <a:t>Algoritmo: Búsqueda en profundidad.</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s-419" sz="1200">
                <a:latin typeface="Comfortaa"/>
                <a:ea typeface="Comfortaa"/>
                <a:cs typeface="Comfortaa"/>
                <a:sym typeface="Comfortaa"/>
              </a:rPr>
              <a:t>Se sumerge por una ruta hasta el final, antes de probar otra.</a:t>
            </a:r>
            <a:endParaRPr sz="1200">
              <a:latin typeface="Comfortaa"/>
              <a:ea typeface="Comfortaa"/>
              <a:cs typeface="Comfortaa"/>
              <a:sym typeface="Comfortaa"/>
            </a:endParaRPr>
          </a:p>
          <a:p>
            <a:pPr indent="-304800" lvl="0" marL="457200" rtl="0" algn="l">
              <a:spcBef>
                <a:spcPts val="0"/>
              </a:spcBef>
              <a:spcAft>
                <a:spcPts val="0"/>
              </a:spcAft>
              <a:buSzPts val="1200"/>
              <a:buFont typeface="Comfortaa"/>
              <a:buChar char="●"/>
            </a:pPr>
            <a:r>
              <a:rPr lang="es-419" sz="1200">
                <a:latin typeface="Comfortaa"/>
                <a:ea typeface="Comfortaa"/>
                <a:cs typeface="Comfortaa"/>
                <a:sym typeface="Comfortaa"/>
              </a:rPr>
              <a:t>Útil para </a:t>
            </a:r>
            <a:r>
              <a:rPr lang="es-419" sz="1200">
                <a:latin typeface="Comfortaa"/>
                <a:ea typeface="Comfortaa"/>
                <a:cs typeface="Comfortaa"/>
                <a:sym typeface="Comfortaa"/>
              </a:rPr>
              <a:t>verificar</a:t>
            </a:r>
            <a:r>
              <a:rPr lang="es-419" sz="1200">
                <a:latin typeface="Comfortaa"/>
                <a:ea typeface="Comfortaa"/>
                <a:cs typeface="Comfortaa"/>
                <a:sym typeface="Comfortaa"/>
              </a:rPr>
              <a:t> rápidamente si dos ciudades están conectadas de alguna manera dentro de la red, sin importar cuán larga o ineficiente sea la ruta.</a:t>
            </a:r>
            <a:endParaRPr sz="1200">
              <a:latin typeface="Comfortaa"/>
              <a:ea typeface="Comfortaa"/>
              <a:cs typeface="Comfortaa"/>
              <a:sym typeface="Comfortaa"/>
            </a:endParaRPr>
          </a:p>
        </p:txBody>
      </p:sp>
      <p:pic>
        <p:nvPicPr>
          <p:cNvPr id="496" name="Google Shape;496;p70"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1"/>
          <p:cNvSpPr txBox="1"/>
          <p:nvPr>
            <p:ph type="title"/>
          </p:nvPr>
        </p:nvSpPr>
        <p:spPr>
          <a:xfrm>
            <a:off x="311700" y="445025"/>
            <a:ext cx="4197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800">
                <a:latin typeface="Comfortaa"/>
                <a:ea typeface="Comfortaa"/>
                <a:cs typeface="Comfortaa"/>
                <a:sym typeface="Comfortaa"/>
              </a:rPr>
              <a:t>Creamos la clase GrafoVuelos:</a:t>
            </a:r>
            <a:endParaRPr b="1" sz="1800">
              <a:latin typeface="Comfortaa"/>
              <a:ea typeface="Comfortaa"/>
              <a:cs typeface="Comfortaa"/>
              <a:sym typeface="Comfortaa"/>
            </a:endParaRPr>
          </a:p>
        </p:txBody>
      </p:sp>
      <p:sp>
        <p:nvSpPr>
          <p:cNvPr id="502" name="Google Shape;502;p71"/>
          <p:cNvSpPr txBox="1"/>
          <p:nvPr>
            <p:ph idx="1" type="body"/>
          </p:nvPr>
        </p:nvSpPr>
        <p:spPr>
          <a:xfrm>
            <a:off x="311700" y="1972325"/>
            <a:ext cx="3112500" cy="14760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400">
                <a:solidFill>
                  <a:srgbClr val="AF00DB"/>
                </a:solidFill>
                <a:highlight>
                  <a:srgbClr val="FFFFFF"/>
                </a:highlight>
                <a:latin typeface="Courier New"/>
                <a:ea typeface="Courier New"/>
                <a:cs typeface="Courier New"/>
                <a:sym typeface="Courier New"/>
              </a:rPr>
              <a:t>import</a:t>
            </a:r>
            <a:r>
              <a:rPr lang="es-419" sz="1400">
                <a:solidFill>
                  <a:srgbClr val="3B3B3B"/>
                </a:solidFill>
                <a:highlight>
                  <a:srgbClr val="FFFFFF"/>
                </a:highlight>
                <a:latin typeface="Courier New"/>
                <a:ea typeface="Courier New"/>
                <a:cs typeface="Courier New"/>
                <a:sym typeface="Courier New"/>
              </a:rPr>
              <a:t> collections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0000FF"/>
                </a:solidFill>
                <a:highlight>
                  <a:srgbClr val="FFFFFF"/>
                </a:highlight>
                <a:latin typeface="Courier New"/>
                <a:ea typeface="Courier New"/>
                <a:cs typeface="Courier New"/>
                <a:sym typeface="Courier New"/>
              </a:rPr>
              <a:t>class</a:t>
            </a:r>
            <a:r>
              <a:rPr lang="es-419" sz="1400">
                <a:solidFill>
                  <a:srgbClr val="3B3B3B"/>
                </a:solidFill>
                <a:highlight>
                  <a:srgbClr val="FFFFFF"/>
                </a:highlight>
                <a:latin typeface="Courier New"/>
                <a:ea typeface="Courier New"/>
                <a:cs typeface="Courier New"/>
                <a:sym typeface="Courier New"/>
              </a:rPr>
              <a:t> </a:t>
            </a:r>
            <a:r>
              <a:rPr lang="es-419" sz="1400">
                <a:solidFill>
                  <a:srgbClr val="267F99"/>
                </a:solidFill>
                <a:highlight>
                  <a:srgbClr val="FFFFFF"/>
                </a:highlight>
                <a:latin typeface="Courier New"/>
                <a:ea typeface="Courier New"/>
                <a:cs typeface="Courier New"/>
                <a:sym typeface="Courier New"/>
              </a:rPr>
              <a:t>GrafoVuelos</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__init__</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503" name="Google Shape;503;p71" title="logo unab.png"/>
          <p:cNvPicPr preferRelativeResize="0"/>
          <p:nvPr/>
        </p:nvPicPr>
        <p:blipFill>
          <a:blip r:embed="rId3">
            <a:alphaModFix/>
          </a:blip>
          <a:stretch>
            <a:fillRect/>
          </a:stretch>
        </p:blipFill>
        <p:spPr>
          <a:xfrm>
            <a:off x="7680000" y="69975"/>
            <a:ext cx="1420275" cy="772625"/>
          </a:xfrm>
          <a:prstGeom prst="rect">
            <a:avLst/>
          </a:prstGeom>
          <a:noFill/>
          <a:ln>
            <a:noFill/>
          </a:ln>
        </p:spPr>
      </p:pic>
      <p:sp>
        <p:nvSpPr>
          <p:cNvPr id="504" name="Google Shape;504;p71"/>
          <p:cNvSpPr txBox="1"/>
          <p:nvPr/>
        </p:nvSpPr>
        <p:spPr>
          <a:xfrm>
            <a:off x="204900" y="815025"/>
            <a:ext cx="4304400" cy="11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dk1"/>
                </a:solidFill>
                <a:latin typeface="Comfortaa"/>
                <a:ea typeface="Comfortaa"/>
                <a:cs typeface="Comfortaa"/>
                <a:sym typeface="Comfortaa"/>
              </a:rPr>
              <a:t>Está clase es la base para modelar una red de rutas </a:t>
            </a:r>
            <a:r>
              <a:rPr lang="es-419" sz="1200">
                <a:solidFill>
                  <a:schemeClr val="dk1"/>
                </a:solidFill>
                <a:latin typeface="Comfortaa"/>
                <a:ea typeface="Comfortaa"/>
                <a:cs typeface="Comfortaa"/>
                <a:sym typeface="Comfortaa"/>
              </a:rPr>
              <a:t>aéreas como un </a:t>
            </a:r>
            <a:r>
              <a:rPr b="1" lang="es-419" sz="1200">
                <a:solidFill>
                  <a:schemeClr val="dk1"/>
                </a:solidFill>
                <a:latin typeface="Comfortaa"/>
                <a:ea typeface="Comfortaa"/>
                <a:cs typeface="Comfortaa"/>
                <a:sym typeface="Comfortaa"/>
              </a:rPr>
              <a:t>Grafo Dirigido. La clase GrafoVuelos define el esqueleto de cómo se almacenan y gestionan las rutas aéreas. </a:t>
            </a:r>
            <a:endParaRPr b="1" sz="1200">
              <a:solidFill>
                <a:schemeClr val="dk1"/>
              </a:solidFill>
              <a:latin typeface="Comfortaa"/>
              <a:ea typeface="Comfortaa"/>
              <a:cs typeface="Comfortaa"/>
              <a:sym typeface="Comfortaa"/>
            </a:endParaRPr>
          </a:p>
        </p:txBody>
      </p:sp>
      <p:sp>
        <p:nvSpPr>
          <p:cNvPr id="505" name="Google Shape;505;p71"/>
          <p:cNvSpPr txBox="1"/>
          <p:nvPr/>
        </p:nvSpPr>
        <p:spPr>
          <a:xfrm>
            <a:off x="311700" y="3607300"/>
            <a:ext cx="3954600" cy="132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omfortaa"/>
              <a:buChar char="●"/>
            </a:pPr>
            <a:r>
              <a:rPr b="1" lang="es-419">
                <a:solidFill>
                  <a:schemeClr val="dk1"/>
                </a:solidFill>
                <a:latin typeface="Comfortaa"/>
                <a:ea typeface="Comfortaa"/>
                <a:cs typeface="Comfortaa"/>
                <a:sym typeface="Comfortaa"/>
              </a:rPr>
              <a:t>self.rutas = { } : </a:t>
            </a:r>
            <a:r>
              <a:rPr lang="es-419">
                <a:solidFill>
                  <a:schemeClr val="dk1"/>
                </a:solidFill>
                <a:latin typeface="Comfortaa"/>
                <a:ea typeface="Comfortaa"/>
                <a:cs typeface="Comfortaa"/>
                <a:sym typeface="Comfortaa"/>
              </a:rPr>
              <a:t>Esta línea es el núcleo de la implementación del grafo. Inicializa un diccionario vacío, que funcionara como una lista de adyacencia (</a:t>
            </a:r>
            <a:r>
              <a:rPr lang="es-419">
                <a:solidFill>
                  <a:schemeClr val="dk1"/>
                </a:solidFill>
                <a:latin typeface="Comfortaa"/>
                <a:ea typeface="Comfortaa"/>
                <a:cs typeface="Comfortaa"/>
                <a:sym typeface="Comfortaa"/>
              </a:rPr>
              <a:t>Adjacency</a:t>
            </a:r>
            <a:r>
              <a:rPr lang="es-419">
                <a:solidFill>
                  <a:schemeClr val="dk1"/>
                </a:solidFill>
                <a:latin typeface="Comfortaa"/>
                <a:ea typeface="Comfortaa"/>
                <a:cs typeface="Comfortaa"/>
                <a:sym typeface="Comfortaa"/>
              </a:rPr>
              <a:t> list)</a:t>
            </a:r>
            <a:endParaRPr>
              <a:solidFill>
                <a:schemeClr val="dk1"/>
              </a:solidFill>
              <a:latin typeface="Comfortaa"/>
              <a:ea typeface="Comfortaa"/>
              <a:cs typeface="Comfortaa"/>
              <a:sym typeface="Comfortaa"/>
            </a:endParaRPr>
          </a:p>
        </p:txBody>
      </p:sp>
      <p:sp>
        <p:nvSpPr>
          <p:cNvPr id="506" name="Google Shape;506;p71"/>
          <p:cNvSpPr txBox="1"/>
          <p:nvPr/>
        </p:nvSpPr>
        <p:spPr>
          <a:xfrm>
            <a:off x="4984575" y="815025"/>
            <a:ext cx="4115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mfortaa"/>
              <a:buChar char="●"/>
            </a:pPr>
            <a:r>
              <a:rPr b="1" lang="es-419">
                <a:solidFill>
                  <a:schemeClr val="dk1"/>
                </a:solidFill>
                <a:latin typeface="Comfortaa"/>
                <a:ea typeface="Comfortaa"/>
                <a:cs typeface="Comfortaa"/>
                <a:sym typeface="Comfortaa"/>
              </a:rPr>
              <a:t>Claves del diccionario:</a:t>
            </a:r>
            <a:r>
              <a:rPr lang="es-419">
                <a:solidFill>
                  <a:schemeClr val="dk1"/>
                </a:solidFill>
                <a:latin typeface="Comfortaa"/>
                <a:ea typeface="Comfortaa"/>
                <a:cs typeface="Comfortaa"/>
                <a:sym typeface="Comfortaa"/>
              </a:rPr>
              <a:t> Representarán los </a:t>
            </a:r>
            <a:r>
              <a:rPr lang="es-419">
                <a:solidFill>
                  <a:schemeClr val="dk1"/>
                </a:solidFill>
                <a:latin typeface="Comfortaa"/>
                <a:ea typeface="Comfortaa"/>
                <a:cs typeface="Comfortaa"/>
                <a:sym typeface="Comfortaa"/>
              </a:rPr>
              <a:t>aeropuertos</a:t>
            </a:r>
            <a:r>
              <a:rPr lang="es-419">
                <a:solidFill>
                  <a:schemeClr val="dk1"/>
                </a:solidFill>
                <a:latin typeface="Comfortaa"/>
                <a:ea typeface="Comfortaa"/>
                <a:cs typeface="Comfortaa"/>
                <a:sym typeface="Comfortaa"/>
              </a:rPr>
              <a:t> de origen. </a:t>
            </a:r>
            <a:endParaRPr>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b="1" lang="es-419">
                <a:solidFill>
                  <a:schemeClr val="dk1"/>
                </a:solidFill>
                <a:latin typeface="Comfortaa"/>
                <a:ea typeface="Comfortaa"/>
                <a:cs typeface="Comfortaa"/>
                <a:sym typeface="Comfortaa"/>
              </a:rPr>
              <a:t>Valores del diccionario:</a:t>
            </a:r>
            <a:r>
              <a:rPr lang="es-419">
                <a:solidFill>
                  <a:schemeClr val="dk1"/>
                </a:solidFill>
                <a:latin typeface="Comfortaa"/>
                <a:ea typeface="Comfortaa"/>
                <a:cs typeface="Comfortaa"/>
                <a:sym typeface="Comfortaa"/>
              </a:rPr>
              <a:t> Serán listas de los aeropuertos de destino accesibles directamente desde el origen (aristas dirigidas).</a:t>
            </a:r>
            <a:endParaRPr>
              <a:solidFill>
                <a:schemeClr val="dk1"/>
              </a:solidFill>
              <a:latin typeface="Comfortaa"/>
              <a:ea typeface="Comfortaa"/>
              <a:cs typeface="Comfortaa"/>
              <a:sym typeface="Comfortaa"/>
            </a:endParaRPr>
          </a:p>
        </p:txBody>
      </p:sp>
      <p:sp>
        <p:nvSpPr>
          <p:cNvPr id="507" name="Google Shape;507;p71"/>
          <p:cNvSpPr txBox="1"/>
          <p:nvPr/>
        </p:nvSpPr>
        <p:spPr>
          <a:xfrm>
            <a:off x="4219800" y="2686575"/>
            <a:ext cx="4924200" cy="211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u="sng">
                <a:solidFill>
                  <a:schemeClr val="dk2"/>
                </a:solidFill>
                <a:latin typeface="Comfortaa"/>
                <a:ea typeface="Comfortaa"/>
                <a:cs typeface="Comfortaa"/>
                <a:sym typeface="Comfortaa"/>
              </a:rPr>
              <a:t>Diagrama conceptual de la estructura:</a:t>
            </a:r>
            <a:endParaRPr b="1" u="sng">
              <a:solidFill>
                <a:schemeClr val="dk2"/>
              </a:solidFill>
              <a:latin typeface="Comfortaa"/>
              <a:ea typeface="Comfortaa"/>
              <a:cs typeface="Comfortaa"/>
              <a:sym typeface="Comfortaa"/>
            </a:endParaRPr>
          </a:p>
          <a:p>
            <a:pPr indent="0" lvl="0" marL="0" rtl="0" algn="ctr">
              <a:spcBef>
                <a:spcPts val="0"/>
              </a:spcBef>
              <a:spcAft>
                <a:spcPts val="0"/>
              </a:spcAft>
              <a:buNone/>
            </a:pPr>
            <a:r>
              <a:t/>
            </a:r>
            <a:endParaRPr b="1" u="sng">
              <a:solidFill>
                <a:schemeClr val="dk2"/>
              </a:solidFill>
              <a:latin typeface="Comfortaa"/>
              <a:ea typeface="Comfortaa"/>
              <a:cs typeface="Comfortaa"/>
              <a:sym typeface="Comfortaa"/>
            </a:endParaRPr>
          </a:p>
          <a:p>
            <a:pPr indent="0" lvl="0" marL="0" rtl="0" algn="l">
              <a:spcBef>
                <a:spcPts val="0"/>
              </a:spcBef>
              <a:spcAft>
                <a:spcPts val="0"/>
              </a:spcAft>
              <a:buNone/>
            </a:pPr>
            <a:r>
              <a:rPr lang="es-419" sz="1200">
                <a:solidFill>
                  <a:schemeClr val="dk2"/>
                </a:solidFill>
                <a:latin typeface="Comfortaa"/>
                <a:ea typeface="Comfortaa"/>
                <a:cs typeface="Comfortaa"/>
                <a:sym typeface="Comfortaa"/>
              </a:rPr>
              <a:t>Imagina que después de agregar algunos vuelos, la estructura self.rutas se ve así:</a:t>
            </a:r>
            <a:endParaRPr sz="1200">
              <a:solidFill>
                <a:schemeClr val="dk2"/>
              </a:solidFill>
              <a:latin typeface="Comfortaa"/>
              <a:ea typeface="Comfortaa"/>
              <a:cs typeface="Comfortaa"/>
              <a:sym typeface="Comfortaa"/>
            </a:endParaRPr>
          </a:p>
          <a:p>
            <a:pPr indent="0" lvl="0" marL="0" rtl="0" algn="l">
              <a:lnSpc>
                <a:spcPct val="130000"/>
              </a:lnSpc>
              <a:spcBef>
                <a:spcPts val="0"/>
              </a:spcBef>
              <a:spcAft>
                <a:spcPts val="0"/>
              </a:spcAft>
              <a:buClr>
                <a:schemeClr val="dk1"/>
              </a:buClr>
              <a:buSzPts val="1100"/>
              <a:buFont typeface="Arial"/>
              <a:buNone/>
            </a:pPr>
            <a:r>
              <a:rPr lang="es-419" sz="1500">
                <a:solidFill>
                  <a:srgbClr val="0A0A0A"/>
                </a:solidFill>
                <a:latin typeface="Roboto"/>
                <a:ea typeface="Roboto"/>
                <a:cs typeface="Roboto"/>
                <a:sym typeface="Roboto"/>
              </a:rPr>
              <a:t>python</a:t>
            </a:r>
            <a:endParaRPr sz="1500">
              <a:solidFill>
                <a:srgbClr val="0A0A0A"/>
              </a:solidFill>
              <a:latin typeface="Roboto"/>
              <a:ea typeface="Roboto"/>
              <a:cs typeface="Roboto"/>
              <a:sym typeface="Roboto"/>
            </a:endParaRPr>
          </a:p>
          <a:p>
            <a:pPr indent="0" lvl="0" marL="0" rtl="0" algn="l">
              <a:spcBef>
                <a:spcPts val="0"/>
              </a:spcBef>
              <a:spcAft>
                <a:spcPts val="0"/>
              </a:spcAft>
              <a:buNone/>
            </a:pPr>
            <a:r>
              <a:rPr lang="es-419" sz="1050">
                <a:solidFill>
                  <a:srgbClr val="0A0A0A"/>
                </a:solidFill>
                <a:latin typeface="Roboto"/>
                <a:ea typeface="Roboto"/>
                <a:cs typeface="Roboto"/>
                <a:sym typeface="Roboto"/>
              </a:rPr>
              <a:t>self.rutas = {</a:t>
            </a:r>
            <a:endParaRPr sz="1050">
              <a:solidFill>
                <a:srgbClr val="0A0A0A"/>
              </a:solidFill>
              <a:latin typeface="Roboto"/>
              <a:ea typeface="Roboto"/>
              <a:cs typeface="Roboto"/>
              <a:sym typeface="Roboto"/>
            </a:endParaRPr>
          </a:p>
          <a:p>
            <a:pPr indent="0" lvl="0" marL="0" rtl="0" algn="l">
              <a:spcBef>
                <a:spcPts val="0"/>
              </a:spcBef>
              <a:spcAft>
                <a:spcPts val="0"/>
              </a:spcAft>
              <a:buNone/>
            </a:pP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'MAD'</a:t>
            </a: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'BCN'</a:t>
            </a: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'LHR'</a:t>
            </a:r>
            <a:r>
              <a:rPr lang="es-419" sz="1050">
                <a:solidFill>
                  <a:srgbClr val="0A0A0A"/>
                </a:solidFill>
                <a:latin typeface="Roboto"/>
                <a:ea typeface="Roboto"/>
                <a:cs typeface="Roboto"/>
                <a:sym typeface="Roboto"/>
              </a:rPr>
              <a:t>],  </a:t>
            </a:r>
            <a:r>
              <a:rPr i="1" lang="es-419" sz="1050">
                <a:solidFill>
                  <a:srgbClr val="80868B"/>
                </a:solidFill>
                <a:latin typeface="Roboto"/>
                <a:ea typeface="Roboto"/>
                <a:cs typeface="Roboto"/>
                <a:sym typeface="Roboto"/>
              </a:rPr>
              <a:t># Desde Madrid puedes volar a Barcelona y Londres</a:t>
            </a:r>
            <a:endParaRPr sz="1050">
              <a:solidFill>
                <a:srgbClr val="0A0A0A"/>
              </a:solidFill>
              <a:latin typeface="Roboto"/>
              <a:ea typeface="Roboto"/>
              <a:cs typeface="Roboto"/>
              <a:sym typeface="Roboto"/>
            </a:endParaRPr>
          </a:p>
          <a:p>
            <a:pPr indent="0" lvl="0" marL="0" rtl="0" algn="l">
              <a:spcBef>
                <a:spcPts val="0"/>
              </a:spcBef>
              <a:spcAft>
                <a:spcPts val="0"/>
              </a:spcAft>
              <a:buNone/>
            </a:pP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'BCN'</a:t>
            </a: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'LHR'</a:t>
            </a:r>
            <a:r>
              <a:rPr lang="es-419" sz="1050">
                <a:solidFill>
                  <a:srgbClr val="0A0A0A"/>
                </a:solidFill>
                <a:latin typeface="Roboto"/>
                <a:ea typeface="Roboto"/>
                <a:cs typeface="Roboto"/>
                <a:sym typeface="Roboto"/>
              </a:rPr>
              <a:t>],         </a:t>
            </a:r>
            <a:r>
              <a:rPr i="1" lang="es-419" sz="1050">
                <a:solidFill>
                  <a:srgbClr val="80868B"/>
                </a:solidFill>
                <a:latin typeface="Roboto"/>
                <a:ea typeface="Roboto"/>
                <a:cs typeface="Roboto"/>
                <a:sym typeface="Roboto"/>
              </a:rPr>
              <a:t># Desde Barcelona puedes volar a Londres</a:t>
            </a:r>
            <a:endParaRPr sz="1050">
              <a:solidFill>
                <a:srgbClr val="0A0A0A"/>
              </a:solidFill>
              <a:latin typeface="Roboto"/>
              <a:ea typeface="Roboto"/>
              <a:cs typeface="Roboto"/>
              <a:sym typeface="Roboto"/>
            </a:endParaRPr>
          </a:p>
          <a:p>
            <a:pPr indent="0" lvl="0" marL="0" rtl="0" algn="l">
              <a:spcBef>
                <a:spcPts val="0"/>
              </a:spcBef>
              <a:spcAft>
                <a:spcPts val="0"/>
              </a:spcAft>
              <a:buNone/>
            </a:pP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'LHR'</a:t>
            </a: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'MAD'</a:t>
            </a:r>
            <a:r>
              <a:rPr lang="es-419" sz="1050">
                <a:solidFill>
                  <a:srgbClr val="0A0A0A"/>
                </a:solidFill>
                <a:latin typeface="Roboto"/>
                <a:ea typeface="Roboto"/>
                <a:cs typeface="Roboto"/>
                <a:sym typeface="Roboto"/>
              </a:rPr>
              <a:t>, </a:t>
            </a:r>
            <a:r>
              <a:rPr lang="es-419" sz="1050">
                <a:solidFill>
                  <a:srgbClr val="188038"/>
                </a:solidFill>
                <a:latin typeface="Roboto"/>
                <a:ea typeface="Roboto"/>
                <a:cs typeface="Roboto"/>
                <a:sym typeface="Roboto"/>
              </a:rPr>
              <a:t>'JFK'</a:t>
            </a:r>
            <a:r>
              <a:rPr lang="es-419" sz="1050">
                <a:solidFill>
                  <a:srgbClr val="0A0A0A"/>
                </a:solidFill>
                <a:latin typeface="Roboto"/>
                <a:ea typeface="Roboto"/>
                <a:cs typeface="Roboto"/>
                <a:sym typeface="Roboto"/>
              </a:rPr>
              <a:t>]  } </a:t>
            </a:r>
            <a:r>
              <a:rPr i="1" lang="es-419" sz="1050">
                <a:solidFill>
                  <a:srgbClr val="80868B"/>
                </a:solidFill>
                <a:latin typeface="Roboto"/>
                <a:ea typeface="Roboto"/>
                <a:cs typeface="Roboto"/>
                <a:sym typeface="Roboto"/>
              </a:rPr>
              <a:t># Desde Londres puedes volar a Madrid y Nueva York</a:t>
            </a:r>
            <a:r>
              <a:rPr lang="es-419" sz="1050">
                <a:solidFill>
                  <a:srgbClr val="0A0A0A"/>
                </a:solidFill>
                <a:latin typeface="Roboto"/>
                <a:ea typeface="Roboto"/>
                <a:cs typeface="Roboto"/>
                <a:sym typeface="Roboto"/>
              </a:rPr>
              <a:t> </a:t>
            </a:r>
            <a:endParaRPr sz="1050">
              <a:solidFill>
                <a:srgbClr val="0A0A0A"/>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18"/>
          <p:cNvGraphicFramePr/>
          <p:nvPr/>
        </p:nvGraphicFramePr>
        <p:xfrm>
          <a:off x="26775" y="0"/>
          <a:ext cx="3000000" cy="3000000"/>
        </p:xfrm>
        <a:graphic>
          <a:graphicData uri="http://schemas.openxmlformats.org/drawingml/2006/table">
            <a:tbl>
              <a:tblPr>
                <a:noFill/>
                <a:tableStyleId>{1B03B984-0C8D-487E-9A8E-A10ED4991272}</a:tableStyleId>
              </a:tblPr>
              <a:tblGrid>
                <a:gridCol w="3048000"/>
                <a:gridCol w="2700675"/>
                <a:gridCol w="3395325"/>
              </a:tblGrid>
              <a:tr h="1735950">
                <a:tc>
                  <a:txBody>
                    <a:bodyPr/>
                    <a:lstStyle/>
                    <a:p>
                      <a:pPr indent="0" lvl="0" marL="0" rtl="0" algn="ctr">
                        <a:spcBef>
                          <a:spcPts val="0"/>
                        </a:spcBef>
                        <a:spcAft>
                          <a:spcPts val="0"/>
                        </a:spcAft>
                        <a:buNone/>
                      </a:pPr>
                      <a:r>
                        <a:t/>
                      </a:r>
                      <a:endParaRPr b="1" sz="1200">
                        <a:latin typeface="Comfortaa"/>
                        <a:ea typeface="Comfortaa"/>
                        <a:cs typeface="Comfortaa"/>
                        <a:sym typeface="Comfortaa"/>
                      </a:endParaRPr>
                    </a:p>
                    <a:p>
                      <a:pPr indent="0" lvl="0" marL="0" rtl="0" algn="ctr">
                        <a:spcBef>
                          <a:spcPts val="0"/>
                        </a:spcBef>
                        <a:spcAft>
                          <a:spcPts val="0"/>
                        </a:spcAft>
                        <a:buNone/>
                      </a:pPr>
                      <a:r>
                        <a:t/>
                      </a:r>
                      <a:endParaRPr b="1" sz="1200">
                        <a:latin typeface="Comfortaa"/>
                        <a:ea typeface="Comfortaa"/>
                        <a:cs typeface="Comfortaa"/>
                        <a:sym typeface="Comfortaa"/>
                      </a:endParaRPr>
                    </a:p>
                    <a:p>
                      <a:pPr indent="0" lvl="0" marL="0" rtl="0" algn="ctr">
                        <a:spcBef>
                          <a:spcPts val="0"/>
                        </a:spcBef>
                        <a:spcAft>
                          <a:spcPts val="0"/>
                        </a:spcAft>
                        <a:buNone/>
                      </a:pPr>
                      <a:r>
                        <a:t/>
                      </a:r>
                      <a:endParaRPr b="1" sz="1200">
                        <a:latin typeface="Comfortaa"/>
                        <a:ea typeface="Comfortaa"/>
                        <a:cs typeface="Comfortaa"/>
                        <a:sym typeface="Comfortaa"/>
                      </a:endParaRPr>
                    </a:p>
                    <a:p>
                      <a:pPr indent="0" lvl="0" marL="0" rtl="0" algn="ctr">
                        <a:spcBef>
                          <a:spcPts val="0"/>
                        </a:spcBef>
                        <a:spcAft>
                          <a:spcPts val="0"/>
                        </a:spcAft>
                        <a:buNone/>
                      </a:pPr>
                      <a:r>
                        <a:t/>
                      </a:r>
                      <a:endParaRPr b="1" sz="1200">
                        <a:latin typeface="Comfortaa"/>
                        <a:ea typeface="Comfortaa"/>
                        <a:cs typeface="Comfortaa"/>
                        <a:sym typeface="Comfortaa"/>
                      </a:endParaRPr>
                    </a:p>
                    <a:p>
                      <a:pPr indent="0" lvl="0" marL="0" rtl="0" algn="ctr">
                        <a:spcBef>
                          <a:spcPts val="0"/>
                        </a:spcBef>
                        <a:spcAft>
                          <a:spcPts val="0"/>
                        </a:spcAft>
                        <a:buNone/>
                      </a:pPr>
                      <a:r>
                        <a:t/>
                      </a:r>
                      <a:endParaRPr b="1" i="1" u="sng">
                        <a:solidFill>
                          <a:srgbClr val="073763"/>
                        </a:solidFill>
                        <a:latin typeface="Comfortaa"/>
                        <a:ea typeface="Comfortaa"/>
                        <a:cs typeface="Comfortaa"/>
                        <a:sym typeface="Comfortaa"/>
                      </a:endParaRPr>
                    </a:p>
                    <a:p>
                      <a:pPr indent="0" lvl="0" marL="0" rtl="0" algn="ctr">
                        <a:spcBef>
                          <a:spcPts val="0"/>
                        </a:spcBef>
                        <a:spcAft>
                          <a:spcPts val="0"/>
                        </a:spcAft>
                        <a:buNone/>
                      </a:pPr>
                      <a:r>
                        <a:rPr b="1" i="1" lang="es-419" u="sng">
                          <a:solidFill>
                            <a:srgbClr val="073763"/>
                          </a:solidFill>
                          <a:latin typeface="Comfortaa"/>
                          <a:ea typeface="Comfortaa"/>
                          <a:cs typeface="Comfortaa"/>
                          <a:sym typeface="Comfortaa"/>
                        </a:rPr>
                        <a:t>Ventajas y Desventajas de representación de Listas y Pilas</a:t>
                      </a:r>
                      <a:endParaRPr b="1" i="1" u="sng">
                        <a:solidFill>
                          <a:srgbClr val="073763"/>
                        </a:solidFill>
                        <a:latin typeface="Comfortaa"/>
                        <a:ea typeface="Comfortaa"/>
                        <a:cs typeface="Comfortaa"/>
                        <a:sym typeface="Comfortaa"/>
                      </a:endParaRPr>
                    </a:p>
                  </a:txBody>
                  <a:tcPr marT="91425" marB="91425" marR="91425" marL="91425" anchor="ctr"/>
                </a:tc>
                <a:tc>
                  <a:txBody>
                    <a:bodyPr/>
                    <a:lstStyle/>
                    <a:p>
                      <a:pPr indent="0" lvl="0" marL="0" rtl="0" algn="l">
                        <a:spcBef>
                          <a:spcPts val="0"/>
                        </a:spcBef>
                        <a:spcAft>
                          <a:spcPts val="0"/>
                        </a:spcAft>
                        <a:buNone/>
                      </a:pPr>
                      <a:r>
                        <a:rPr b="1" lang="es-419" sz="1200" u="sng">
                          <a:latin typeface="Comfortaa"/>
                          <a:ea typeface="Comfortaa"/>
                          <a:cs typeface="Comfortaa"/>
                          <a:sym typeface="Comfortaa"/>
                        </a:rPr>
                        <a:t>Listas:</a:t>
                      </a:r>
                      <a:r>
                        <a:rPr lang="es-419" sz="1200"/>
                        <a:t> </a:t>
                      </a:r>
                      <a:r>
                        <a:rPr b="1" lang="es-419" sz="1200">
                          <a:solidFill>
                            <a:schemeClr val="dk2"/>
                          </a:solidFill>
                          <a:latin typeface="Comfortaa"/>
                          <a:ea typeface="Comfortaa"/>
                          <a:cs typeface="Comfortaa"/>
                          <a:sym typeface="Comfortaa"/>
                        </a:rPr>
                        <a:t>U</a:t>
                      </a:r>
                      <a:r>
                        <a:rPr b="1" lang="es-419" sz="1200">
                          <a:solidFill>
                            <a:schemeClr val="dk2"/>
                          </a:solidFill>
                          <a:latin typeface="Comfortaa"/>
                          <a:ea typeface="Comfortaa"/>
                          <a:cs typeface="Comfortaa"/>
                          <a:sym typeface="Comfortaa"/>
                        </a:rPr>
                        <a:t>na </a:t>
                      </a:r>
                      <a:r>
                        <a:rPr b="1" lang="es-419" sz="1200">
                          <a:solidFill>
                            <a:schemeClr val="dk1"/>
                          </a:solidFill>
                          <a:latin typeface="Comfortaa"/>
                          <a:ea typeface="Comfortaa"/>
                          <a:cs typeface="Comfortaa"/>
                          <a:sym typeface="Comfortaa"/>
                        </a:rPr>
                        <a:t>lista </a:t>
                      </a:r>
                      <a:r>
                        <a:rPr b="1" lang="es-419" sz="1200">
                          <a:solidFill>
                            <a:schemeClr val="dk2"/>
                          </a:solidFill>
                          <a:latin typeface="Comfortaa"/>
                          <a:ea typeface="Comfortaa"/>
                          <a:cs typeface="Comfortaa"/>
                          <a:sym typeface="Comfortaa"/>
                        </a:rPr>
                        <a:t>permite el acceso, inserción y eliminación en cualquier posición. nos permite acceder a un elemento por su índice. </a:t>
                      </a:r>
                      <a:endParaRPr sz="1200"/>
                    </a:p>
                  </a:txBody>
                  <a:tcPr marT="91425" marB="91425" marR="91425" marL="91425"/>
                </a:tc>
                <a:tc>
                  <a:txBody>
                    <a:bodyPr/>
                    <a:lstStyle/>
                    <a:p>
                      <a:pPr indent="0" lvl="0" marL="0" rtl="0" algn="l">
                        <a:spcBef>
                          <a:spcPts val="0"/>
                        </a:spcBef>
                        <a:spcAft>
                          <a:spcPts val="0"/>
                        </a:spcAft>
                        <a:buNone/>
                      </a:pPr>
                      <a:r>
                        <a:rPr b="1" lang="es-419" sz="1200" u="sng">
                          <a:latin typeface="Comfortaa"/>
                          <a:ea typeface="Comfortaa"/>
                          <a:cs typeface="Comfortaa"/>
                          <a:sym typeface="Comfortaa"/>
                        </a:rPr>
                        <a:t>Pilas:</a:t>
                      </a:r>
                      <a:r>
                        <a:rPr b="1" lang="es-419" sz="1200">
                          <a:latin typeface="Comfortaa"/>
                          <a:ea typeface="Comfortaa"/>
                          <a:cs typeface="Comfortaa"/>
                          <a:sym typeface="Comfortaa"/>
                        </a:rPr>
                        <a:t> </a:t>
                      </a:r>
                      <a:r>
                        <a:rPr b="1" lang="es-419" sz="1200">
                          <a:solidFill>
                            <a:schemeClr val="dk2"/>
                          </a:solidFill>
                          <a:latin typeface="Comfortaa"/>
                          <a:ea typeface="Comfortaa"/>
                          <a:cs typeface="Comfortaa"/>
                          <a:sym typeface="Comfortaa"/>
                        </a:rPr>
                        <a:t>E</a:t>
                      </a:r>
                      <a:r>
                        <a:rPr b="1" lang="es-419" sz="1200">
                          <a:solidFill>
                            <a:schemeClr val="dk2"/>
                          </a:solidFill>
                          <a:latin typeface="Comfortaa"/>
                          <a:ea typeface="Comfortaa"/>
                          <a:cs typeface="Comfortaa"/>
                          <a:sym typeface="Comfortaa"/>
                        </a:rPr>
                        <a:t>s una estructura de datos que sigue el principio LIFO (último en entrar (last - in), primero en salir (first - out). Es decir el último elemento añadido es el primero en ser eliminado. solo permite la inserción “push” y la eliminación “pop” en un extremo, la “cima”.</a:t>
                      </a:r>
                      <a:endParaRPr b="1" sz="1200">
                        <a:latin typeface="Comfortaa"/>
                        <a:ea typeface="Comfortaa"/>
                        <a:cs typeface="Comfortaa"/>
                        <a:sym typeface="Comfortaa"/>
                      </a:endParaRPr>
                    </a:p>
                  </a:txBody>
                  <a:tcPr marT="91425" marB="91425" marR="91425" marL="91425"/>
                </a:tc>
              </a:tr>
              <a:tr h="988100">
                <a:tc>
                  <a:txBody>
                    <a:bodyPr/>
                    <a:lstStyle/>
                    <a:p>
                      <a:pPr indent="0" lvl="0" marL="0" rtl="0" algn="ctr">
                        <a:spcBef>
                          <a:spcPts val="0"/>
                        </a:spcBef>
                        <a:spcAft>
                          <a:spcPts val="0"/>
                        </a:spcAft>
                        <a:buNone/>
                      </a:pPr>
                      <a:r>
                        <a:rPr b="1" lang="es-419" sz="1200">
                          <a:latin typeface="Comfortaa"/>
                          <a:ea typeface="Comfortaa"/>
                          <a:cs typeface="Comfortaa"/>
                          <a:sym typeface="Comfortaa"/>
                        </a:rPr>
                        <a:t>Ventajas</a:t>
                      </a:r>
                      <a:endParaRPr b="1" sz="1200">
                        <a:latin typeface="Comfortaa"/>
                        <a:ea typeface="Comfortaa"/>
                        <a:cs typeface="Comfortaa"/>
                        <a:sym typeface="Comfortaa"/>
                      </a:endParaRPr>
                    </a:p>
                  </a:txBody>
                  <a:tcPr marT="91425" marB="91425" marR="91425" marL="91425" anchor="ctr"/>
                </a:tc>
                <a:tc>
                  <a:txBody>
                    <a:bodyPr/>
                    <a:lstStyle/>
                    <a:p>
                      <a:pPr indent="0" lvl="0" marL="0" rtl="0" algn="l">
                        <a:lnSpc>
                          <a:spcPct val="115000"/>
                        </a:lnSpc>
                        <a:spcBef>
                          <a:spcPts val="0"/>
                        </a:spcBef>
                        <a:spcAft>
                          <a:spcPts val="1200"/>
                        </a:spcAft>
                        <a:buClr>
                          <a:schemeClr val="dk1"/>
                        </a:buClr>
                        <a:buSzPts val="852"/>
                        <a:buFont typeface="Arial"/>
                        <a:buNone/>
                      </a:pPr>
                      <a:r>
                        <a:rPr b="1" lang="es-419" sz="1200">
                          <a:solidFill>
                            <a:schemeClr val="dk2"/>
                          </a:solidFill>
                          <a:latin typeface="Comfortaa"/>
                          <a:ea typeface="Comfortaa"/>
                          <a:cs typeface="Comfortaa"/>
                          <a:sym typeface="Comfortaa"/>
                        </a:rPr>
                        <a:t>E</a:t>
                      </a:r>
                      <a:r>
                        <a:rPr b="1" lang="es-419" sz="1200">
                          <a:solidFill>
                            <a:schemeClr val="dk2"/>
                          </a:solidFill>
                          <a:latin typeface="Comfortaa"/>
                          <a:ea typeface="Comfortaa"/>
                          <a:cs typeface="Comfortaa"/>
                          <a:sym typeface="Comfortaa"/>
                        </a:rPr>
                        <a:t>s fácil de iterar para encontrar un elemento específico y actualizar sus detalles. </a:t>
                      </a:r>
                      <a:endParaRPr sz="1200"/>
                    </a:p>
                  </a:txBody>
                  <a:tcPr marT="91425" marB="91425" marR="91425" marL="91425"/>
                </a:tc>
                <a:tc>
                  <a:txBody>
                    <a:bodyPr/>
                    <a:lstStyle/>
                    <a:p>
                      <a:pPr indent="0" lvl="0" marL="0" rtl="0" algn="l">
                        <a:lnSpc>
                          <a:spcPct val="115000"/>
                        </a:lnSpc>
                        <a:spcBef>
                          <a:spcPts val="0"/>
                        </a:spcBef>
                        <a:spcAft>
                          <a:spcPts val="1200"/>
                        </a:spcAft>
                        <a:buClr>
                          <a:schemeClr val="dk1"/>
                        </a:buClr>
                        <a:buSzPts val="852"/>
                        <a:buFont typeface="Arial"/>
                        <a:buNone/>
                      </a:pPr>
                      <a:r>
                        <a:rPr b="1" lang="es-419" sz="1200">
                          <a:solidFill>
                            <a:schemeClr val="dk2"/>
                          </a:solidFill>
                          <a:latin typeface="Comfortaa"/>
                          <a:ea typeface="Comfortaa"/>
                          <a:cs typeface="Comfortaa"/>
                          <a:sym typeface="Comfortaa"/>
                        </a:rPr>
                        <a:t>E</a:t>
                      </a:r>
                      <a:r>
                        <a:rPr b="1" lang="es-419" sz="1200">
                          <a:solidFill>
                            <a:schemeClr val="dk2"/>
                          </a:solidFill>
                          <a:latin typeface="Comfortaa"/>
                          <a:ea typeface="Comfortaa"/>
                          <a:cs typeface="Comfortaa"/>
                          <a:sym typeface="Comfortaa"/>
                        </a:rPr>
                        <a:t>stas operaciones (añadir y eliminar), son extremadamente rápidas, ya que solo se manipula un extremo.</a:t>
                      </a:r>
                      <a:endParaRPr sz="1200"/>
                    </a:p>
                  </a:txBody>
                  <a:tcPr marT="91425" marB="91425" marR="91425" marL="91425"/>
                </a:tc>
              </a:tr>
              <a:tr h="2324225">
                <a:tc>
                  <a:txBody>
                    <a:bodyPr/>
                    <a:lstStyle/>
                    <a:p>
                      <a:pPr indent="0" lvl="0" marL="0" rtl="0" algn="ctr">
                        <a:spcBef>
                          <a:spcPts val="0"/>
                        </a:spcBef>
                        <a:spcAft>
                          <a:spcPts val="0"/>
                        </a:spcAft>
                        <a:buNone/>
                      </a:pPr>
                      <a:r>
                        <a:rPr b="1" lang="es-419" sz="1200">
                          <a:latin typeface="Comfortaa"/>
                          <a:ea typeface="Comfortaa"/>
                          <a:cs typeface="Comfortaa"/>
                          <a:sym typeface="Comfortaa"/>
                        </a:rPr>
                        <a:t>Desventajas</a:t>
                      </a:r>
                      <a:endParaRPr b="1" sz="1200">
                        <a:latin typeface="Comfortaa"/>
                        <a:ea typeface="Comfortaa"/>
                        <a:cs typeface="Comfortaa"/>
                        <a:sym typeface="Comfortaa"/>
                      </a:endParaRPr>
                    </a:p>
                  </a:txBody>
                  <a:tcPr marT="91425" marB="91425" marR="91425" marL="91425" anchor="ctr"/>
                </a:tc>
                <a:tc>
                  <a:txBody>
                    <a:bodyPr/>
                    <a:lstStyle/>
                    <a:p>
                      <a:pPr indent="0" lvl="0" marL="0" rtl="0" algn="l">
                        <a:lnSpc>
                          <a:spcPct val="115000"/>
                        </a:lnSpc>
                        <a:spcBef>
                          <a:spcPts val="0"/>
                        </a:spcBef>
                        <a:spcAft>
                          <a:spcPts val="1200"/>
                        </a:spcAft>
                        <a:buClr>
                          <a:schemeClr val="dk1"/>
                        </a:buClr>
                        <a:buSzPts val="852"/>
                        <a:buFont typeface="Arial"/>
                        <a:buNone/>
                      </a:pPr>
                      <a:r>
                        <a:rPr b="1" lang="es-419" sz="1200">
                          <a:solidFill>
                            <a:schemeClr val="dk2"/>
                          </a:solidFill>
                          <a:latin typeface="Comfortaa"/>
                          <a:ea typeface="Comfortaa"/>
                          <a:cs typeface="Comfortaa"/>
                          <a:sym typeface="Comfortaa"/>
                        </a:rPr>
                        <a:t>P</a:t>
                      </a:r>
                      <a:r>
                        <a:rPr b="1" lang="es-419" sz="1200">
                          <a:solidFill>
                            <a:schemeClr val="dk2"/>
                          </a:solidFill>
                          <a:latin typeface="Comfortaa"/>
                          <a:ea typeface="Comfortaa"/>
                          <a:cs typeface="Comfortaa"/>
                          <a:sym typeface="Comfortaa"/>
                        </a:rPr>
                        <a:t>ara insertar o eliminar un elemento en el medio, es lento. ya que requiere mover todos los elementos posteriores y esto puede requerir reasignación de memoria más frecuente.</a:t>
                      </a:r>
                      <a:endParaRPr sz="1200"/>
                    </a:p>
                  </a:txBody>
                  <a:tcPr marT="91425" marB="91425" marR="91425" marL="91425"/>
                </a:tc>
                <a:tc>
                  <a:txBody>
                    <a:bodyPr/>
                    <a:lstStyle/>
                    <a:p>
                      <a:pPr indent="0" lvl="0" marL="0" rtl="0" algn="l">
                        <a:lnSpc>
                          <a:spcPct val="115000"/>
                        </a:lnSpc>
                        <a:spcBef>
                          <a:spcPts val="0"/>
                        </a:spcBef>
                        <a:spcAft>
                          <a:spcPts val="0"/>
                        </a:spcAft>
                        <a:buClr>
                          <a:schemeClr val="dk1"/>
                        </a:buClr>
                        <a:buSzPts val="852"/>
                        <a:buFont typeface="Arial"/>
                        <a:buNone/>
                      </a:pPr>
                      <a:r>
                        <a:rPr b="1" lang="es-419" sz="1200">
                          <a:solidFill>
                            <a:schemeClr val="dk2"/>
                          </a:solidFill>
                          <a:latin typeface="Comfortaa"/>
                          <a:ea typeface="Comfortaa"/>
                          <a:cs typeface="Comfortaa"/>
                          <a:sym typeface="Comfortaa"/>
                        </a:rPr>
                        <a:t>T</a:t>
                      </a:r>
                      <a:r>
                        <a:rPr b="1" lang="es-419" sz="1200">
                          <a:solidFill>
                            <a:schemeClr val="dk2"/>
                          </a:solidFill>
                          <a:latin typeface="Comfortaa"/>
                          <a:ea typeface="Comfortaa"/>
                          <a:cs typeface="Comfortaa"/>
                          <a:sym typeface="Comfortaa"/>
                        </a:rPr>
                        <a:t>iene acceso restringido, ya que solo se puede acceder al elemento superior. acceder a otro elemento requiere la eliminación de todos los elementos que están por encima.</a:t>
                      </a:r>
                      <a:endParaRPr b="1" sz="1200">
                        <a:solidFill>
                          <a:schemeClr val="dk2"/>
                        </a:solidFill>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852"/>
                        <a:buFont typeface="Arial"/>
                        <a:buNone/>
                      </a:pPr>
                      <a:r>
                        <a:rPr b="1" lang="es-419" sz="1200">
                          <a:solidFill>
                            <a:schemeClr val="dk2"/>
                          </a:solidFill>
                          <a:latin typeface="Comfortaa"/>
                          <a:ea typeface="Comfortaa"/>
                          <a:cs typeface="Comfortaa"/>
                          <a:sym typeface="Comfortaa"/>
                        </a:rPr>
                        <a:t>solo es útil para situaciones que encajan estrictamente con el patrón LIFO.</a:t>
                      </a:r>
                      <a:endParaRPr b="1" sz="1200">
                        <a:solidFill>
                          <a:schemeClr val="dk2"/>
                        </a:solidFill>
                        <a:latin typeface="Comfortaa"/>
                        <a:ea typeface="Comfortaa"/>
                        <a:cs typeface="Comfortaa"/>
                        <a:sym typeface="Comfortaa"/>
                      </a:endParaRPr>
                    </a:p>
                    <a:p>
                      <a:pPr indent="0" lvl="0" marL="0" rtl="0" algn="l">
                        <a:spcBef>
                          <a:spcPts val="1200"/>
                        </a:spcBef>
                        <a:spcAft>
                          <a:spcPts val="0"/>
                        </a:spcAft>
                        <a:buNone/>
                      </a:pPr>
                      <a:r>
                        <a:t/>
                      </a:r>
                      <a:endParaRPr sz="1200"/>
                    </a:p>
                  </a:txBody>
                  <a:tcPr marT="91425" marB="91425" marR="91425" marL="91425"/>
                </a:tc>
              </a:tr>
            </a:tbl>
          </a:graphicData>
        </a:graphic>
      </p:graphicFrame>
      <p:pic>
        <p:nvPicPr>
          <p:cNvPr id="99" name="Google Shape;99;p18" title="logo unab.png"/>
          <p:cNvPicPr preferRelativeResize="0"/>
          <p:nvPr/>
        </p:nvPicPr>
        <p:blipFill>
          <a:blip r:embed="rId3">
            <a:alphaModFix/>
          </a:blip>
          <a:stretch>
            <a:fillRect/>
          </a:stretch>
        </p:blipFill>
        <p:spPr>
          <a:xfrm>
            <a:off x="682475" y="0"/>
            <a:ext cx="1836600" cy="999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idx="1" type="body"/>
          </p:nvPr>
        </p:nvSpPr>
        <p:spPr>
          <a:xfrm>
            <a:off x="215250" y="2961025"/>
            <a:ext cx="5873400" cy="1910100"/>
          </a:xfrm>
          <a:prstGeom prst="rect">
            <a:avLst/>
          </a:prstGeom>
        </p:spPr>
        <p:txBody>
          <a:bodyPr anchorCtr="0" anchor="t" bIns="91425" lIns="91425" spcFirstLastPara="1" rIns="91425" wrap="square" tIns="91425">
            <a:normAutofit fontScale="92500" lnSpcReduction="1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def</a:t>
            </a: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agregar_aeropuerto</a:t>
            </a:r>
            <a:r>
              <a:rPr lang="es-419" sz="1200">
                <a:solidFill>
                  <a:srgbClr val="3B3B3B"/>
                </a:solidFill>
                <a:highlight>
                  <a:srgbClr val="FFFFFF"/>
                </a:highlight>
                <a:latin typeface="Courier New"/>
                <a:ea typeface="Courier New"/>
                <a:cs typeface="Courier New"/>
                <a:sym typeface="Courier New"/>
              </a:rPr>
              <a:t>(</a:t>
            </a:r>
            <a:r>
              <a:rPr lang="es-419" sz="1200">
                <a:solidFill>
                  <a:srgbClr val="001080"/>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 </a:t>
            </a:r>
            <a:r>
              <a:rPr lang="es-419" sz="1200">
                <a:solidFill>
                  <a:srgbClr val="001080"/>
                </a:solidFill>
                <a:highlight>
                  <a:srgbClr val="FFFFFF"/>
                </a:highlight>
                <a:latin typeface="Courier New"/>
                <a:ea typeface="Courier New"/>
                <a:cs typeface="Courier New"/>
                <a:sym typeface="Courier New"/>
              </a:rPr>
              <a:t>iata_code</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1666"/>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31515"/>
                </a:solidFill>
                <a:highlight>
                  <a:srgbClr val="FFFFFF"/>
                </a:highlight>
                <a:latin typeface="Courier New"/>
                <a:ea typeface="Courier New"/>
                <a:cs typeface="Courier New"/>
                <a:sym typeface="Courier New"/>
              </a:rPr>
              <a:t>"""Añade un aeropuerto (nodo) si no existe."""</a:t>
            </a:r>
            <a:endParaRPr sz="12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1666"/>
              <a:buFont typeface="Arial"/>
              <a:buNone/>
            </a:pPr>
            <a:r>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1666"/>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AF00DB"/>
                </a:solidFill>
                <a:highlight>
                  <a:srgbClr val="FFFFFF"/>
                </a:highlight>
                <a:latin typeface="Courier New"/>
                <a:ea typeface="Courier New"/>
                <a:cs typeface="Courier New"/>
                <a:sym typeface="Courier New"/>
              </a:rPr>
              <a:t>if</a:t>
            </a:r>
            <a:r>
              <a:rPr lang="es-419" sz="1200">
                <a:solidFill>
                  <a:srgbClr val="3B3B3B"/>
                </a:solidFill>
                <a:highlight>
                  <a:srgbClr val="FFFFFF"/>
                </a:highlight>
                <a:latin typeface="Courier New"/>
                <a:ea typeface="Courier New"/>
                <a:cs typeface="Courier New"/>
                <a:sym typeface="Courier New"/>
              </a:rPr>
              <a:t> iata_code </a:t>
            </a:r>
            <a:r>
              <a:rPr lang="es-419" sz="1200">
                <a:solidFill>
                  <a:srgbClr val="0000FF"/>
                </a:solidFill>
                <a:highlight>
                  <a:srgbClr val="FFFFFF"/>
                </a:highlight>
                <a:latin typeface="Courier New"/>
                <a:ea typeface="Courier New"/>
                <a:cs typeface="Courier New"/>
                <a:sym typeface="Courier New"/>
              </a:rPr>
              <a:t>not</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in</a:t>
            </a: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.rutas:</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1666"/>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0000FF"/>
                </a:solidFill>
                <a:highlight>
                  <a:srgbClr val="FFFFFF"/>
                </a:highlight>
                <a:latin typeface="Courier New"/>
                <a:ea typeface="Courier New"/>
                <a:cs typeface="Courier New"/>
                <a:sym typeface="Courier New"/>
              </a:rPr>
              <a:t>self</a:t>
            </a:r>
            <a:r>
              <a:rPr lang="es-419" sz="1200">
                <a:solidFill>
                  <a:srgbClr val="3B3B3B"/>
                </a:solidFill>
                <a:highlight>
                  <a:srgbClr val="FFFFFF"/>
                </a:highlight>
                <a:latin typeface="Courier New"/>
                <a:ea typeface="Courier New"/>
                <a:cs typeface="Courier New"/>
                <a:sym typeface="Courier New"/>
              </a:rPr>
              <a:t>.rutas[iata_code] </a:t>
            </a:r>
            <a:r>
              <a:rPr lang="es-419" sz="1200">
                <a:solidFill>
                  <a:schemeClr val="dk1"/>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 []</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1666"/>
              <a:buFont typeface="Arial"/>
              <a:buNone/>
            </a:pPr>
            <a:r>
              <a:rPr lang="es-419" sz="1200">
                <a:solidFill>
                  <a:srgbClr val="3B3B3B"/>
                </a:solidFill>
                <a:highlight>
                  <a:srgbClr val="FFFFFF"/>
                </a:highlight>
                <a:latin typeface="Courier New"/>
                <a:ea typeface="Courier New"/>
                <a:cs typeface="Courier New"/>
                <a:sym typeface="Courier New"/>
              </a:rPr>
              <a:t>            </a:t>
            </a:r>
            <a:r>
              <a:rPr lang="es-419" sz="1200">
                <a:solidFill>
                  <a:srgbClr val="795E26"/>
                </a:solidFill>
                <a:highlight>
                  <a:srgbClr val="FFFFFF"/>
                </a:highlight>
                <a:latin typeface="Courier New"/>
                <a:ea typeface="Courier New"/>
                <a:cs typeface="Courier New"/>
                <a:sym typeface="Courier New"/>
              </a:rPr>
              <a:t>print</a:t>
            </a:r>
            <a:r>
              <a:rPr lang="es-419" sz="1200">
                <a:solidFill>
                  <a:srgbClr val="3B3B3B"/>
                </a:solidFill>
                <a:highlight>
                  <a:srgbClr val="FFFFFF"/>
                </a:highlight>
                <a:latin typeface="Courier New"/>
                <a:ea typeface="Courier New"/>
                <a:cs typeface="Courier New"/>
                <a:sym typeface="Courier New"/>
              </a:rPr>
              <a:t>(</a:t>
            </a:r>
            <a:r>
              <a:rPr lang="es-419" sz="1200">
                <a:solidFill>
                  <a:srgbClr val="0000FF"/>
                </a:solidFill>
                <a:highlight>
                  <a:srgbClr val="FFFFFF"/>
                </a:highlight>
                <a:latin typeface="Courier New"/>
                <a:ea typeface="Courier New"/>
                <a:cs typeface="Courier New"/>
                <a:sym typeface="Courier New"/>
              </a:rPr>
              <a:t>f</a:t>
            </a:r>
            <a:r>
              <a:rPr lang="es-419" sz="1200">
                <a:solidFill>
                  <a:srgbClr val="A31515"/>
                </a:solidFill>
                <a:highlight>
                  <a:srgbClr val="FFFFFF"/>
                </a:highlight>
                <a:latin typeface="Courier New"/>
                <a:ea typeface="Courier New"/>
                <a:cs typeface="Courier New"/>
                <a:sym typeface="Courier New"/>
              </a:rPr>
              <a:t>"Aeropuerto '</a:t>
            </a:r>
            <a:r>
              <a:rPr lang="es-419" sz="1200">
                <a:solidFill>
                  <a:srgbClr val="0000FF"/>
                </a:solidFill>
                <a:highlight>
                  <a:srgbClr val="FFFFFF"/>
                </a:highlight>
                <a:latin typeface="Courier New"/>
                <a:ea typeface="Courier New"/>
                <a:cs typeface="Courier New"/>
                <a:sym typeface="Courier New"/>
              </a:rPr>
              <a:t>{</a:t>
            </a:r>
            <a:r>
              <a:rPr lang="es-419" sz="1200">
                <a:solidFill>
                  <a:srgbClr val="3B3B3B"/>
                </a:solidFill>
                <a:highlight>
                  <a:srgbClr val="FFFFFF"/>
                </a:highlight>
                <a:latin typeface="Courier New"/>
                <a:ea typeface="Courier New"/>
                <a:cs typeface="Courier New"/>
                <a:sym typeface="Courier New"/>
              </a:rPr>
              <a:t>iata_code</a:t>
            </a:r>
            <a:r>
              <a:rPr lang="es-419" sz="1200">
                <a:solidFill>
                  <a:srgbClr val="0000FF"/>
                </a:solidFill>
                <a:highlight>
                  <a:srgbClr val="FFFFFF"/>
                </a:highlight>
                <a:latin typeface="Courier New"/>
                <a:ea typeface="Courier New"/>
                <a:cs typeface="Courier New"/>
                <a:sym typeface="Courier New"/>
              </a:rPr>
              <a:t>}</a:t>
            </a:r>
            <a:r>
              <a:rPr lang="es-419" sz="1200">
                <a:solidFill>
                  <a:srgbClr val="A31515"/>
                </a:solidFill>
                <a:highlight>
                  <a:srgbClr val="FFFFFF"/>
                </a:highlight>
                <a:latin typeface="Courier New"/>
                <a:ea typeface="Courier New"/>
                <a:cs typeface="Courier New"/>
                <a:sym typeface="Courier New"/>
              </a:rPr>
              <a:t>' agregado a la red."</a:t>
            </a:r>
            <a:r>
              <a:rPr lang="es-419" sz="1200">
                <a:solidFill>
                  <a:srgbClr val="3B3B3B"/>
                </a:solidFill>
                <a:highlight>
                  <a:srgbClr val="FFFFFF"/>
                </a:highlight>
                <a:latin typeface="Courier New"/>
                <a:ea typeface="Courier New"/>
                <a:cs typeface="Courier New"/>
                <a:sym typeface="Courier New"/>
              </a:rPr>
              <a:t>)</a:t>
            </a:r>
            <a:endParaRPr sz="12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513" name="Google Shape;513;p72"/>
          <p:cNvSpPr txBox="1"/>
          <p:nvPr/>
        </p:nvSpPr>
        <p:spPr>
          <a:xfrm>
            <a:off x="217025" y="144675"/>
            <a:ext cx="5389500" cy="28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2"/>
                </a:solidFill>
                <a:latin typeface="Comfortaa"/>
                <a:ea typeface="Comfortaa"/>
                <a:cs typeface="Comfortaa"/>
                <a:sym typeface="Comfortaa"/>
              </a:rPr>
              <a:t>Este método</a:t>
            </a:r>
            <a:r>
              <a:rPr b="1" lang="es-419" sz="1300">
                <a:solidFill>
                  <a:schemeClr val="dk2"/>
                </a:solidFill>
                <a:latin typeface="Comfortaa"/>
                <a:ea typeface="Comfortaa"/>
                <a:cs typeface="Comfortaa"/>
                <a:sym typeface="Comfortaa"/>
              </a:rPr>
              <a:t> agregar_aeropuerto,</a:t>
            </a:r>
            <a:r>
              <a:rPr lang="es-419" sz="1300">
                <a:solidFill>
                  <a:schemeClr val="dk2"/>
                </a:solidFill>
                <a:latin typeface="Comfortaa"/>
                <a:ea typeface="Comfortaa"/>
                <a:cs typeface="Comfortaa"/>
                <a:sym typeface="Comfortaa"/>
              </a:rPr>
              <a:t> se encarga de añadir una nueva ubicación (un nodo en terminología de grafos) a la red de rutas aéreas que hemos definido en la clase </a:t>
            </a:r>
            <a:r>
              <a:rPr b="1" lang="es-419" sz="1300">
                <a:solidFill>
                  <a:schemeClr val="dk2"/>
                </a:solidFill>
                <a:latin typeface="Comfortaa"/>
                <a:ea typeface="Comfortaa"/>
                <a:cs typeface="Comfortaa"/>
                <a:sym typeface="Comfortaa"/>
              </a:rPr>
              <a:t>GrafoVuelos.</a:t>
            </a:r>
            <a:endParaRPr b="1" sz="1300">
              <a:solidFill>
                <a:schemeClr val="dk2"/>
              </a:solidFill>
              <a:latin typeface="Comfortaa"/>
              <a:ea typeface="Comfortaa"/>
              <a:cs typeface="Comfortaa"/>
              <a:sym typeface="Comfortaa"/>
            </a:endParaRPr>
          </a:p>
          <a:p>
            <a:pPr indent="0" lvl="0" marL="0" rtl="0" algn="l">
              <a:spcBef>
                <a:spcPts val="0"/>
              </a:spcBef>
              <a:spcAft>
                <a:spcPts val="0"/>
              </a:spcAft>
              <a:buNone/>
            </a:pPr>
            <a:r>
              <a:rPr lang="es-419" sz="1300">
                <a:solidFill>
                  <a:schemeClr val="dk2"/>
                </a:solidFill>
                <a:latin typeface="Comfortaa"/>
                <a:ea typeface="Comfortaa"/>
                <a:cs typeface="Comfortaa"/>
                <a:sym typeface="Comfortaa"/>
              </a:rPr>
              <a:t>Su </a:t>
            </a:r>
            <a:r>
              <a:rPr lang="es-419" sz="1300">
                <a:solidFill>
                  <a:schemeClr val="dk2"/>
                </a:solidFill>
                <a:latin typeface="Comfortaa"/>
                <a:ea typeface="Comfortaa"/>
                <a:cs typeface="Comfortaa"/>
                <a:sym typeface="Comfortaa"/>
              </a:rPr>
              <a:t>propósito</a:t>
            </a:r>
            <a:r>
              <a:rPr lang="es-419" sz="1300">
                <a:solidFill>
                  <a:schemeClr val="dk2"/>
                </a:solidFill>
                <a:latin typeface="Comfortaa"/>
                <a:ea typeface="Comfortaa"/>
                <a:cs typeface="Comfortaa"/>
                <a:sym typeface="Comfortaa"/>
              </a:rPr>
              <a:t> es garantizar que cada aeropuerto exista en nuestro sistema antes de intentar conectarlo con otros.</a:t>
            </a:r>
            <a:endParaRPr sz="1300">
              <a:solidFill>
                <a:schemeClr val="dk2"/>
              </a:solidFill>
              <a:latin typeface="Comfortaa"/>
              <a:ea typeface="Comfortaa"/>
              <a:cs typeface="Comfortaa"/>
              <a:sym typeface="Comfortaa"/>
            </a:endParaRPr>
          </a:p>
          <a:p>
            <a:pPr indent="-311150" lvl="0" marL="457200" rtl="0" algn="l">
              <a:spcBef>
                <a:spcPts val="0"/>
              </a:spcBef>
              <a:spcAft>
                <a:spcPts val="0"/>
              </a:spcAft>
              <a:buClr>
                <a:schemeClr val="dk2"/>
              </a:buClr>
              <a:buSzPts val="1300"/>
              <a:buFont typeface="Comfortaa"/>
              <a:buChar char="●"/>
            </a:pPr>
            <a:r>
              <a:rPr b="1" lang="es-419" sz="1300">
                <a:solidFill>
                  <a:schemeClr val="dk2"/>
                </a:solidFill>
                <a:latin typeface="Comfortaa"/>
                <a:ea typeface="Comfortaa"/>
                <a:cs typeface="Comfortaa"/>
                <a:sym typeface="Comfortaa"/>
              </a:rPr>
              <a:t>iata_code:</a:t>
            </a:r>
            <a:r>
              <a:rPr lang="es-419" sz="1300">
                <a:solidFill>
                  <a:schemeClr val="dk2"/>
                </a:solidFill>
                <a:latin typeface="Comfortaa"/>
                <a:ea typeface="Comfortaa"/>
                <a:cs typeface="Comfortaa"/>
                <a:sym typeface="Comfortaa"/>
              </a:rPr>
              <a:t> El código IATA del aeropuerto que se desea añadir. (Ej: “MAD”, “JFK”)</a:t>
            </a:r>
            <a:endParaRPr sz="1300">
              <a:solidFill>
                <a:schemeClr val="dk2"/>
              </a:solidFill>
              <a:latin typeface="Comfortaa"/>
              <a:ea typeface="Comfortaa"/>
              <a:cs typeface="Comfortaa"/>
              <a:sym typeface="Comfortaa"/>
            </a:endParaRPr>
          </a:p>
          <a:p>
            <a:pPr indent="-311150" lvl="0" marL="457200" rtl="0" algn="l">
              <a:spcBef>
                <a:spcPts val="0"/>
              </a:spcBef>
              <a:spcAft>
                <a:spcPts val="0"/>
              </a:spcAft>
              <a:buClr>
                <a:schemeClr val="dk2"/>
              </a:buClr>
              <a:buSzPts val="1300"/>
              <a:buFont typeface="Comfortaa"/>
              <a:buChar char="●"/>
            </a:pPr>
            <a:r>
              <a:rPr b="1" lang="es-419" sz="1300">
                <a:solidFill>
                  <a:schemeClr val="dk2"/>
                </a:solidFill>
                <a:latin typeface="Comfortaa"/>
                <a:ea typeface="Comfortaa"/>
                <a:cs typeface="Comfortaa"/>
                <a:sym typeface="Comfortaa"/>
              </a:rPr>
              <a:t>Los códigos IATA (International Air Transport Association)</a:t>
            </a:r>
            <a:r>
              <a:rPr lang="es-419" sz="1300">
                <a:solidFill>
                  <a:schemeClr val="dk2"/>
                </a:solidFill>
                <a:latin typeface="Comfortaa"/>
                <a:ea typeface="Comfortaa"/>
                <a:cs typeface="Comfortaa"/>
                <a:sym typeface="Comfortaa"/>
              </a:rPr>
              <a:t> son un conjunto estandarizado de identificadores creado por la Asociación Internacional de Transporte Aéreo para simplificar las operaciones en la aviación civil.</a:t>
            </a:r>
            <a:endParaRPr sz="1300">
              <a:solidFill>
                <a:schemeClr val="dk2"/>
              </a:solidFill>
              <a:latin typeface="Comfortaa"/>
              <a:ea typeface="Comfortaa"/>
              <a:cs typeface="Comfortaa"/>
              <a:sym typeface="Comfortaa"/>
            </a:endParaRPr>
          </a:p>
        </p:txBody>
      </p:sp>
      <p:pic>
        <p:nvPicPr>
          <p:cNvPr id="514" name="Google Shape;514;p72"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515" name="Google Shape;515;p72"/>
          <p:cNvSpPr txBox="1"/>
          <p:nvPr/>
        </p:nvSpPr>
        <p:spPr>
          <a:xfrm>
            <a:off x="6088650" y="759600"/>
            <a:ext cx="2857500" cy="4256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omfortaa"/>
              <a:buChar char="●"/>
            </a:pPr>
            <a:r>
              <a:rPr b="1" lang="es-419" sz="1300">
                <a:solidFill>
                  <a:schemeClr val="dk2"/>
                </a:solidFill>
                <a:latin typeface="Comfortaa"/>
                <a:ea typeface="Comfortaa"/>
                <a:cs typeface="Comfortaa"/>
                <a:sym typeface="Comfortaa"/>
              </a:rPr>
              <a:t>if iata_code not in self.rutas:</a:t>
            </a:r>
            <a:endParaRPr b="1" sz="1300">
              <a:solidFill>
                <a:schemeClr val="dk2"/>
              </a:solidFill>
              <a:latin typeface="Comfortaa"/>
              <a:ea typeface="Comfortaa"/>
              <a:cs typeface="Comfortaa"/>
              <a:sym typeface="Comfortaa"/>
            </a:endParaRPr>
          </a:p>
          <a:p>
            <a:pPr indent="0" lvl="0" marL="0" rtl="0" algn="l">
              <a:spcBef>
                <a:spcPts val="0"/>
              </a:spcBef>
              <a:spcAft>
                <a:spcPts val="0"/>
              </a:spcAft>
              <a:buNone/>
            </a:pPr>
            <a:r>
              <a:rPr lang="es-419" sz="1300">
                <a:solidFill>
                  <a:schemeClr val="dk2"/>
                </a:solidFill>
                <a:latin typeface="Comfortaa"/>
                <a:ea typeface="Comfortaa"/>
                <a:cs typeface="Comfortaa"/>
                <a:sym typeface="Comfortaa"/>
              </a:rPr>
              <a:t>Esta línea comprueba si el iata_code proporcionado ya existe como clave en el diccionario self.rutas.</a:t>
            </a:r>
            <a:endParaRPr sz="1300">
              <a:solidFill>
                <a:schemeClr val="dk2"/>
              </a:solidFill>
              <a:latin typeface="Comfortaa"/>
              <a:ea typeface="Comfortaa"/>
              <a:cs typeface="Comfortaa"/>
              <a:sym typeface="Comfortaa"/>
            </a:endParaRPr>
          </a:p>
          <a:p>
            <a:pPr indent="-311150" lvl="0" marL="457200" rtl="0" algn="l">
              <a:spcBef>
                <a:spcPts val="0"/>
              </a:spcBef>
              <a:spcAft>
                <a:spcPts val="0"/>
              </a:spcAft>
              <a:buClr>
                <a:schemeClr val="dk2"/>
              </a:buClr>
              <a:buSzPts val="1300"/>
              <a:buFont typeface="Comfortaa"/>
              <a:buChar char="●"/>
            </a:pPr>
            <a:r>
              <a:rPr b="1" lang="es-419" sz="1300">
                <a:solidFill>
                  <a:schemeClr val="dk2"/>
                </a:solidFill>
                <a:latin typeface="Comfortaa"/>
                <a:ea typeface="Comfortaa"/>
                <a:cs typeface="Comfortaa"/>
                <a:sym typeface="Comfortaa"/>
              </a:rPr>
              <a:t>self.rutas [iata_code] = [ ]:</a:t>
            </a:r>
            <a:endParaRPr b="1" sz="1300">
              <a:solidFill>
                <a:schemeClr val="dk2"/>
              </a:solidFill>
              <a:latin typeface="Comfortaa"/>
              <a:ea typeface="Comfortaa"/>
              <a:cs typeface="Comfortaa"/>
              <a:sym typeface="Comfortaa"/>
            </a:endParaRPr>
          </a:p>
          <a:p>
            <a:pPr indent="0" lvl="0" marL="0" rtl="0" algn="l">
              <a:spcBef>
                <a:spcPts val="0"/>
              </a:spcBef>
              <a:spcAft>
                <a:spcPts val="0"/>
              </a:spcAft>
              <a:buNone/>
            </a:pPr>
            <a:r>
              <a:rPr lang="es-419" sz="1300">
                <a:solidFill>
                  <a:schemeClr val="dk2"/>
                </a:solidFill>
                <a:latin typeface="Comfortaa"/>
                <a:ea typeface="Comfortaa"/>
                <a:cs typeface="Comfortaa"/>
                <a:sym typeface="Comfortaa"/>
              </a:rPr>
              <a:t>Si la condición es verdadera (el código no está en la red) se añade como una nueva clave al diccionario.</a:t>
            </a:r>
            <a:endParaRPr sz="1300">
              <a:solidFill>
                <a:schemeClr val="dk2"/>
              </a:solidFill>
              <a:latin typeface="Comfortaa"/>
              <a:ea typeface="Comfortaa"/>
              <a:cs typeface="Comfortaa"/>
              <a:sym typeface="Comfortaa"/>
            </a:endParaRPr>
          </a:p>
          <a:p>
            <a:pPr indent="0" lvl="0" marL="0" rtl="0" algn="l">
              <a:spcBef>
                <a:spcPts val="0"/>
              </a:spcBef>
              <a:spcAft>
                <a:spcPts val="0"/>
              </a:spcAft>
              <a:buNone/>
            </a:pPr>
            <a:r>
              <a:rPr lang="es-419" sz="1300">
                <a:solidFill>
                  <a:schemeClr val="dk2"/>
                </a:solidFill>
                <a:latin typeface="Comfortaa"/>
                <a:ea typeface="Comfortaa"/>
                <a:cs typeface="Comfortaa"/>
                <a:sym typeface="Comfortaa"/>
              </a:rPr>
              <a:t>El valor que se le asigna es una lista vacía [ ]. Está lista vacía es crucial, ya que eventualmente contendrá los códigos IATA de todos los aeropuertos de destino a los que se puede volar directamente de este nuevo aeropuerto.</a:t>
            </a:r>
            <a:endParaRPr sz="1300">
              <a:solidFill>
                <a:schemeClr val="dk2"/>
              </a:solidFill>
              <a:latin typeface="Comfortaa"/>
              <a:ea typeface="Comfortaa"/>
              <a:cs typeface="Comfortaa"/>
              <a:sym typeface="Comforta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3"/>
          <p:cNvSpPr txBox="1"/>
          <p:nvPr>
            <p:ph idx="1" type="body"/>
          </p:nvPr>
        </p:nvSpPr>
        <p:spPr>
          <a:xfrm>
            <a:off x="230325" y="1418450"/>
            <a:ext cx="5463600" cy="21462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def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agregar_vuelo_directo</a:t>
            </a:r>
            <a:r>
              <a:rPr lang="es-419" sz="1250">
                <a:solidFill>
                  <a:srgbClr val="3B3B3B"/>
                </a:solidFill>
                <a:highlight>
                  <a:srgbClr val="FFFFFF"/>
                </a:highlight>
                <a:latin typeface="Courier New"/>
                <a:ea typeface="Courier New"/>
                <a:cs typeface="Courier New"/>
                <a:sym typeface="Courier New"/>
              </a:rPr>
              <a:t>(</a:t>
            </a:r>
            <a:r>
              <a:rPr lang="es-419" sz="1250">
                <a:solidFill>
                  <a:srgbClr val="001080"/>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origen</a:t>
            </a:r>
            <a:r>
              <a:rPr lang="es-419" sz="1250">
                <a:solidFill>
                  <a:srgbClr val="3B3B3B"/>
                </a:solidFill>
                <a:highlight>
                  <a:srgbClr val="FFFFFF"/>
                </a:highlight>
                <a:latin typeface="Courier New"/>
                <a:ea typeface="Courier New"/>
                <a:cs typeface="Courier New"/>
                <a:sym typeface="Courier New"/>
              </a:rPr>
              <a:t>, </a:t>
            </a:r>
            <a:r>
              <a:rPr lang="es-419" sz="1250">
                <a:solidFill>
                  <a:srgbClr val="001080"/>
                </a:solidFill>
                <a:highlight>
                  <a:srgbClr val="FFFFFF"/>
                </a:highlight>
                <a:latin typeface="Courier New"/>
                <a:ea typeface="Courier New"/>
                <a:cs typeface="Courier New"/>
                <a:sym typeface="Courier New"/>
              </a:rPr>
              <a:t>destino</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if</a:t>
            </a:r>
            <a:r>
              <a:rPr lang="es-419" sz="1250">
                <a:solidFill>
                  <a:srgbClr val="3B3B3B"/>
                </a:solidFill>
                <a:highlight>
                  <a:srgbClr val="FFFFFF"/>
                </a:highlight>
                <a:latin typeface="Courier New"/>
                <a:ea typeface="Courier New"/>
                <a:cs typeface="Courier New"/>
                <a:sym typeface="Courier New"/>
              </a:rPr>
              <a:t> origen </a:t>
            </a:r>
            <a:r>
              <a:rPr lang="es-419" sz="1250">
                <a:solidFill>
                  <a:srgbClr val="0000FF"/>
                </a:solidFill>
                <a:highlight>
                  <a:srgbClr val="FFFFFF"/>
                </a:highlight>
                <a:latin typeface="Courier New"/>
                <a:ea typeface="Courier New"/>
                <a:cs typeface="Courier New"/>
                <a:sym typeface="Courier New"/>
              </a:rPr>
              <a:t>not</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in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.agregar_aeropuerto(origen)</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if</a:t>
            </a:r>
            <a:r>
              <a:rPr lang="es-419" sz="1250">
                <a:solidFill>
                  <a:srgbClr val="3B3B3B"/>
                </a:solidFill>
                <a:highlight>
                  <a:srgbClr val="FFFFFF"/>
                </a:highlight>
                <a:latin typeface="Courier New"/>
                <a:ea typeface="Courier New"/>
                <a:cs typeface="Courier New"/>
                <a:sym typeface="Courier New"/>
              </a:rPr>
              <a:t> destino </a:t>
            </a:r>
            <a:r>
              <a:rPr lang="es-419" sz="1250">
                <a:solidFill>
                  <a:srgbClr val="0000FF"/>
                </a:solidFill>
                <a:highlight>
                  <a:srgbClr val="FFFFFF"/>
                </a:highlight>
                <a:latin typeface="Courier New"/>
                <a:ea typeface="Courier New"/>
                <a:cs typeface="Courier New"/>
                <a:sym typeface="Courier New"/>
              </a:rPr>
              <a:t>not</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in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.agregar_aeropuerto(destino)</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if</a:t>
            </a:r>
            <a:r>
              <a:rPr lang="es-419" sz="1250">
                <a:solidFill>
                  <a:srgbClr val="3B3B3B"/>
                </a:solidFill>
                <a:highlight>
                  <a:srgbClr val="FFFFFF"/>
                </a:highlight>
                <a:latin typeface="Courier New"/>
                <a:ea typeface="Courier New"/>
                <a:cs typeface="Courier New"/>
                <a:sym typeface="Courier New"/>
              </a:rPr>
              <a:t> destino </a:t>
            </a:r>
            <a:r>
              <a:rPr lang="es-419" sz="1250">
                <a:solidFill>
                  <a:srgbClr val="0000FF"/>
                </a:solidFill>
                <a:highlight>
                  <a:srgbClr val="FFFFFF"/>
                </a:highlight>
                <a:latin typeface="Courier New"/>
                <a:ea typeface="Courier New"/>
                <a:cs typeface="Courier New"/>
                <a:sym typeface="Courier New"/>
              </a:rPr>
              <a:t>not</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in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.rutas[origen]:</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.rutas[origen].append(destino)</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"Ruta directa añadida: </a:t>
            </a:r>
            <a:r>
              <a:rPr lang="es-419" sz="1250">
                <a:solidFill>
                  <a:srgbClr val="0000FF"/>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origen</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 -&gt; </a:t>
            </a:r>
            <a:r>
              <a:rPr lang="es-419" sz="1250">
                <a:solidFill>
                  <a:srgbClr val="0000FF"/>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destino</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521" name="Google Shape;521;p73"/>
          <p:cNvSpPr txBox="1"/>
          <p:nvPr/>
        </p:nvSpPr>
        <p:spPr>
          <a:xfrm>
            <a:off x="230325" y="89750"/>
            <a:ext cx="5342100" cy="13287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El método </a:t>
            </a:r>
            <a:r>
              <a:rPr b="1" lang="es-419" sz="1200">
                <a:solidFill>
                  <a:schemeClr val="dk1"/>
                </a:solidFill>
                <a:latin typeface="Comfortaa"/>
                <a:ea typeface="Comfortaa"/>
                <a:cs typeface="Comfortaa"/>
                <a:sym typeface="Comfortaa"/>
              </a:rPr>
              <a:t>agregar_vuelo_directo</a:t>
            </a:r>
            <a:r>
              <a:rPr lang="es-419" sz="1200">
                <a:solidFill>
                  <a:schemeClr val="dk1"/>
                </a:solidFill>
                <a:latin typeface="Comfortaa"/>
                <a:ea typeface="Comfortaa"/>
                <a:cs typeface="Comfortaa"/>
                <a:sym typeface="Comfortaa"/>
              </a:rPr>
              <a:t> es el que crea las </a:t>
            </a:r>
            <a:r>
              <a:rPr b="1" lang="es-419" sz="1200">
                <a:solidFill>
                  <a:schemeClr val="dk1"/>
                </a:solidFill>
                <a:latin typeface="Comfortaa"/>
                <a:ea typeface="Comfortaa"/>
                <a:cs typeface="Comfortaa"/>
                <a:sym typeface="Comfortaa"/>
              </a:rPr>
              <a:t>conexiones </a:t>
            </a:r>
            <a:r>
              <a:rPr lang="es-419" sz="1200">
                <a:solidFill>
                  <a:schemeClr val="dk1"/>
                </a:solidFill>
                <a:latin typeface="Comfortaa"/>
                <a:ea typeface="Comfortaa"/>
                <a:cs typeface="Comfortaa"/>
                <a:sym typeface="Comfortaa"/>
              </a:rPr>
              <a:t>(aristas dirigidas) entre los aeropuertos (nodos) en el grafo de rutas aéreas. </a:t>
            </a:r>
            <a:endParaRPr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El propósito de este método es establecer un enlace de una sola dirección (dirigido) desde un aeropuerto de origen a un aeropuerto de destino.</a:t>
            </a:r>
            <a:endParaRPr sz="1200">
              <a:solidFill>
                <a:schemeClr val="dk1"/>
              </a:solidFill>
              <a:latin typeface="Comfortaa"/>
              <a:ea typeface="Comfortaa"/>
              <a:cs typeface="Comfortaa"/>
              <a:sym typeface="Comfortaa"/>
            </a:endParaRPr>
          </a:p>
        </p:txBody>
      </p:sp>
      <p:sp>
        <p:nvSpPr>
          <p:cNvPr id="522" name="Google Shape;522;p73"/>
          <p:cNvSpPr txBox="1"/>
          <p:nvPr/>
        </p:nvSpPr>
        <p:spPr>
          <a:xfrm>
            <a:off x="55375" y="3286000"/>
            <a:ext cx="4729200" cy="17943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s-419" sz="1800" u="sng">
                <a:solidFill>
                  <a:srgbClr val="0A0A0A"/>
                </a:solidFill>
                <a:latin typeface="Comfortaa"/>
                <a:ea typeface="Comfortaa"/>
                <a:cs typeface="Comfortaa"/>
                <a:sym typeface="Comfortaa"/>
              </a:rPr>
              <a:t>Asegurar la existencia de los nodos:</a:t>
            </a:r>
            <a:endParaRPr b="1" sz="1800" u="sng">
              <a:solidFill>
                <a:srgbClr val="0A0A0A"/>
              </a:solidFill>
              <a:latin typeface="Comfortaa"/>
              <a:ea typeface="Comfortaa"/>
              <a:cs typeface="Comfortaa"/>
              <a:sym typeface="Comfortaa"/>
            </a:endParaRPr>
          </a:p>
          <a:p>
            <a:pPr indent="0" lvl="0" marL="0" rtl="0" algn="l">
              <a:lnSpc>
                <a:spcPct val="130000"/>
              </a:lnSpc>
              <a:spcBef>
                <a:spcPts val="0"/>
              </a:spcBef>
              <a:spcAft>
                <a:spcPts val="0"/>
              </a:spcAft>
              <a:buNone/>
            </a:pPr>
            <a:r>
              <a:rPr lang="es-419">
                <a:solidFill>
                  <a:srgbClr val="0A0A0A"/>
                </a:solidFill>
                <a:latin typeface="Roboto"/>
                <a:ea typeface="Roboto"/>
                <a:cs typeface="Roboto"/>
                <a:sym typeface="Roboto"/>
              </a:rPr>
              <a:t>python</a:t>
            </a:r>
            <a:endParaRPr>
              <a:solidFill>
                <a:srgbClr val="0A0A0A"/>
              </a:solidFill>
              <a:latin typeface="Roboto"/>
              <a:ea typeface="Roboto"/>
              <a:cs typeface="Roboto"/>
              <a:sym typeface="Roboto"/>
            </a:endParaRPr>
          </a:p>
          <a:p>
            <a:pPr indent="0" lvl="0" marL="0" rtl="0" algn="l">
              <a:spcBef>
                <a:spcPts val="0"/>
              </a:spcBef>
              <a:spcAft>
                <a:spcPts val="0"/>
              </a:spcAft>
              <a:buNone/>
            </a:pPr>
            <a:r>
              <a:rPr lang="es-419">
                <a:solidFill>
                  <a:srgbClr val="9334E6"/>
                </a:solidFill>
                <a:latin typeface="Roboto"/>
                <a:ea typeface="Roboto"/>
                <a:cs typeface="Roboto"/>
                <a:sym typeface="Roboto"/>
              </a:rPr>
              <a:t>if</a:t>
            </a:r>
            <a:r>
              <a:rPr lang="es-419">
                <a:solidFill>
                  <a:srgbClr val="0A0A0A"/>
                </a:solidFill>
                <a:latin typeface="Roboto"/>
                <a:ea typeface="Roboto"/>
                <a:cs typeface="Roboto"/>
                <a:sym typeface="Roboto"/>
              </a:rPr>
              <a:t> origen </a:t>
            </a:r>
            <a:r>
              <a:rPr lang="es-419">
                <a:solidFill>
                  <a:srgbClr val="9334E6"/>
                </a:solidFill>
                <a:latin typeface="Roboto"/>
                <a:ea typeface="Roboto"/>
                <a:cs typeface="Roboto"/>
                <a:sym typeface="Roboto"/>
              </a:rPr>
              <a:t>not</a:t>
            </a:r>
            <a:r>
              <a:rPr lang="es-419">
                <a:solidFill>
                  <a:srgbClr val="0A0A0A"/>
                </a:solidFill>
                <a:latin typeface="Roboto"/>
                <a:ea typeface="Roboto"/>
                <a:cs typeface="Roboto"/>
                <a:sym typeface="Roboto"/>
              </a:rPr>
              <a:t> </a:t>
            </a:r>
            <a:r>
              <a:rPr lang="es-419">
                <a:solidFill>
                  <a:srgbClr val="9334E6"/>
                </a:solidFill>
                <a:latin typeface="Roboto"/>
                <a:ea typeface="Roboto"/>
                <a:cs typeface="Roboto"/>
                <a:sym typeface="Roboto"/>
              </a:rPr>
              <a:t>in</a:t>
            </a:r>
            <a:r>
              <a:rPr lang="es-419">
                <a:solidFill>
                  <a:srgbClr val="0A0A0A"/>
                </a:solidFill>
                <a:latin typeface="Roboto"/>
                <a:ea typeface="Roboto"/>
                <a:cs typeface="Roboto"/>
                <a:sym typeface="Roboto"/>
              </a:rPr>
              <a:t> self.rutas:</a:t>
            </a:r>
            <a:endParaRPr>
              <a:solidFill>
                <a:srgbClr val="0A0A0A"/>
              </a:solidFill>
              <a:latin typeface="Roboto"/>
              <a:ea typeface="Roboto"/>
              <a:cs typeface="Roboto"/>
              <a:sym typeface="Roboto"/>
            </a:endParaRPr>
          </a:p>
          <a:p>
            <a:pPr indent="0" lvl="0" marL="0" rtl="0" algn="l">
              <a:spcBef>
                <a:spcPts val="0"/>
              </a:spcBef>
              <a:spcAft>
                <a:spcPts val="0"/>
              </a:spcAft>
              <a:buNone/>
            </a:pPr>
            <a:r>
              <a:rPr lang="es-419">
                <a:solidFill>
                  <a:srgbClr val="0A0A0A"/>
                </a:solidFill>
                <a:latin typeface="Roboto"/>
                <a:ea typeface="Roboto"/>
                <a:cs typeface="Roboto"/>
                <a:sym typeface="Roboto"/>
              </a:rPr>
              <a:t>    self.agregar_aeropuerto(origen)</a:t>
            </a:r>
            <a:endParaRPr>
              <a:solidFill>
                <a:srgbClr val="0A0A0A"/>
              </a:solidFill>
              <a:latin typeface="Roboto"/>
              <a:ea typeface="Roboto"/>
              <a:cs typeface="Roboto"/>
              <a:sym typeface="Roboto"/>
            </a:endParaRPr>
          </a:p>
          <a:p>
            <a:pPr indent="0" lvl="0" marL="0" rtl="0" algn="l">
              <a:spcBef>
                <a:spcPts val="0"/>
              </a:spcBef>
              <a:spcAft>
                <a:spcPts val="0"/>
              </a:spcAft>
              <a:buNone/>
            </a:pPr>
            <a:r>
              <a:rPr lang="es-419">
                <a:solidFill>
                  <a:srgbClr val="9334E6"/>
                </a:solidFill>
                <a:latin typeface="Roboto"/>
                <a:ea typeface="Roboto"/>
                <a:cs typeface="Roboto"/>
                <a:sym typeface="Roboto"/>
              </a:rPr>
              <a:t>if</a:t>
            </a:r>
            <a:r>
              <a:rPr lang="es-419">
                <a:solidFill>
                  <a:srgbClr val="0A0A0A"/>
                </a:solidFill>
                <a:latin typeface="Roboto"/>
                <a:ea typeface="Roboto"/>
                <a:cs typeface="Roboto"/>
                <a:sym typeface="Roboto"/>
              </a:rPr>
              <a:t> destino </a:t>
            </a:r>
            <a:r>
              <a:rPr lang="es-419">
                <a:solidFill>
                  <a:srgbClr val="9334E6"/>
                </a:solidFill>
                <a:latin typeface="Roboto"/>
                <a:ea typeface="Roboto"/>
                <a:cs typeface="Roboto"/>
                <a:sym typeface="Roboto"/>
              </a:rPr>
              <a:t>not</a:t>
            </a:r>
            <a:r>
              <a:rPr lang="es-419">
                <a:solidFill>
                  <a:srgbClr val="0A0A0A"/>
                </a:solidFill>
                <a:latin typeface="Roboto"/>
                <a:ea typeface="Roboto"/>
                <a:cs typeface="Roboto"/>
                <a:sym typeface="Roboto"/>
              </a:rPr>
              <a:t> </a:t>
            </a:r>
            <a:r>
              <a:rPr lang="es-419">
                <a:solidFill>
                  <a:srgbClr val="9334E6"/>
                </a:solidFill>
                <a:latin typeface="Roboto"/>
                <a:ea typeface="Roboto"/>
                <a:cs typeface="Roboto"/>
                <a:sym typeface="Roboto"/>
              </a:rPr>
              <a:t>in</a:t>
            </a:r>
            <a:r>
              <a:rPr lang="es-419">
                <a:solidFill>
                  <a:srgbClr val="0A0A0A"/>
                </a:solidFill>
                <a:latin typeface="Roboto"/>
                <a:ea typeface="Roboto"/>
                <a:cs typeface="Roboto"/>
                <a:sym typeface="Roboto"/>
              </a:rPr>
              <a:t> self.rutas:</a:t>
            </a:r>
            <a:endParaRPr>
              <a:solidFill>
                <a:srgbClr val="0A0A0A"/>
              </a:solidFill>
              <a:latin typeface="Roboto"/>
              <a:ea typeface="Roboto"/>
              <a:cs typeface="Roboto"/>
              <a:sym typeface="Roboto"/>
            </a:endParaRPr>
          </a:p>
          <a:p>
            <a:pPr indent="0" lvl="0" marL="0" rtl="0" algn="l">
              <a:lnSpc>
                <a:spcPct val="157142"/>
              </a:lnSpc>
              <a:spcBef>
                <a:spcPts val="0"/>
              </a:spcBef>
              <a:spcAft>
                <a:spcPts val="0"/>
              </a:spcAft>
              <a:buNone/>
            </a:pPr>
            <a:r>
              <a:rPr lang="es-419">
                <a:solidFill>
                  <a:srgbClr val="0A0A0A"/>
                </a:solidFill>
                <a:latin typeface="Roboto"/>
                <a:ea typeface="Roboto"/>
                <a:cs typeface="Roboto"/>
                <a:sym typeface="Roboto"/>
              </a:rPr>
              <a:t>    self.agregar_aeropuerto(destino)</a:t>
            </a:r>
            <a:endParaRPr>
              <a:solidFill>
                <a:srgbClr val="0A0A0A"/>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endParaRPr>
          </a:p>
        </p:txBody>
      </p:sp>
      <p:pic>
        <p:nvPicPr>
          <p:cNvPr id="523" name="Google Shape;523;p73"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524" name="Google Shape;524;p73"/>
          <p:cNvSpPr txBox="1"/>
          <p:nvPr/>
        </p:nvSpPr>
        <p:spPr>
          <a:xfrm>
            <a:off x="5792525" y="863900"/>
            <a:ext cx="3267300" cy="4216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Está implementación hace que el método sea más robusto. Verifica si existen, y si no es así los crea automáticamente utilizando el método </a:t>
            </a:r>
            <a:r>
              <a:rPr b="1" lang="es-419" sz="1200">
                <a:solidFill>
                  <a:schemeClr val="dk1"/>
                </a:solidFill>
                <a:latin typeface="Comfortaa"/>
                <a:ea typeface="Comfortaa"/>
                <a:cs typeface="Comfortaa"/>
                <a:sym typeface="Comfortaa"/>
              </a:rPr>
              <a:t>agregar_aeropuerto </a:t>
            </a:r>
            <a:r>
              <a:rPr lang="es-419" sz="1200">
                <a:solidFill>
                  <a:schemeClr val="dk1"/>
                </a:solidFill>
                <a:latin typeface="Comfortaa"/>
                <a:ea typeface="Comfortaa"/>
                <a:cs typeface="Comfortaa"/>
                <a:sym typeface="Comfortaa"/>
              </a:rPr>
              <a:t>definido anteriormente, </a:t>
            </a:r>
            <a:endParaRPr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Esto evita errores si intentan añadir una ruta entre aeropuertos que aún no han sido inicializados en la red.</a:t>
            </a:r>
            <a:endParaRPr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Está comprobación es crucial para la integridad del grafo.</a:t>
            </a:r>
            <a:endParaRPr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Previene aristas duplicadas ya que asegura que no se añada la misma ruta dos veces.</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self.rutas[origen].append(destino):</a:t>
            </a:r>
            <a:endParaRPr b="1"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Si la condición anterior es verdadera (la ruta no existe), se añade el destino a la lista de vecinos del origen.</a:t>
            </a:r>
            <a:endParaRPr sz="12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s-419" sz="1200">
                <a:solidFill>
                  <a:schemeClr val="dk1"/>
                </a:solidFill>
                <a:latin typeface="Comfortaa"/>
                <a:ea typeface="Comfortaa"/>
                <a:cs typeface="Comfortaa"/>
                <a:sym typeface="Comfortaa"/>
              </a:rPr>
              <a:t>Esto establece la conexión dirigida.</a:t>
            </a:r>
            <a:endParaRPr sz="18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txBox="1"/>
          <p:nvPr>
            <p:ph idx="1" type="body"/>
          </p:nvPr>
        </p:nvSpPr>
        <p:spPr>
          <a:xfrm>
            <a:off x="212025" y="199350"/>
            <a:ext cx="8520600" cy="24699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0000FF"/>
                </a:solidFill>
                <a:highlight>
                  <a:srgbClr val="FFFFFF"/>
                </a:highlight>
                <a:latin typeface="Courier New"/>
                <a:ea typeface="Courier New"/>
                <a:cs typeface="Courier New"/>
                <a:sym typeface="Courier New"/>
              </a:rPr>
              <a:t>def</a:t>
            </a:r>
            <a:r>
              <a:rPr lang="es-419" sz="1374">
                <a:solidFill>
                  <a:srgbClr val="3B3B3B"/>
                </a:solidFill>
                <a:highlight>
                  <a:srgbClr val="FFFFFF"/>
                </a:highlight>
                <a:latin typeface="Courier New"/>
                <a:ea typeface="Courier New"/>
                <a:cs typeface="Courier New"/>
                <a:sym typeface="Courier New"/>
              </a:rPr>
              <a:t> </a:t>
            </a:r>
            <a:r>
              <a:rPr lang="es-419" sz="1374">
                <a:solidFill>
                  <a:srgbClr val="795E26"/>
                </a:solidFill>
                <a:highlight>
                  <a:srgbClr val="FFFFFF"/>
                </a:highlight>
                <a:latin typeface="Courier New"/>
                <a:ea typeface="Courier New"/>
                <a:cs typeface="Courier New"/>
                <a:sym typeface="Courier New"/>
              </a:rPr>
              <a:t>imprimir_rutas</a:t>
            </a:r>
            <a:r>
              <a:rPr lang="es-419" sz="1374">
                <a:solidFill>
                  <a:srgbClr val="3B3B3B"/>
                </a:solidFill>
                <a:highlight>
                  <a:srgbClr val="FFFFFF"/>
                </a:highlight>
                <a:latin typeface="Courier New"/>
                <a:ea typeface="Courier New"/>
                <a:cs typeface="Courier New"/>
                <a:sym typeface="Courier New"/>
              </a:rPr>
              <a:t>(</a:t>
            </a:r>
            <a:r>
              <a:rPr lang="es-419" sz="1374">
                <a:solidFill>
                  <a:srgbClr val="001080"/>
                </a:solidFill>
                <a:highlight>
                  <a:srgbClr val="FFFFFF"/>
                </a:highlight>
                <a:latin typeface="Courier New"/>
                <a:ea typeface="Courier New"/>
                <a:cs typeface="Courier New"/>
                <a:sym typeface="Courier New"/>
              </a:rPr>
              <a:t>self</a:t>
            </a:r>
            <a:r>
              <a:rPr lang="es-419" sz="1374">
                <a:solidFill>
                  <a:srgbClr val="3B3B3B"/>
                </a:solidFill>
                <a:highlight>
                  <a:srgbClr val="FFFFFF"/>
                </a:highlight>
                <a:latin typeface="Courier New"/>
                <a:ea typeface="Courier New"/>
                <a:cs typeface="Courier New"/>
                <a:sym typeface="Courier New"/>
              </a:rPr>
              <a:t>):</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A31515"/>
                </a:solidFill>
                <a:highlight>
                  <a:srgbClr val="FFFFFF"/>
                </a:highlight>
                <a:latin typeface="Courier New"/>
                <a:ea typeface="Courier New"/>
                <a:cs typeface="Courier New"/>
                <a:sym typeface="Courier New"/>
              </a:rPr>
              <a:t>"""Imprime la representación de todas las rutas."""</a:t>
            </a:r>
            <a:endParaRPr sz="1374">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795E26"/>
                </a:solidFill>
                <a:highlight>
                  <a:srgbClr val="FFFFFF"/>
                </a:highlight>
                <a:latin typeface="Courier New"/>
                <a:ea typeface="Courier New"/>
                <a:cs typeface="Courier New"/>
                <a:sym typeface="Courier New"/>
              </a:rPr>
              <a:t>print</a:t>
            </a:r>
            <a:r>
              <a:rPr lang="es-419" sz="1374">
                <a:solidFill>
                  <a:srgbClr val="3B3B3B"/>
                </a:solidFill>
                <a:highlight>
                  <a:srgbClr val="FFFFFF"/>
                </a:highlight>
                <a:latin typeface="Courier New"/>
                <a:ea typeface="Courier New"/>
                <a:cs typeface="Courier New"/>
                <a:sym typeface="Courier New"/>
              </a:rPr>
              <a:t>(</a:t>
            </a:r>
            <a:r>
              <a:rPr lang="es-419" sz="1374">
                <a:solidFill>
                  <a:srgbClr val="A31515"/>
                </a:solidFill>
                <a:highlight>
                  <a:srgbClr val="FFFFFF"/>
                </a:highlight>
                <a:latin typeface="Courier New"/>
                <a:ea typeface="Courier New"/>
                <a:cs typeface="Courier New"/>
                <a:sym typeface="Courier New"/>
              </a:rPr>
              <a:t>"</a:t>
            </a:r>
            <a:r>
              <a:rPr lang="es-419" sz="1374">
                <a:solidFill>
                  <a:srgbClr val="EE0000"/>
                </a:solidFill>
                <a:highlight>
                  <a:srgbClr val="FFFFFF"/>
                </a:highlight>
                <a:latin typeface="Courier New"/>
                <a:ea typeface="Courier New"/>
                <a:cs typeface="Courier New"/>
                <a:sym typeface="Courier New"/>
              </a:rPr>
              <a:t>\n</a:t>
            </a:r>
            <a:r>
              <a:rPr lang="es-419" sz="1374">
                <a:solidFill>
                  <a:srgbClr val="A31515"/>
                </a:solidFill>
                <a:highlight>
                  <a:srgbClr val="FFFFFF"/>
                </a:highlight>
                <a:latin typeface="Courier New"/>
                <a:ea typeface="Courier New"/>
                <a:cs typeface="Courier New"/>
                <a:sym typeface="Courier New"/>
              </a:rPr>
              <a:t>--- Red de Rutas Aéreas (Grafo Dirigido) ---"</a:t>
            </a:r>
            <a:r>
              <a:rPr lang="es-419" sz="1374">
                <a:solidFill>
                  <a:srgbClr val="3B3B3B"/>
                </a:solidFill>
                <a:highlight>
                  <a:srgbClr val="FFFFFF"/>
                </a:highlight>
                <a:latin typeface="Courier New"/>
                <a:ea typeface="Courier New"/>
                <a:cs typeface="Courier New"/>
                <a:sym typeface="Courier New"/>
              </a:rPr>
              <a:t>)</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AF00DB"/>
                </a:solidFill>
                <a:highlight>
                  <a:srgbClr val="FFFFFF"/>
                </a:highlight>
                <a:latin typeface="Courier New"/>
                <a:ea typeface="Courier New"/>
                <a:cs typeface="Courier New"/>
                <a:sym typeface="Courier New"/>
              </a:rPr>
              <a:t>for</a:t>
            </a:r>
            <a:r>
              <a:rPr lang="es-419" sz="1374">
                <a:solidFill>
                  <a:srgbClr val="3B3B3B"/>
                </a:solidFill>
                <a:highlight>
                  <a:srgbClr val="FFFFFF"/>
                </a:highlight>
                <a:latin typeface="Courier New"/>
                <a:ea typeface="Courier New"/>
                <a:cs typeface="Courier New"/>
                <a:sym typeface="Courier New"/>
              </a:rPr>
              <a:t> aeropuerto, destinos </a:t>
            </a:r>
            <a:r>
              <a:rPr lang="es-419" sz="1374">
                <a:solidFill>
                  <a:srgbClr val="AF00DB"/>
                </a:solidFill>
                <a:highlight>
                  <a:srgbClr val="FFFFFF"/>
                </a:highlight>
                <a:latin typeface="Courier New"/>
                <a:ea typeface="Courier New"/>
                <a:cs typeface="Courier New"/>
                <a:sym typeface="Courier New"/>
              </a:rPr>
              <a:t>in</a:t>
            </a:r>
            <a:r>
              <a:rPr lang="es-419" sz="1374">
                <a:solidFill>
                  <a:srgbClr val="3B3B3B"/>
                </a:solidFill>
                <a:highlight>
                  <a:srgbClr val="FFFFFF"/>
                </a:highlight>
                <a:latin typeface="Courier New"/>
                <a:ea typeface="Courier New"/>
                <a:cs typeface="Courier New"/>
                <a:sym typeface="Courier New"/>
              </a:rPr>
              <a:t> </a:t>
            </a:r>
            <a:r>
              <a:rPr lang="es-419" sz="1374">
                <a:solidFill>
                  <a:srgbClr val="0000FF"/>
                </a:solidFill>
                <a:highlight>
                  <a:srgbClr val="FFFFFF"/>
                </a:highlight>
                <a:latin typeface="Courier New"/>
                <a:ea typeface="Courier New"/>
                <a:cs typeface="Courier New"/>
                <a:sym typeface="Courier New"/>
              </a:rPr>
              <a:t>self</a:t>
            </a:r>
            <a:r>
              <a:rPr lang="es-419" sz="1374">
                <a:solidFill>
                  <a:srgbClr val="3B3B3B"/>
                </a:solidFill>
                <a:highlight>
                  <a:srgbClr val="FFFFFF"/>
                </a:highlight>
                <a:latin typeface="Courier New"/>
                <a:ea typeface="Courier New"/>
                <a:cs typeface="Courier New"/>
                <a:sym typeface="Courier New"/>
              </a:rPr>
              <a:t>.rutas.items():</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AF00DB"/>
                </a:solidFill>
                <a:highlight>
                  <a:srgbClr val="FFFFFF"/>
                </a:highlight>
                <a:latin typeface="Courier New"/>
                <a:ea typeface="Courier New"/>
                <a:cs typeface="Courier New"/>
                <a:sym typeface="Courier New"/>
              </a:rPr>
              <a:t>if</a:t>
            </a:r>
            <a:r>
              <a:rPr lang="es-419" sz="1374">
                <a:solidFill>
                  <a:srgbClr val="3B3B3B"/>
                </a:solidFill>
                <a:highlight>
                  <a:srgbClr val="FFFFFF"/>
                </a:highlight>
                <a:latin typeface="Courier New"/>
                <a:ea typeface="Courier New"/>
                <a:cs typeface="Courier New"/>
                <a:sym typeface="Courier New"/>
              </a:rPr>
              <a:t> destinos:</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795E26"/>
                </a:solidFill>
                <a:highlight>
                  <a:srgbClr val="FFFFFF"/>
                </a:highlight>
                <a:latin typeface="Courier New"/>
                <a:ea typeface="Courier New"/>
                <a:cs typeface="Courier New"/>
                <a:sym typeface="Courier New"/>
              </a:rPr>
              <a:t>print</a:t>
            </a:r>
            <a:r>
              <a:rPr lang="es-419" sz="1374">
                <a:solidFill>
                  <a:srgbClr val="3B3B3B"/>
                </a:solidFill>
                <a:highlight>
                  <a:srgbClr val="FFFFFF"/>
                </a:highlight>
                <a:latin typeface="Courier New"/>
                <a:ea typeface="Courier New"/>
                <a:cs typeface="Courier New"/>
                <a:sym typeface="Courier New"/>
              </a:rPr>
              <a:t>(</a:t>
            </a:r>
            <a:r>
              <a:rPr lang="es-419" sz="1374">
                <a:solidFill>
                  <a:srgbClr val="0000FF"/>
                </a:solidFill>
                <a:highlight>
                  <a:srgbClr val="FFFFFF"/>
                </a:highlight>
                <a:latin typeface="Courier New"/>
                <a:ea typeface="Courier New"/>
                <a:cs typeface="Courier New"/>
                <a:sym typeface="Courier New"/>
              </a:rPr>
              <a:t>f</a:t>
            </a:r>
            <a:r>
              <a:rPr lang="es-419" sz="1374">
                <a:solidFill>
                  <a:srgbClr val="A31515"/>
                </a:solidFill>
                <a:highlight>
                  <a:srgbClr val="FFFFFF"/>
                </a:highlight>
                <a:latin typeface="Courier New"/>
                <a:ea typeface="Courier New"/>
                <a:cs typeface="Courier New"/>
                <a:sym typeface="Courier New"/>
              </a:rPr>
              <a:t>"Desde </a:t>
            </a:r>
            <a:r>
              <a:rPr lang="es-419" sz="1374">
                <a:solidFill>
                  <a:srgbClr val="0000FF"/>
                </a:solidFill>
                <a:highlight>
                  <a:srgbClr val="FFFFFF"/>
                </a:highlight>
                <a:latin typeface="Courier New"/>
                <a:ea typeface="Courier New"/>
                <a:cs typeface="Courier New"/>
                <a:sym typeface="Courier New"/>
              </a:rPr>
              <a:t>{</a:t>
            </a:r>
            <a:r>
              <a:rPr lang="es-419" sz="1374">
                <a:solidFill>
                  <a:srgbClr val="3B3B3B"/>
                </a:solidFill>
                <a:highlight>
                  <a:srgbClr val="FFFFFF"/>
                </a:highlight>
                <a:latin typeface="Courier New"/>
                <a:ea typeface="Courier New"/>
                <a:cs typeface="Courier New"/>
                <a:sym typeface="Courier New"/>
              </a:rPr>
              <a:t>aeropuerto</a:t>
            </a:r>
            <a:r>
              <a:rPr lang="es-419" sz="1374">
                <a:solidFill>
                  <a:srgbClr val="0000FF"/>
                </a:solidFill>
                <a:highlight>
                  <a:srgbClr val="FFFFFF"/>
                </a:highlight>
                <a:latin typeface="Courier New"/>
                <a:ea typeface="Courier New"/>
                <a:cs typeface="Courier New"/>
                <a:sym typeface="Courier New"/>
              </a:rPr>
              <a:t>}</a:t>
            </a:r>
            <a:r>
              <a:rPr lang="es-419" sz="1374">
                <a:solidFill>
                  <a:srgbClr val="A31515"/>
                </a:solidFill>
                <a:highlight>
                  <a:srgbClr val="FFFFFF"/>
                </a:highlight>
                <a:latin typeface="Courier New"/>
                <a:ea typeface="Courier New"/>
                <a:cs typeface="Courier New"/>
                <a:sym typeface="Courier New"/>
              </a:rPr>
              <a:t> puedes volar a: </a:t>
            </a:r>
            <a:r>
              <a:rPr lang="es-419" sz="1374">
                <a:solidFill>
                  <a:srgbClr val="0000FF"/>
                </a:solidFill>
                <a:highlight>
                  <a:srgbClr val="FFFFFF"/>
                </a:highlight>
                <a:latin typeface="Courier New"/>
                <a:ea typeface="Courier New"/>
                <a:cs typeface="Courier New"/>
                <a:sym typeface="Courier New"/>
              </a:rPr>
              <a:t>{</a:t>
            </a:r>
            <a:r>
              <a:rPr lang="es-419" sz="1374">
                <a:solidFill>
                  <a:srgbClr val="A31515"/>
                </a:solidFill>
                <a:highlight>
                  <a:srgbClr val="FFFFFF"/>
                </a:highlight>
                <a:latin typeface="Courier New"/>
                <a:ea typeface="Courier New"/>
                <a:cs typeface="Courier New"/>
                <a:sym typeface="Courier New"/>
              </a:rPr>
              <a:t>', '</a:t>
            </a:r>
            <a:r>
              <a:rPr lang="es-419" sz="1374">
                <a:solidFill>
                  <a:srgbClr val="3B3B3B"/>
                </a:solidFill>
                <a:highlight>
                  <a:srgbClr val="FFFFFF"/>
                </a:highlight>
                <a:latin typeface="Courier New"/>
                <a:ea typeface="Courier New"/>
                <a:cs typeface="Courier New"/>
                <a:sym typeface="Courier New"/>
              </a:rPr>
              <a:t>.join(destinos)</a:t>
            </a:r>
            <a:r>
              <a:rPr lang="es-419" sz="1374">
                <a:solidFill>
                  <a:srgbClr val="0000FF"/>
                </a:solidFill>
                <a:highlight>
                  <a:srgbClr val="FFFFFF"/>
                </a:highlight>
                <a:latin typeface="Courier New"/>
                <a:ea typeface="Courier New"/>
                <a:cs typeface="Courier New"/>
                <a:sym typeface="Courier New"/>
              </a:rPr>
              <a:t>}</a:t>
            </a:r>
            <a:r>
              <a:rPr lang="es-419" sz="1374">
                <a:solidFill>
                  <a:srgbClr val="A31515"/>
                </a:solidFill>
                <a:highlight>
                  <a:srgbClr val="FFFFFF"/>
                </a:highlight>
                <a:latin typeface="Courier New"/>
                <a:ea typeface="Courier New"/>
                <a:cs typeface="Courier New"/>
                <a:sym typeface="Courier New"/>
              </a:rPr>
              <a:t>"</a:t>
            </a:r>
            <a:r>
              <a:rPr lang="es-419" sz="1374">
                <a:solidFill>
                  <a:srgbClr val="3B3B3B"/>
                </a:solidFill>
                <a:highlight>
                  <a:srgbClr val="FFFFFF"/>
                </a:highlight>
                <a:latin typeface="Courier New"/>
                <a:ea typeface="Courier New"/>
                <a:cs typeface="Courier New"/>
                <a:sym typeface="Courier New"/>
              </a:rPr>
              <a:t>)</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AF00DB"/>
                </a:solidFill>
                <a:highlight>
                  <a:srgbClr val="FFFFFF"/>
                </a:highlight>
                <a:latin typeface="Courier New"/>
                <a:ea typeface="Courier New"/>
                <a:cs typeface="Courier New"/>
                <a:sym typeface="Courier New"/>
              </a:rPr>
              <a:t>else</a:t>
            </a:r>
            <a:endParaRPr sz="1374">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374">
                <a:solidFill>
                  <a:srgbClr val="3B3B3B"/>
                </a:solidFill>
                <a:highlight>
                  <a:srgbClr val="FFFFFF"/>
                </a:highlight>
                <a:latin typeface="Courier New"/>
                <a:ea typeface="Courier New"/>
                <a:cs typeface="Courier New"/>
                <a:sym typeface="Courier New"/>
              </a:rPr>
              <a:t>                </a:t>
            </a:r>
            <a:r>
              <a:rPr lang="es-419" sz="1374">
                <a:solidFill>
                  <a:srgbClr val="795E26"/>
                </a:solidFill>
                <a:highlight>
                  <a:srgbClr val="FFFFFF"/>
                </a:highlight>
                <a:latin typeface="Courier New"/>
                <a:ea typeface="Courier New"/>
                <a:cs typeface="Courier New"/>
                <a:sym typeface="Courier New"/>
              </a:rPr>
              <a:t>print</a:t>
            </a:r>
            <a:r>
              <a:rPr lang="es-419" sz="1374">
                <a:solidFill>
                  <a:srgbClr val="3B3B3B"/>
                </a:solidFill>
                <a:highlight>
                  <a:srgbClr val="FFFFFF"/>
                </a:highlight>
                <a:latin typeface="Courier New"/>
                <a:ea typeface="Courier New"/>
                <a:cs typeface="Courier New"/>
                <a:sym typeface="Courier New"/>
              </a:rPr>
              <a:t>(</a:t>
            </a:r>
            <a:r>
              <a:rPr lang="es-419" sz="1374">
                <a:solidFill>
                  <a:srgbClr val="0000FF"/>
                </a:solidFill>
                <a:highlight>
                  <a:srgbClr val="FFFFFF"/>
                </a:highlight>
                <a:latin typeface="Courier New"/>
                <a:ea typeface="Courier New"/>
                <a:cs typeface="Courier New"/>
                <a:sym typeface="Courier New"/>
              </a:rPr>
              <a:t>f</a:t>
            </a:r>
            <a:r>
              <a:rPr lang="es-419" sz="1374">
                <a:solidFill>
                  <a:srgbClr val="A31515"/>
                </a:solidFill>
                <a:highlight>
                  <a:srgbClr val="FFFFFF"/>
                </a:highlight>
                <a:latin typeface="Courier New"/>
                <a:ea typeface="Courier New"/>
                <a:cs typeface="Courier New"/>
                <a:sym typeface="Courier New"/>
              </a:rPr>
              <a:t>"Aeropuerto </a:t>
            </a:r>
            <a:r>
              <a:rPr lang="es-419" sz="1374">
                <a:solidFill>
                  <a:srgbClr val="0000FF"/>
                </a:solidFill>
                <a:highlight>
                  <a:srgbClr val="FFFFFF"/>
                </a:highlight>
                <a:latin typeface="Courier New"/>
                <a:ea typeface="Courier New"/>
                <a:cs typeface="Courier New"/>
                <a:sym typeface="Courier New"/>
              </a:rPr>
              <a:t>{</a:t>
            </a:r>
            <a:r>
              <a:rPr lang="es-419" sz="1374">
                <a:solidFill>
                  <a:srgbClr val="3B3B3B"/>
                </a:solidFill>
                <a:highlight>
                  <a:srgbClr val="FFFFFF"/>
                </a:highlight>
                <a:latin typeface="Courier New"/>
                <a:ea typeface="Courier New"/>
                <a:cs typeface="Courier New"/>
                <a:sym typeface="Courier New"/>
              </a:rPr>
              <a:t>aeropuerto</a:t>
            </a:r>
            <a:r>
              <a:rPr lang="es-419" sz="1374">
                <a:solidFill>
                  <a:srgbClr val="0000FF"/>
                </a:solidFill>
                <a:highlight>
                  <a:srgbClr val="FFFFFF"/>
                </a:highlight>
                <a:latin typeface="Courier New"/>
                <a:ea typeface="Courier New"/>
                <a:cs typeface="Courier New"/>
                <a:sym typeface="Courier New"/>
              </a:rPr>
              <a:t>}</a:t>
            </a:r>
            <a:r>
              <a:rPr lang="es-419" sz="1374">
                <a:solidFill>
                  <a:srgbClr val="A31515"/>
                </a:solidFill>
                <a:highlight>
                  <a:srgbClr val="FFFFFF"/>
                </a:highlight>
                <a:latin typeface="Courier New"/>
                <a:ea typeface="Courier New"/>
                <a:cs typeface="Courier New"/>
                <a:sym typeface="Courier New"/>
              </a:rPr>
              <a:t>: No hay rutas salientes directas registradas."</a:t>
            </a:r>
            <a:r>
              <a:rPr lang="es-419" sz="1374">
                <a:solidFill>
                  <a:srgbClr val="3B3B3B"/>
                </a:solidFill>
                <a:highlight>
                  <a:srgbClr val="FFFFFF"/>
                </a:highlight>
                <a:latin typeface="Courier New"/>
                <a:ea typeface="Courier New"/>
                <a:cs typeface="Courier New"/>
                <a:sym typeface="Courier New"/>
              </a:rPr>
              <a:t>)</a:t>
            </a:r>
            <a:endParaRPr sz="1374">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530" name="Google Shape;530;p74"/>
          <p:cNvSpPr txBox="1"/>
          <p:nvPr/>
        </p:nvSpPr>
        <p:spPr>
          <a:xfrm>
            <a:off x="332275" y="2602750"/>
            <a:ext cx="5593200" cy="2137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2"/>
                </a:solidFill>
              </a:rPr>
              <a:t>--- Red de Rutas Aéreas (Grafo Dirigido) ---</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MAD puedes volar a: BCN, LHR, JFK</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BCN puedes volar a: LHR, AMS</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LHR puedes volar a: JFK, DXB</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Aeropuerto CDG: No hay rutas salientes directas registradas.</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FRA puedes volar a: DXB</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AMS puedes volar a: CDG</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Desde JFK puedes volar a: LHR</a:t>
            </a:r>
            <a:endParaRPr>
              <a:solidFill>
                <a:schemeClr val="dk2"/>
              </a:solidFill>
            </a:endParaRPr>
          </a:p>
          <a:p>
            <a:pPr indent="0" lvl="0" marL="0" rtl="0" algn="l">
              <a:spcBef>
                <a:spcPts val="0"/>
              </a:spcBef>
              <a:spcAft>
                <a:spcPts val="0"/>
              </a:spcAft>
              <a:buClr>
                <a:schemeClr val="dk1"/>
              </a:buClr>
              <a:buSzPts val="1100"/>
              <a:buFont typeface="Arial"/>
              <a:buNone/>
            </a:pPr>
            <a:r>
              <a:rPr lang="es-419">
                <a:solidFill>
                  <a:schemeClr val="dk2"/>
                </a:solidFill>
              </a:rPr>
              <a:t>Aeropuerto DXB: No hay rutas salientes directas registradas.</a:t>
            </a:r>
            <a:endParaRPr>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531" name="Google Shape;531;p74"/>
          <p:cNvSpPr/>
          <p:nvPr/>
        </p:nvSpPr>
        <p:spPr>
          <a:xfrm rot="10800000">
            <a:off x="5925475" y="2324800"/>
            <a:ext cx="587100" cy="1617000"/>
          </a:xfrm>
          <a:prstGeom prst="bentArrow">
            <a:avLst>
              <a:gd fmla="val 25000" name="adj1"/>
              <a:gd fmla="val 25000" name="adj2"/>
              <a:gd fmla="val 25000" name="adj3"/>
              <a:gd fmla="val 43750" name="adj4"/>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Arced lines across globe (Digital Composite) (proporcionada por Getty Images)" id="532" name="Google Shape;532;p74"/>
          <p:cNvPicPr preferRelativeResize="0"/>
          <p:nvPr/>
        </p:nvPicPr>
        <p:blipFill>
          <a:blip r:embed="rId3">
            <a:alphaModFix amt="58000"/>
          </a:blip>
          <a:stretch>
            <a:fillRect/>
          </a:stretch>
        </p:blipFill>
        <p:spPr>
          <a:xfrm>
            <a:off x="6757946" y="2381225"/>
            <a:ext cx="2098104" cy="2469900"/>
          </a:xfrm>
          <a:prstGeom prst="rect">
            <a:avLst/>
          </a:prstGeom>
          <a:noFill/>
          <a:ln>
            <a:noFill/>
          </a:ln>
        </p:spPr>
      </p:pic>
      <p:pic>
        <p:nvPicPr>
          <p:cNvPr id="533" name="Google Shape;533;p74" title="logo unab.png"/>
          <p:cNvPicPr preferRelativeResize="0"/>
          <p:nvPr/>
        </p:nvPicPr>
        <p:blipFill>
          <a:blip r:embed="rId4">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txBox="1"/>
          <p:nvPr/>
        </p:nvSpPr>
        <p:spPr>
          <a:xfrm>
            <a:off x="156275" y="88600"/>
            <a:ext cx="7664400" cy="49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100">
                <a:solidFill>
                  <a:schemeClr val="dk2"/>
                </a:solidFill>
                <a:latin typeface="Comfortaa"/>
                <a:ea typeface="Comfortaa"/>
                <a:cs typeface="Comfortaa"/>
                <a:sym typeface="Comfortaa"/>
              </a:rPr>
              <a:t>El propósito de este método es dar visibilidad al estado actual de la red de vuelos, almacenada en el diccionario self.rutas.</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sz="12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b="1" lang="es-419" sz="1200">
                <a:solidFill>
                  <a:schemeClr val="dk2"/>
                </a:solidFill>
                <a:latin typeface="Comfortaa"/>
                <a:ea typeface="Comfortaa"/>
                <a:cs typeface="Comfortaa"/>
                <a:sym typeface="Comfortaa"/>
              </a:rPr>
              <a:t>print(“\n- - - Red de Rutas Aéreas (Grafo Dirigido) – - -”): </a:t>
            </a:r>
            <a:r>
              <a:rPr lang="es-419" sz="1100">
                <a:solidFill>
                  <a:schemeClr val="dk2"/>
                </a:solidFill>
                <a:latin typeface="Comfortaa"/>
                <a:ea typeface="Comfortaa"/>
                <a:cs typeface="Comfortaa"/>
                <a:sym typeface="Comfortaa"/>
              </a:rPr>
              <a:t>Imprime un título y un salto de línea (\n ) para que la salida en la consola sea clara y este bien formateada.</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rPr b="1" lang="es-419" sz="1100">
                <a:solidFill>
                  <a:schemeClr val="dk2"/>
                </a:solidFill>
                <a:latin typeface="Comfortaa"/>
                <a:ea typeface="Comfortaa"/>
                <a:cs typeface="Comfortaa"/>
                <a:sym typeface="Comfortaa"/>
              </a:rPr>
              <a:t>Recorrido del grafo for (loop):</a:t>
            </a:r>
            <a:endParaRPr b="1" sz="11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b="1" sz="12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b="1" lang="es-419" sz="1200">
                <a:solidFill>
                  <a:schemeClr val="dk2"/>
                </a:solidFill>
                <a:latin typeface="Comfortaa"/>
                <a:ea typeface="Comfortaa"/>
                <a:cs typeface="Comfortaa"/>
                <a:sym typeface="Comfortaa"/>
              </a:rPr>
              <a:t>for aeropuerto, destinos in self.rutas.ítems( ) : </a:t>
            </a:r>
            <a:r>
              <a:rPr lang="es-419" sz="1100">
                <a:solidFill>
                  <a:schemeClr val="dk2"/>
                </a:solidFill>
                <a:latin typeface="Comfortaa"/>
                <a:ea typeface="Comfortaa"/>
                <a:cs typeface="Comfortaa"/>
                <a:sym typeface="Comfortaa"/>
              </a:rPr>
              <a:t>Este bucle itera sobre todos los pares clave-valor (Ej. ‘MAD’).</a:t>
            </a:r>
            <a:endParaRPr sz="1100">
              <a:solidFill>
                <a:schemeClr val="dk2"/>
              </a:solidFill>
              <a:latin typeface="Comfortaa"/>
              <a:ea typeface="Comfortaa"/>
              <a:cs typeface="Comfortaa"/>
              <a:sym typeface="Comfortaa"/>
            </a:endParaRPr>
          </a:p>
          <a:p>
            <a:pPr indent="0" lvl="0" marL="457200" rtl="0" algn="l">
              <a:spcBef>
                <a:spcPts val="0"/>
              </a:spcBef>
              <a:spcAft>
                <a:spcPts val="0"/>
              </a:spcAft>
              <a:buNone/>
            </a:pPr>
            <a:r>
              <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dk2"/>
                </a:solidFill>
                <a:latin typeface="Comfortaa"/>
                <a:ea typeface="Comfortaa"/>
                <a:cs typeface="Comfortaa"/>
                <a:sym typeface="Comfortaa"/>
              </a:rPr>
              <a:t>En cada iteración:. </a:t>
            </a:r>
            <a:endParaRPr b="1" sz="12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b="1"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lang="es-419" sz="1100">
                <a:solidFill>
                  <a:schemeClr val="dk2"/>
                </a:solidFill>
                <a:latin typeface="Comfortaa"/>
                <a:ea typeface="Comfortaa"/>
                <a:cs typeface="Comfortaa"/>
                <a:sym typeface="Comfortaa"/>
              </a:rPr>
              <a:t>aeropuerto toma el valor de la clave actual (ej. MAD).</a:t>
            </a:r>
            <a:endParaRPr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lang="es-419" sz="1100">
                <a:solidFill>
                  <a:schemeClr val="dk2"/>
                </a:solidFill>
                <a:latin typeface="Comfortaa"/>
                <a:ea typeface="Comfortaa"/>
                <a:cs typeface="Comfortaa"/>
                <a:sym typeface="Comfortaa"/>
              </a:rPr>
              <a:t>destinos toma el valor de la lista asociada a esa clave (ej. [ 'BCN' , 'LHR' ] ).</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rPr lang="es-419" sz="1100">
                <a:solidFill>
                  <a:schemeClr val="dk2"/>
                </a:solidFill>
                <a:latin typeface="Comfortaa"/>
                <a:ea typeface="Comfortaa"/>
                <a:cs typeface="Comfortaa"/>
                <a:sym typeface="Comfortaa"/>
              </a:rPr>
              <a:t>Manejo de Aeropuertos con o sin Rutas:</a:t>
            </a:r>
            <a:endParaRPr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b="1" lang="es-419" sz="1100">
                <a:solidFill>
                  <a:schemeClr val="dk2"/>
                </a:solidFill>
                <a:latin typeface="Comfortaa"/>
                <a:ea typeface="Comfortaa"/>
                <a:cs typeface="Comfortaa"/>
                <a:sym typeface="Comfortaa"/>
              </a:rPr>
              <a:t>if destino:</a:t>
            </a:r>
            <a:r>
              <a:rPr lang="es-419" sz="1100">
                <a:solidFill>
                  <a:schemeClr val="dk2"/>
                </a:solidFill>
                <a:latin typeface="Comfortaa"/>
                <a:ea typeface="Comfortaa"/>
                <a:cs typeface="Comfortaa"/>
                <a:sym typeface="Comfortaa"/>
              </a:rPr>
              <a:t> Esta condición verifica si la lista destinos está vacía o no. En Python una lista vacía se evalúa como false en un contexto booleano, y una lista con elementos se evalúa como true.</a:t>
            </a:r>
            <a:endParaRPr sz="1100">
              <a:solidFill>
                <a:schemeClr val="dk2"/>
              </a:solidFill>
              <a:latin typeface="Comfortaa"/>
              <a:ea typeface="Comfortaa"/>
              <a:cs typeface="Comfortaa"/>
              <a:sym typeface="Comfortaa"/>
            </a:endParaRPr>
          </a:p>
          <a:p>
            <a:pPr indent="0" lvl="0" marL="457200" rtl="0" algn="l">
              <a:spcBef>
                <a:spcPts val="0"/>
              </a:spcBef>
              <a:spcAft>
                <a:spcPts val="0"/>
              </a:spcAft>
              <a:buNone/>
            </a:pPr>
            <a:r>
              <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dk2"/>
                </a:solidFill>
                <a:latin typeface="Comfortaa"/>
                <a:ea typeface="Comfortaa"/>
                <a:cs typeface="Comfortaa"/>
                <a:sym typeface="Comfortaa"/>
              </a:rPr>
              <a:t>Si tiene destinos (Bloque if):</a:t>
            </a:r>
            <a:endParaRPr b="1" sz="12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b="1"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b="1" lang="es-419" sz="1100">
                <a:solidFill>
                  <a:schemeClr val="dk2"/>
                </a:solidFill>
                <a:latin typeface="Comfortaa"/>
                <a:ea typeface="Comfortaa"/>
                <a:cs typeface="Comfortaa"/>
                <a:sym typeface="Comfortaa"/>
              </a:rPr>
              <a:t>‘ , ‘ .join(destinos)</a:t>
            </a:r>
            <a:r>
              <a:rPr lang="es-419" sz="1100">
                <a:solidFill>
                  <a:schemeClr val="dk2"/>
                </a:solidFill>
                <a:latin typeface="Comfortaa"/>
                <a:ea typeface="Comfortaa"/>
                <a:cs typeface="Comfortaa"/>
                <a:sym typeface="Comfortaa"/>
              </a:rPr>
              <a:t>: Está es una operación de cadena de Python. Toma la lista de destino y los une en una sola cadena de texto usando como separador (‘ , ‘).</a:t>
            </a:r>
            <a:endParaRPr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lang="es-419" sz="1100">
                <a:solidFill>
                  <a:schemeClr val="dk2"/>
                </a:solidFill>
                <a:latin typeface="Comfortaa"/>
                <a:ea typeface="Comfortaa"/>
                <a:cs typeface="Comfortaa"/>
                <a:sym typeface="Comfortaa"/>
              </a:rPr>
              <a:t>Se imprime un mensaje que muestra el origen y la lista de destinos.</a:t>
            </a:r>
            <a:endParaRPr sz="1100">
              <a:solidFill>
                <a:schemeClr val="dk2"/>
              </a:solidFill>
              <a:latin typeface="Comfortaa"/>
              <a:ea typeface="Comfortaa"/>
              <a:cs typeface="Comfortaa"/>
              <a:sym typeface="Comfortaa"/>
            </a:endParaRPr>
          </a:p>
          <a:p>
            <a:pPr indent="0" lvl="0" marL="457200" rtl="0" algn="l">
              <a:spcBef>
                <a:spcPts val="0"/>
              </a:spcBef>
              <a:spcAft>
                <a:spcPts val="0"/>
              </a:spcAft>
              <a:buNone/>
            </a:pPr>
            <a:r>
              <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dk2"/>
                </a:solidFill>
                <a:latin typeface="Comfortaa"/>
                <a:ea typeface="Comfortaa"/>
                <a:cs typeface="Comfortaa"/>
                <a:sym typeface="Comfortaa"/>
              </a:rPr>
              <a:t>Si no tiene destinos (Bloque else):</a:t>
            </a:r>
            <a:endParaRPr b="1" sz="12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b="1" sz="1100">
              <a:solidFill>
                <a:schemeClr val="dk2"/>
              </a:solidFill>
              <a:latin typeface="Comfortaa"/>
              <a:ea typeface="Comfortaa"/>
              <a:cs typeface="Comfortaa"/>
              <a:sym typeface="Comfortaa"/>
            </a:endParaRPr>
          </a:p>
          <a:p>
            <a:pPr indent="-298450" lvl="0" marL="457200" rtl="0" algn="l">
              <a:spcBef>
                <a:spcPts val="0"/>
              </a:spcBef>
              <a:spcAft>
                <a:spcPts val="0"/>
              </a:spcAft>
              <a:buClr>
                <a:schemeClr val="dk2"/>
              </a:buClr>
              <a:buSzPts val="1100"/>
              <a:buFont typeface="Comfortaa"/>
              <a:buChar char="●"/>
            </a:pPr>
            <a:r>
              <a:rPr lang="es-419" sz="1100">
                <a:solidFill>
                  <a:schemeClr val="dk2"/>
                </a:solidFill>
                <a:latin typeface="Comfortaa"/>
                <a:ea typeface="Comfortaa"/>
                <a:cs typeface="Comfortaa"/>
                <a:sym typeface="Comfortaa"/>
              </a:rPr>
              <a:t>Se imprime un mensaje específico indicando que ese aeropuerto existe en la red, pero no tiene vuelos salientes directos registrados.</a:t>
            </a:r>
            <a:endParaRPr sz="1100">
              <a:solidFill>
                <a:schemeClr val="dk2"/>
              </a:solidFill>
              <a:latin typeface="Comfortaa"/>
              <a:ea typeface="Comfortaa"/>
              <a:cs typeface="Comfortaa"/>
              <a:sym typeface="Comfortaa"/>
            </a:endParaRPr>
          </a:p>
          <a:p>
            <a:pPr indent="0" lvl="0" marL="0" rtl="0" algn="l">
              <a:spcBef>
                <a:spcPts val="0"/>
              </a:spcBef>
              <a:spcAft>
                <a:spcPts val="0"/>
              </a:spcAft>
              <a:buNone/>
            </a:pPr>
            <a:r>
              <a:t/>
            </a:r>
            <a:endParaRPr sz="1100">
              <a:solidFill>
                <a:schemeClr val="dk2"/>
              </a:solidFill>
              <a:latin typeface="Comfortaa"/>
              <a:ea typeface="Comfortaa"/>
              <a:cs typeface="Comfortaa"/>
              <a:sym typeface="Comfortaa"/>
            </a:endParaRPr>
          </a:p>
          <a:p>
            <a:pPr indent="0" lvl="0" marL="457200" rtl="0" algn="l">
              <a:spcBef>
                <a:spcPts val="0"/>
              </a:spcBef>
              <a:spcAft>
                <a:spcPts val="0"/>
              </a:spcAft>
              <a:buNone/>
            </a:pPr>
            <a:r>
              <a:t/>
            </a:r>
            <a:endParaRPr sz="1100">
              <a:solidFill>
                <a:schemeClr val="dk2"/>
              </a:solidFill>
              <a:latin typeface="Comfortaa"/>
              <a:ea typeface="Comfortaa"/>
              <a:cs typeface="Comfortaa"/>
              <a:sym typeface="Comfortaa"/>
            </a:endParaRPr>
          </a:p>
        </p:txBody>
      </p:sp>
      <p:pic>
        <p:nvPicPr>
          <p:cNvPr id="539" name="Google Shape;539;p75"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idx="1" type="body"/>
          </p:nvPr>
        </p:nvSpPr>
        <p:spPr>
          <a:xfrm>
            <a:off x="0" y="60575"/>
            <a:ext cx="9144000" cy="51435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def</a:t>
            </a: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buscar_ruta_bfs</a:t>
            </a:r>
            <a:r>
              <a:rPr lang="es-419" sz="1050">
                <a:solidFill>
                  <a:srgbClr val="3B3B3B"/>
                </a:solidFill>
                <a:highlight>
                  <a:srgbClr val="FFFFFF"/>
                </a:highlight>
                <a:latin typeface="Courier New"/>
                <a:ea typeface="Courier New"/>
                <a:cs typeface="Courier New"/>
                <a:sym typeface="Courier New"/>
              </a:rPr>
              <a:t>(</a:t>
            </a:r>
            <a:r>
              <a:rPr lang="es-419" sz="1050">
                <a:solidFill>
                  <a:srgbClr val="001080"/>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inicio</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fin</a:t>
            </a:r>
            <a:r>
              <a:rPr lang="es-419" sz="1050">
                <a:solidFill>
                  <a:srgbClr val="3B3B3B"/>
                </a:solidFill>
                <a:highlight>
                  <a:srgbClr val="FFFFFF"/>
                </a:highlight>
                <a:latin typeface="Courier New"/>
                <a:ea typeface="Courier New"/>
                <a:cs typeface="Courier New"/>
                <a:sym typeface="Courier New"/>
              </a:rPr>
              <a:t>):</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inicio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 </a:t>
            </a:r>
            <a:r>
              <a:rPr lang="es-419" sz="1050">
                <a:solidFill>
                  <a:srgbClr val="0000FF"/>
                </a:solidFill>
                <a:highlight>
                  <a:srgbClr val="FFFFFF"/>
                </a:highlight>
                <a:latin typeface="Courier New"/>
                <a:ea typeface="Courier New"/>
                <a:cs typeface="Courier New"/>
                <a:sym typeface="Courier New"/>
              </a:rPr>
              <a:t>or</a:t>
            </a:r>
            <a:r>
              <a:rPr lang="es-419" sz="1050">
                <a:solidFill>
                  <a:srgbClr val="3B3B3B"/>
                </a:solidFill>
                <a:highlight>
                  <a:srgbClr val="FFFFFF"/>
                </a:highlight>
                <a:latin typeface="Courier New"/>
                <a:ea typeface="Courier New"/>
                <a:cs typeface="Courier New"/>
                <a:sym typeface="Courier New"/>
              </a:rPr>
              <a:t> fin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"Error: Aeropuerto de inicio o fin no exi</a:t>
            </a:r>
            <a:r>
              <a:rPr lang="es-419" sz="1050">
                <a:solidFill>
                  <a:srgbClr val="A31515"/>
                </a:solidFill>
                <a:highlight>
                  <a:srgbClr val="FFFFFF"/>
                </a:highlight>
                <a:latin typeface="Courier New"/>
                <a:ea typeface="Courier New"/>
                <a:cs typeface="Courier New"/>
                <a:sym typeface="Courier New"/>
              </a:rPr>
              <a:t>ste."</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queue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collections.deque([[inicio]])</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visitados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267F99"/>
                </a:solidFill>
                <a:highlight>
                  <a:srgbClr val="FFFFFF"/>
                </a:highlight>
                <a:latin typeface="Courier New"/>
                <a:ea typeface="Courier New"/>
                <a:cs typeface="Courier New"/>
                <a:sym typeface="Courier New"/>
              </a:rPr>
              <a:t>set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while</a:t>
            </a:r>
            <a:r>
              <a:rPr lang="es-419" sz="1050">
                <a:solidFill>
                  <a:srgbClr val="3B3B3B"/>
                </a:solidFill>
                <a:highlight>
                  <a:srgbClr val="FFFFFF"/>
                </a:highlight>
                <a:latin typeface="Courier New"/>
                <a:ea typeface="Courier New"/>
                <a:cs typeface="Courier New"/>
                <a:sym typeface="Courier New"/>
              </a:rPr>
              <a:t> queue:</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camino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queue.popleft(</a:t>
            </a:r>
            <a:r>
              <a:rPr lang="es-419" sz="1050">
                <a:solidFill>
                  <a:srgbClr val="3B3B3B"/>
                </a:solidFill>
                <a:highlight>
                  <a:srgbClr val="FFFFFF"/>
                </a:highlight>
                <a:latin typeface="Courier New"/>
                <a:ea typeface="Courier New"/>
                <a:cs typeface="Courier New"/>
                <a:sym typeface="Courier New"/>
              </a:rPr>
              <a:t>)</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actual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camino[</a:t>
            </a:r>
            <a:r>
              <a:rPr lang="es-419" sz="1050">
                <a:solidFill>
                  <a:schemeClr val="dk1"/>
                </a:solidFill>
                <a:highlight>
                  <a:srgbClr val="FFFFFF"/>
                </a:highlight>
                <a:latin typeface="Courier New"/>
                <a:ea typeface="Courier New"/>
                <a:cs typeface="Courier New"/>
                <a:sym typeface="Courier New"/>
              </a:rPr>
              <a:t>-</a:t>
            </a:r>
            <a:r>
              <a:rPr lang="es-419" sz="1050">
                <a:solidFill>
                  <a:srgbClr val="098658"/>
                </a:solidFill>
                <a:highlight>
                  <a:srgbClr val="FFFFFF"/>
                </a:highlight>
                <a:latin typeface="Courier New"/>
                <a:ea typeface="Courier New"/>
                <a:cs typeface="Courier New"/>
                <a:sym typeface="Courier New"/>
              </a:rPr>
              <a:t>1</a:t>
            </a:r>
            <a:r>
              <a:rPr lang="es-419" sz="1050">
                <a:solidFill>
                  <a:srgbClr val="3B3B3B"/>
                </a:solidFill>
                <a:highlight>
                  <a:srgbClr val="FFFFFF"/>
                </a:highlight>
                <a:latin typeface="Courier New"/>
                <a:ea typeface="Courier New"/>
                <a:cs typeface="Courier New"/>
                <a:sym typeface="Courier New"/>
              </a:rPr>
              <a:t>]</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actual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fin:</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camino</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actual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visitados: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visitados.add(actual)</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vecino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.rutas[actual]:</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nuevo_camino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267F99"/>
                </a:solidFill>
                <a:highlight>
                  <a:srgbClr val="FFFFFF"/>
                </a:highlight>
                <a:latin typeface="Courier New"/>
                <a:ea typeface="Courier New"/>
                <a:cs typeface="Courier New"/>
                <a:sym typeface="Courier New"/>
              </a:rPr>
              <a:t>list</a:t>
            </a:r>
            <a:r>
              <a:rPr lang="es-419" sz="1050">
                <a:solidFill>
                  <a:srgbClr val="3B3B3B"/>
                </a:solidFill>
                <a:highlight>
                  <a:srgbClr val="FFFFFF"/>
                </a:highlight>
                <a:latin typeface="Courier New"/>
                <a:ea typeface="Courier New"/>
                <a:cs typeface="Courier New"/>
                <a:sym typeface="Courier New"/>
              </a:rPr>
              <a:t>(camino)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nuevo_camino.append(vecino)</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queue.append(nuevo_camino)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"No se encontró una ruta entre los aeropuertos especificados."</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545" name="Google Shape;545;p76"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ph idx="1" type="body"/>
          </p:nvPr>
        </p:nvSpPr>
        <p:spPr>
          <a:xfrm>
            <a:off x="368400" y="823775"/>
            <a:ext cx="8520600" cy="421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200">
                <a:solidFill>
                  <a:schemeClr val="dk1"/>
                </a:solidFill>
                <a:latin typeface="Comfortaa"/>
                <a:ea typeface="Comfortaa"/>
                <a:cs typeface="Comfortaa"/>
                <a:sym typeface="Comfortaa"/>
              </a:rPr>
              <a:t>El método </a:t>
            </a:r>
            <a:r>
              <a:rPr b="1" lang="es-419" sz="1200">
                <a:solidFill>
                  <a:schemeClr val="dk1"/>
                </a:solidFill>
                <a:latin typeface="Comfortaa"/>
                <a:ea typeface="Comfortaa"/>
                <a:cs typeface="Comfortaa"/>
                <a:sym typeface="Comfortaa"/>
              </a:rPr>
              <a:t>buscar_ruta_bfs </a:t>
            </a:r>
            <a:r>
              <a:rPr lang="es-419" sz="1200">
                <a:solidFill>
                  <a:schemeClr val="dk1"/>
                </a:solidFill>
                <a:latin typeface="Comfortaa"/>
                <a:ea typeface="Comfortaa"/>
                <a:cs typeface="Comfortaa"/>
                <a:sym typeface="Comfortaa"/>
              </a:rPr>
              <a:t>implementa el método de Búsqueda en Amplitud (BFS).</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La lógica principal es encontrar la ruta más corta en términos de escalas. </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50">
                <a:solidFill>
                  <a:srgbClr val="9334E6"/>
                </a:solidFill>
              </a:rPr>
              <a:t>if</a:t>
            </a:r>
            <a:r>
              <a:rPr lang="es-419" sz="1050">
                <a:solidFill>
                  <a:srgbClr val="0A0A0A"/>
                </a:solidFill>
              </a:rPr>
              <a:t> inicio </a:t>
            </a:r>
            <a:r>
              <a:rPr lang="es-419" sz="1050">
                <a:solidFill>
                  <a:srgbClr val="9334E6"/>
                </a:solidFill>
              </a:rPr>
              <a:t>not</a:t>
            </a:r>
            <a:r>
              <a:rPr lang="es-419" sz="1050">
                <a:solidFill>
                  <a:srgbClr val="0A0A0A"/>
                </a:solidFill>
              </a:rPr>
              <a:t> </a:t>
            </a:r>
            <a:r>
              <a:rPr lang="es-419" sz="1050">
                <a:solidFill>
                  <a:srgbClr val="9334E6"/>
                </a:solidFill>
              </a:rPr>
              <a:t>in</a:t>
            </a:r>
            <a:r>
              <a:rPr lang="es-419" sz="1050">
                <a:solidFill>
                  <a:srgbClr val="0A0A0A"/>
                </a:solidFill>
              </a:rPr>
              <a:t> self.rutas </a:t>
            </a:r>
            <a:r>
              <a:rPr lang="es-419" sz="1050">
                <a:solidFill>
                  <a:srgbClr val="9334E6"/>
                </a:solidFill>
              </a:rPr>
              <a:t>or</a:t>
            </a:r>
            <a:r>
              <a:rPr lang="es-419" sz="1050">
                <a:solidFill>
                  <a:srgbClr val="0A0A0A"/>
                </a:solidFill>
              </a:rPr>
              <a:t> fin </a:t>
            </a:r>
            <a:r>
              <a:rPr lang="es-419" sz="1050">
                <a:solidFill>
                  <a:srgbClr val="9334E6"/>
                </a:solidFill>
              </a:rPr>
              <a:t>not</a:t>
            </a:r>
            <a:r>
              <a:rPr lang="es-419" sz="1050">
                <a:solidFill>
                  <a:srgbClr val="0A0A0A"/>
                </a:solidFill>
              </a:rPr>
              <a:t> </a:t>
            </a:r>
            <a:r>
              <a:rPr lang="es-419" sz="1050">
                <a:solidFill>
                  <a:srgbClr val="9334E6"/>
                </a:solidFill>
              </a:rPr>
              <a:t>in</a:t>
            </a:r>
            <a:r>
              <a:rPr lang="es-419" sz="1050">
                <a:solidFill>
                  <a:srgbClr val="0A0A0A"/>
                </a:solidFill>
              </a:rPr>
              <a:t> self.rutas:</a:t>
            </a:r>
            <a:endParaRPr sz="1050">
              <a:solidFill>
                <a:srgbClr val="0A0A0A"/>
              </a:solidFill>
            </a:endParaRPr>
          </a:p>
          <a:p>
            <a:pPr indent="0" lvl="0" marL="0" rtl="0" algn="l">
              <a:spcBef>
                <a:spcPts val="1200"/>
              </a:spcBef>
              <a:spcAft>
                <a:spcPts val="0"/>
              </a:spcAft>
              <a:buClr>
                <a:schemeClr val="dk1"/>
              </a:buClr>
              <a:buSzPts val="1100"/>
              <a:buFont typeface="Arial"/>
              <a:buNone/>
            </a:pPr>
            <a:r>
              <a:rPr lang="es-419" sz="1050">
                <a:solidFill>
                  <a:srgbClr val="0A0A0A"/>
                </a:solidFill>
              </a:rPr>
              <a:t>    </a:t>
            </a:r>
            <a:r>
              <a:rPr lang="es-419" sz="1050">
                <a:solidFill>
                  <a:srgbClr val="9334E6"/>
                </a:solidFill>
              </a:rPr>
              <a:t>return</a:t>
            </a:r>
            <a:r>
              <a:rPr lang="es-419" sz="1050">
                <a:solidFill>
                  <a:srgbClr val="0A0A0A"/>
                </a:solidFill>
              </a:rPr>
              <a:t> </a:t>
            </a:r>
            <a:r>
              <a:rPr lang="es-419" sz="1050">
                <a:solidFill>
                  <a:srgbClr val="188038"/>
                </a:solidFill>
              </a:rPr>
              <a:t>f"Error: Aeropuerto de inicio o fin no existe."</a:t>
            </a:r>
            <a:endParaRPr sz="1050">
              <a:solidFill>
                <a:srgbClr val="188038"/>
              </a:solidFill>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Garantiza que los aeropuertos de origen y destino existan en nuestra red, antes de intentar la </a:t>
            </a:r>
            <a:r>
              <a:rPr lang="es-419" sz="1200">
                <a:solidFill>
                  <a:schemeClr val="dk1"/>
                </a:solidFill>
                <a:latin typeface="Comfortaa"/>
                <a:ea typeface="Comfortaa"/>
                <a:cs typeface="Comfortaa"/>
                <a:sym typeface="Comfortaa"/>
              </a:rPr>
              <a:t>búsqueda</a:t>
            </a:r>
            <a:r>
              <a:rPr lang="es-419" sz="1200">
                <a:solidFill>
                  <a:schemeClr val="dk1"/>
                </a:solidFill>
                <a:latin typeface="Comfortaa"/>
                <a:ea typeface="Comfortaa"/>
                <a:cs typeface="Comfortaa"/>
                <a:sym typeface="Comfortaa"/>
              </a:rPr>
              <a:t>.</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50">
                <a:solidFill>
                  <a:srgbClr val="B45908"/>
                </a:solidFill>
              </a:rPr>
              <a:t>queue</a:t>
            </a:r>
            <a:r>
              <a:rPr lang="es-419" sz="1050">
                <a:solidFill>
                  <a:srgbClr val="0A0A0A"/>
                </a:solidFill>
              </a:rPr>
              <a:t> = collections.deque([[inicio]])</a:t>
            </a:r>
            <a:endParaRPr sz="1050">
              <a:solidFill>
                <a:srgbClr val="0A0A0A"/>
              </a:solidFill>
            </a:endParaRPr>
          </a:p>
          <a:p>
            <a:pPr indent="0" lvl="0" marL="0" rtl="0" algn="l">
              <a:spcBef>
                <a:spcPts val="1200"/>
              </a:spcBef>
              <a:spcAft>
                <a:spcPts val="0"/>
              </a:spcAft>
              <a:buClr>
                <a:schemeClr val="dk1"/>
              </a:buClr>
              <a:buSzPts val="1100"/>
              <a:buFont typeface="Arial"/>
              <a:buNone/>
            </a:pPr>
            <a:r>
              <a:rPr lang="es-419" sz="1050">
                <a:solidFill>
                  <a:srgbClr val="B45908"/>
                </a:solidFill>
              </a:rPr>
              <a:t>visitados</a:t>
            </a:r>
            <a:r>
              <a:rPr lang="es-419" sz="1050">
                <a:solidFill>
                  <a:srgbClr val="0A0A0A"/>
                </a:solidFill>
              </a:rPr>
              <a:t> = set()</a:t>
            </a:r>
            <a:endParaRPr sz="1050">
              <a:solidFill>
                <a:srgbClr val="0A0A0A"/>
              </a:solidFill>
            </a:endParaRPr>
          </a:p>
          <a:p>
            <a:pPr indent="-304800" lvl="0" marL="457200" rtl="0" algn="l">
              <a:spcBef>
                <a:spcPts val="1200"/>
              </a:spcBef>
              <a:spcAft>
                <a:spcPts val="0"/>
              </a:spcAft>
              <a:buClr>
                <a:schemeClr val="dk1"/>
              </a:buClr>
              <a:buSzPts val="1200"/>
              <a:buFont typeface="Comfortaa"/>
              <a:buChar char="●"/>
            </a:pPr>
            <a:r>
              <a:rPr b="1" lang="es-419" sz="1400">
                <a:solidFill>
                  <a:schemeClr val="dk1"/>
                </a:solidFill>
                <a:latin typeface="Comfortaa"/>
                <a:ea typeface="Comfortaa"/>
                <a:cs typeface="Comfortaa"/>
                <a:sym typeface="Comfortaa"/>
              </a:rPr>
              <a:t>queue (cola): </a:t>
            </a:r>
            <a:r>
              <a:rPr lang="es-419" sz="1200">
                <a:solidFill>
                  <a:schemeClr val="dk1"/>
                </a:solidFill>
                <a:latin typeface="Comfortaa"/>
                <a:ea typeface="Comfortaa"/>
                <a:cs typeface="Comfortaa"/>
                <a:sym typeface="Comfortaa"/>
              </a:rPr>
              <a:t>En BFS se usa cola (Queue), que sigue la regla FIFO (primero en entrar, primero en salir). </a:t>
            </a:r>
            <a:r>
              <a:rPr b="1" i="1" lang="es-419" sz="1200">
                <a:solidFill>
                  <a:schemeClr val="dk1"/>
                </a:solidFill>
                <a:latin typeface="Comfortaa"/>
                <a:ea typeface="Comfortaa"/>
                <a:cs typeface="Comfortaa"/>
                <a:sym typeface="Comfortaa"/>
              </a:rPr>
              <a:t>collections.deque</a:t>
            </a:r>
            <a:r>
              <a:rPr lang="es-419" sz="1200">
                <a:solidFill>
                  <a:schemeClr val="dk1"/>
                </a:solidFill>
                <a:latin typeface="Comfortaa"/>
                <a:ea typeface="Comfortaa"/>
                <a:cs typeface="Comfortaa"/>
                <a:sym typeface="Comfortaa"/>
              </a:rPr>
              <a:t>, es una implementación eficiente en una cola en Python. Inicializamos la lista que representa el primer “camino” posible. Solo el aeropuerto de inicio.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400">
                <a:solidFill>
                  <a:schemeClr val="dk1"/>
                </a:solidFill>
                <a:latin typeface="Comfortaa"/>
                <a:ea typeface="Comfortaa"/>
                <a:cs typeface="Comfortaa"/>
                <a:sym typeface="Comfortaa"/>
              </a:rPr>
              <a:t>visitado (Conjunto): </a:t>
            </a:r>
            <a:r>
              <a:rPr lang="es-419" sz="1200">
                <a:solidFill>
                  <a:schemeClr val="dk1"/>
                </a:solidFill>
                <a:latin typeface="Comfortaa"/>
                <a:ea typeface="Comfortaa"/>
                <a:cs typeface="Comfortaa"/>
                <a:sym typeface="Comfortaa"/>
              </a:rPr>
              <a:t>Usamos un conjunto (Set) para almacenar los aeropuertos que ya hemos explorado. Esto es crucial para prevenir bucles infinitos ( por ejemplo para volar de MAD a LHR  y luego de LHR a MAD repetidamente) y evitar reprocesar nodos.</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t/>
            </a:r>
            <a:endParaRPr sz="1200">
              <a:latin typeface="Comfortaa"/>
              <a:ea typeface="Comfortaa"/>
              <a:cs typeface="Comfortaa"/>
              <a:sym typeface="Comfortaa"/>
            </a:endParaRPr>
          </a:p>
          <a:p>
            <a:pPr indent="0" lvl="0" marL="0" rtl="0" algn="l">
              <a:spcBef>
                <a:spcPts val="1200"/>
              </a:spcBef>
              <a:spcAft>
                <a:spcPts val="1200"/>
              </a:spcAft>
              <a:buNone/>
            </a:pPr>
            <a:r>
              <a:t/>
            </a:r>
            <a:endParaRPr sz="1200">
              <a:latin typeface="Comfortaa"/>
              <a:ea typeface="Comfortaa"/>
              <a:cs typeface="Comfortaa"/>
              <a:sym typeface="Comfortaa"/>
            </a:endParaRPr>
          </a:p>
        </p:txBody>
      </p:sp>
      <p:pic>
        <p:nvPicPr>
          <p:cNvPr id="551" name="Google Shape;551;p77"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ph idx="1" type="body"/>
          </p:nvPr>
        </p:nvSpPr>
        <p:spPr>
          <a:xfrm>
            <a:off x="137300" y="120125"/>
            <a:ext cx="8694900" cy="4448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b="1" lang="es-419" sz="5200">
                <a:solidFill>
                  <a:schemeClr val="dk1"/>
                </a:solidFill>
                <a:latin typeface="Comfortaa"/>
                <a:ea typeface="Comfortaa"/>
                <a:cs typeface="Comfortaa"/>
                <a:sym typeface="Comfortaa"/>
              </a:rPr>
              <a:t>El bucle de búsqueda:</a:t>
            </a:r>
            <a:endParaRPr b="1" sz="5200">
              <a:solidFill>
                <a:schemeClr val="dk1"/>
              </a:solidFill>
              <a:latin typeface="Comfortaa"/>
              <a:ea typeface="Comfortaa"/>
              <a:cs typeface="Comfortaa"/>
              <a:sym typeface="Comfortaa"/>
            </a:endParaRPr>
          </a:p>
          <a:p>
            <a:pPr indent="0" lvl="0" marL="0" rtl="0" algn="l">
              <a:spcBef>
                <a:spcPts val="1200"/>
              </a:spcBef>
              <a:spcAft>
                <a:spcPts val="0"/>
              </a:spcAft>
              <a:buClr>
                <a:schemeClr val="dk1"/>
              </a:buClr>
              <a:buSzPts val="275"/>
              <a:buFont typeface="Arial"/>
              <a:buNone/>
            </a:pPr>
            <a:r>
              <a:rPr lang="es-419" sz="4400">
                <a:solidFill>
                  <a:srgbClr val="9334E6"/>
                </a:solidFill>
              </a:rPr>
              <a:t>while</a:t>
            </a:r>
            <a:r>
              <a:rPr lang="es-419" sz="4400">
                <a:solidFill>
                  <a:srgbClr val="0A0A0A"/>
                </a:solidFill>
              </a:rPr>
              <a:t> queue:</a:t>
            </a:r>
            <a:endParaRPr sz="4400">
              <a:solidFill>
                <a:srgbClr val="0A0A0A"/>
              </a:solidFill>
            </a:endParaRPr>
          </a:p>
          <a:p>
            <a:pPr indent="0" lvl="0" marL="0" rtl="0" algn="l">
              <a:spcBef>
                <a:spcPts val="1200"/>
              </a:spcBef>
              <a:spcAft>
                <a:spcPts val="0"/>
              </a:spcAft>
              <a:buClr>
                <a:schemeClr val="dk1"/>
              </a:buClr>
              <a:buSzPts val="275"/>
              <a:buFont typeface="Arial"/>
              <a:buNone/>
            </a:pPr>
            <a:r>
              <a:rPr lang="es-419" sz="4400">
                <a:solidFill>
                  <a:srgbClr val="0A0A0A"/>
                </a:solidFill>
              </a:rPr>
              <a:t>    </a:t>
            </a:r>
            <a:r>
              <a:rPr i="1" lang="es-419" sz="4400">
                <a:solidFill>
                  <a:srgbClr val="80868B"/>
                </a:solidFill>
              </a:rPr>
              <a:t># ... lógica de búsqueda …</a:t>
            </a:r>
            <a:endParaRPr i="1" sz="4400">
              <a:solidFill>
                <a:srgbClr val="80868B"/>
              </a:solidFill>
            </a:endParaRPr>
          </a:p>
          <a:p>
            <a:pPr indent="0" lvl="0" marL="0" rtl="0" algn="l">
              <a:spcBef>
                <a:spcPts val="1200"/>
              </a:spcBef>
              <a:spcAft>
                <a:spcPts val="0"/>
              </a:spcAft>
              <a:buNone/>
            </a:pPr>
            <a:r>
              <a:rPr lang="es-419" sz="4800">
                <a:solidFill>
                  <a:schemeClr val="dk1"/>
                </a:solidFill>
              </a:rPr>
              <a:t>El algoritmo principal funciona mientras haya rutas pendientes de explorar en la cola.</a:t>
            </a:r>
            <a:endParaRPr sz="4800">
              <a:solidFill>
                <a:schemeClr val="dk1"/>
              </a:solidFill>
            </a:endParaRPr>
          </a:p>
          <a:p>
            <a:pPr indent="0" lvl="0" marL="0" rtl="0" algn="l">
              <a:spcBef>
                <a:spcPts val="1200"/>
              </a:spcBef>
              <a:spcAft>
                <a:spcPts val="0"/>
              </a:spcAft>
              <a:buNone/>
            </a:pPr>
            <a:r>
              <a:rPr b="1" lang="es-419" sz="5200">
                <a:solidFill>
                  <a:schemeClr val="dk1"/>
                </a:solidFill>
                <a:latin typeface="Comfortaa"/>
                <a:ea typeface="Comfortaa"/>
                <a:cs typeface="Comfortaa"/>
                <a:sym typeface="Comfortaa"/>
              </a:rPr>
              <a:t>Procesamiento del camino actual:</a:t>
            </a:r>
            <a:endParaRPr b="1" sz="5200">
              <a:solidFill>
                <a:schemeClr val="dk1"/>
              </a:solidFill>
              <a:latin typeface="Comfortaa"/>
              <a:ea typeface="Comfortaa"/>
              <a:cs typeface="Comfortaa"/>
              <a:sym typeface="Comfortaa"/>
            </a:endParaRPr>
          </a:p>
          <a:p>
            <a:pPr indent="-304800" lvl="0" marL="457200" rtl="0" algn="l">
              <a:spcBef>
                <a:spcPts val="1200"/>
              </a:spcBef>
              <a:spcAft>
                <a:spcPts val="0"/>
              </a:spcAft>
              <a:buClr>
                <a:srgbClr val="0A0A0A"/>
              </a:buClr>
              <a:buSzPct val="100000"/>
              <a:buChar char="●"/>
            </a:pPr>
            <a:r>
              <a:rPr lang="es-419" sz="4800">
                <a:solidFill>
                  <a:srgbClr val="0A0A0A"/>
                </a:solidFill>
              </a:rPr>
              <a:t>camino = queue.popleft( ) </a:t>
            </a:r>
            <a:r>
              <a:rPr lang="es-419" sz="4800">
                <a:solidFill>
                  <a:srgbClr val="0A0A0A"/>
                </a:solidFill>
                <a:latin typeface="Comfortaa"/>
                <a:ea typeface="Comfortaa"/>
                <a:cs typeface="Comfortaa"/>
                <a:sym typeface="Comfortaa"/>
              </a:rPr>
              <a:t>: Saca el camino más antiguo o el que está “al frente” de la cola.</a:t>
            </a:r>
            <a:endParaRPr sz="4800">
              <a:solidFill>
                <a:srgbClr val="0A0A0A"/>
              </a:solidFill>
            </a:endParaRPr>
          </a:p>
          <a:p>
            <a:pPr indent="-304800" lvl="0" marL="457200" rtl="0" algn="l">
              <a:spcBef>
                <a:spcPts val="0"/>
              </a:spcBef>
              <a:spcAft>
                <a:spcPts val="0"/>
              </a:spcAft>
              <a:buSzPct val="100000"/>
              <a:buChar char="●"/>
            </a:pPr>
            <a:r>
              <a:rPr lang="es-419" sz="4800">
                <a:solidFill>
                  <a:srgbClr val="0A0A0A"/>
                </a:solidFill>
              </a:rPr>
              <a:t>actual = camino[-</a:t>
            </a:r>
            <a:r>
              <a:rPr lang="es-419" sz="4800">
                <a:solidFill>
                  <a:srgbClr val="B45908"/>
                </a:solidFill>
              </a:rPr>
              <a:t>1</a:t>
            </a:r>
            <a:r>
              <a:rPr lang="es-419" sz="4800">
                <a:solidFill>
                  <a:srgbClr val="0A0A0A"/>
                </a:solidFill>
              </a:rPr>
              <a:t>] : </a:t>
            </a:r>
            <a:r>
              <a:rPr lang="es-419" sz="4800">
                <a:solidFill>
                  <a:srgbClr val="0A0A0A"/>
                </a:solidFill>
                <a:latin typeface="Comfortaa"/>
                <a:ea typeface="Comfortaa"/>
                <a:cs typeface="Comfortaa"/>
                <a:sym typeface="Comfortaa"/>
              </a:rPr>
              <a:t>Identifica cuál es el último aeropuerto en ese camino, que es donde estamos actualmente en la búsqueda.</a:t>
            </a:r>
            <a:endParaRPr sz="4800">
              <a:solidFill>
                <a:srgbClr val="0A0A0A"/>
              </a:solidFill>
              <a:latin typeface="Comfortaa"/>
              <a:ea typeface="Comfortaa"/>
              <a:cs typeface="Comfortaa"/>
              <a:sym typeface="Comfortaa"/>
            </a:endParaRPr>
          </a:p>
          <a:p>
            <a:pPr indent="0" lvl="0" marL="0" rtl="0" algn="l">
              <a:spcBef>
                <a:spcPts val="1200"/>
              </a:spcBef>
              <a:spcAft>
                <a:spcPts val="0"/>
              </a:spcAft>
              <a:buNone/>
            </a:pPr>
            <a:r>
              <a:rPr b="1" lang="es-419" sz="5200">
                <a:solidFill>
                  <a:srgbClr val="0A0A0A"/>
                </a:solidFill>
                <a:latin typeface="Comfortaa"/>
                <a:ea typeface="Comfortaa"/>
                <a:cs typeface="Comfortaa"/>
                <a:sym typeface="Comfortaa"/>
              </a:rPr>
              <a:t>Condición de éxito (¡Ruta encontrada!):</a:t>
            </a:r>
            <a:endParaRPr b="1" sz="5200">
              <a:solidFill>
                <a:srgbClr val="0A0A0A"/>
              </a:solidFill>
              <a:latin typeface="Comfortaa"/>
              <a:ea typeface="Comfortaa"/>
              <a:cs typeface="Comfortaa"/>
              <a:sym typeface="Comfortaa"/>
            </a:endParaRPr>
          </a:p>
          <a:p>
            <a:pPr indent="0" lvl="0" marL="0" rtl="0" algn="l">
              <a:spcBef>
                <a:spcPts val="1200"/>
              </a:spcBef>
              <a:spcAft>
                <a:spcPts val="0"/>
              </a:spcAft>
              <a:buNone/>
            </a:pPr>
            <a:r>
              <a:rPr lang="es-419" sz="4400">
                <a:solidFill>
                  <a:srgbClr val="0A0A0A"/>
                </a:solidFill>
              </a:rPr>
              <a:t>   </a:t>
            </a:r>
            <a:r>
              <a:rPr lang="es-419" sz="4400">
                <a:solidFill>
                  <a:srgbClr val="9334E6"/>
                </a:solidFill>
              </a:rPr>
              <a:t>if</a:t>
            </a:r>
            <a:r>
              <a:rPr lang="es-419" sz="4400">
                <a:solidFill>
                  <a:srgbClr val="0A0A0A"/>
                </a:solidFill>
              </a:rPr>
              <a:t> actual == fin:</a:t>
            </a:r>
            <a:endParaRPr sz="4400">
              <a:solidFill>
                <a:srgbClr val="0A0A0A"/>
              </a:solidFill>
            </a:endParaRPr>
          </a:p>
          <a:p>
            <a:pPr indent="0" lvl="0" marL="0" rtl="0" algn="l">
              <a:spcBef>
                <a:spcPts val="1200"/>
              </a:spcBef>
              <a:spcAft>
                <a:spcPts val="0"/>
              </a:spcAft>
              <a:buNone/>
            </a:pPr>
            <a:r>
              <a:rPr lang="es-419" sz="4400">
                <a:solidFill>
                  <a:srgbClr val="0A0A0A"/>
                </a:solidFill>
              </a:rPr>
              <a:t>        </a:t>
            </a:r>
            <a:r>
              <a:rPr lang="es-419" sz="4400">
                <a:solidFill>
                  <a:srgbClr val="9334E6"/>
                </a:solidFill>
              </a:rPr>
              <a:t>return</a:t>
            </a:r>
            <a:r>
              <a:rPr lang="es-419" sz="4400">
                <a:solidFill>
                  <a:srgbClr val="0A0A0A"/>
                </a:solidFill>
              </a:rPr>
              <a:t> camino</a:t>
            </a:r>
            <a:endParaRPr sz="4400">
              <a:solidFill>
                <a:srgbClr val="0A0A0A"/>
              </a:solidFill>
            </a:endParaRPr>
          </a:p>
          <a:p>
            <a:pPr indent="-304800" lvl="0" marL="457200" rtl="0" algn="l">
              <a:spcBef>
                <a:spcPts val="1200"/>
              </a:spcBef>
              <a:spcAft>
                <a:spcPts val="0"/>
              </a:spcAft>
              <a:buClr>
                <a:srgbClr val="0A0A0A"/>
              </a:buClr>
              <a:buSzPct val="100000"/>
              <a:buFont typeface="Comfortaa"/>
              <a:buChar char="●"/>
            </a:pPr>
            <a:r>
              <a:rPr lang="es-419" sz="4800">
                <a:solidFill>
                  <a:srgbClr val="0A0A0A"/>
                </a:solidFill>
                <a:latin typeface="Comfortaa"/>
                <a:ea typeface="Comfortaa"/>
                <a:cs typeface="Comfortaa"/>
                <a:sym typeface="Comfortaa"/>
              </a:rPr>
              <a:t>Si el aeropuerto actual es igual al aeropuerto fin que buscamos, hemos encontrado una ruta.</a:t>
            </a:r>
            <a:endParaRPr sz="4800">
              <a:solidFill>
                <a:srgbClr val="0A0A0A"/>
              </a:solidFill>
              <a:latin typeface="Comfortaa"/>
              <a:ea typeface="Comfortaa"/>
              <a:cs typeface="Comfortaa"/>
              <a:sym typeface="Comfortaa"/>
            </a:endParaRPr>
          </a:p>
          <a:p>
            <a:pPr indent="-304800" lvl="0" marL="457200" rtl="0" algn="l">
              <a:spcBef>
                <a:spcPts val="0"/>
              </a:spcBef>
              <a:spcAft>
                <a:spcPts val="0"/>
              </a:spcAft>
              <a:buClr>
                <a:srgbClr val="0A0A0A"/>
              </a:buClr>
              <a:buSzPct val="100000"/>
              <a:buFont typeface="Comfortaa"/>
              <a:buChar char="●"/>
            </a:pPr>
            <a:r>
              <a:rPr lang="es-419" sz="4800">
                <a:solidFill>
                  <a:srgbClr val="0A0A0A"/>
                </a:solidFill>
                <a:latin typeface="Comfortaa"/>
                <a:ea typeface="Comfortaa"/>
                <a:cs typeface="Comfortaa"/>
                <a:sym typeface="Comfortaa"/>
              </a:rPr>
              <a:t>Cómo BFS explora de forma gradual (1 escala, luego 2, luego 3), la primera ruta que encuentra es automáticamente la que tiene el número mínimo de escalas.</a:t>
            </a:r>
            <a:endParaRPr sz="4800">
              <a:solidFill>
                <a:srgbClr val="0A0A0A"/>
              </a:solidFill>
              <a:latin typeface="Comfortaa"/>
              <a:ea typeface="Comfortaa"/>
              <a:cs typeface="Comfortaa"/>
              <a:sym typeface="Comfortaa"/>
            </a:endParaRPr>
          </a:p>
          <a:p>
            <a:pPr indent="0" lvl="0" marL="0" rtl="0" algn="l">
              <a:spcBef>
                <a:spcPts val="1200"/>
              </a:spcBef>
              <a:spcAft>
                <a:spcPts val="0"/>
              </a:spcAft>
              <a:buNone/>
            </a:pPr>
            <a:r>
              <a:t/>
            </a:r>
            <a:endParaRPr sz="1050">
              <a:solidFill>
                <a:srgbClr val="0A0A0A"/>
              </a:solidFill>
              <a:latin typeface="Comfortaa"/>
              <a:ea typeface="Comfortaa"/>
              <a:cs typeface="Comfortaa"/>
              <a:sym typeface="Comfortaa"/>
            </a:endParaRPr>
          </a:p>
          <a:p>
            <a:pPr indent="0" lvl="0" marL="0" rtl="0" algn="l">
              <a:spcBef>
                <a:spcPts val="1200"/>
              </a:spcBef>
              <a:spcAft>
                <a:spcPts val="0"/>
              </a:spcAft>
              <a:buClr>
                <a:schemeClr val="dk1"/>
              </a:buClr>
              <a:buSzPct val="104761"/>
              <a:buFont typeface="Arial"/>
              <a:buNone/>
            </a:pPr>
            <a:r>
              <a:t/>
            </a:r>
            <a:endParaRPr sz="1050">
              <a:solidFill>
                <a:srgbClr val="0A0A0A"/>
              </a:solidFill>
            </a:endParaRPr>
          </a:p>
          <a:p>
            <a:pPr indent="0" lvl="0" marL="0" rtl="0" algn="l">
              <a:spcBef>
                <a:spcPts val="1200"/>
              </a:spcBef>
              <a:spcAft>
                <a:spcPts val="0"/>
              </a:spcAft>
              <a:buNone/>
            </a:pPr>
            <a:r>
              <a:t/>
            </a:r>
            <a:endParaRPr sz="1050">
              <a:solidFill>
                <a:srgbClr val="0A0A0A"/>
              </a:solidFill>
              <a:latin typeface="Comfortaa"/>
              <a:ea typeface="Comfortaa"/>
              <a:cs typeface="Comfortaa"/>
              <a:sym typeface="Comfortaa"/>
            </a:endParaRPr>
          </a:p>
          <a:p>
            <a:pPr indent="0" lvl="0" marL="0" rtl="0" algn="l">
              <a:spcBef>
                <a:spcPts val="1200"/>
              </a:spcBef>
              <a:spcAft>
                <a:spcPts val="0"/>
              </a:spcAft>
              <a:buClr>
                <a:schemeClr val="dk1"/>
              </a:buClr>
              <a:buSzPct val="104761"/>
              <a:buFont typeface="Arial"/>
              <a:buNone/>
            </a:pPr>
            <a:r>
              <a:t/>
            </a:r>
            <a:endParaRPr i="1" sz="1050">
              <a:solidFill>
                <a:srgbClr val="80868B"/>
              </a:solidFill>
              <a:latin typeface="Comfortaa"/>
              <a:ea typeface="Comfortaa"/>
              <a:cs typeface="Comfortaa"/>
              <a:sym typeface="Comfortaa"/>
            </a:endParaRPr>
          </a:p>
          <a:p>
            <a:pPr indent="0" lvl="0" marL="0" rtl="0" algn="l">
              <a:spcBef>
                <a:spcPts val="1200"/>
              </a:spcBef>
              <a:spcAft>
                <a:spcPts val="1200"/>
              </a:spcAft>
              <a:buNone/>
            </a:pPr>
            <a:r>
              <a:t/>
            </a:r>
            <a:endParaRPr sz="1200">
              <a:latin typeface="Comfortaa"/>
              <a:ea typeface="Comfortaa"/>
              <a:cs typeface="Comfortaa"/>
              <a:sym typeface="Comfortaa"/>
            </a:endParaRPr>
          </a:p>
        </p:txBody>
      </p:sp>
      <p:pic>
        <p:nvPicPr>
          <p:cNvPr id="557" name="Google Shape;557;p78"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idx="1" type="body"/>
          </p:nvPr>
        </p:nvSpPr>
        <p:spPr>
          <a:xfrm>
            <a:off x="311700" y="307250"/>
            <a:ext cx="7421100" cy="4261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if actual not in visitados: </a:t>
            </a:r>
            <a:r>
              <a:rPr lang="es-419" sz="1200">
                <a:solidFill>
                  <a:schemeClr val="dk1"/>
                </a:solidFill>
                <a:latin typeface="Comfortaa"/>
                <a:ea typeface="Comfortaa"/>
                <a:cs typeface="Comfortaa"/>
                <a:sym typeface="Comfortaa"/>
              </a:rPr>
              <a:t>Solo exploramos los vecinos si el aeropuerto actual no ha sido visitado todavía a través de un camino más corto.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visitados.add (actual) :</a:t>
            </a:r>
            <a:r>
              <a:rPr lang="es-419" sz="1200">
                <a:solidFill>
                  <a:schemeClr val="dk1"/>
                </a:solidFill>
                <a:latin typeface="Comfortaa"/>
                <a:ea typeface="Comfortaa"/>
                <a:cs typeface="Comfortaa"/>
                <a:sym typeface="Comfortaa"/>
              </a:rPr>
              <a:t> Marcamos el aeropuerto actual como visitado.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for vecinos in self.rutas [actual] :</a:t>
            </a:r>
            <a:r>
              <a:rPr lang="es-419" sz="1200">
                <a:solidFill>
                  <a:schemeClr val="dk1"/>
                </a:solidFill>
                <a:latin typeface="Comfortaa"/>
                <a:ea typeface="Comfortaa"/>
                <a:cs typeface="Comfortaa"/>
                <a:sym typeface="Comfortaa"/>
              </a:rPr>
              <a:t> Iteramos sobre todos los vuelos directos salientes desde el aeropuerto actual.</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nuevo_camino = list (camino) : </a:t>
            </a:r>
            <a:r>
              <a:rPr lang="es-419" sz="1200">
                <a:solidFill>
                  <a:schemeClr val="dk1"/>
                </a:solidFill>
                <a:latin typeface="Comfortaa"/>
                <a:ea typeface="Comfortaa"/>
                <a:cs typeface="Comfortaa"/>
                <a:sym typeface="Comfortaa"/>
              </a:rPr>
              <a:t>Creamos una copia del camino actual. Es vital copiar la lista para no modificar la referencia original.</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nuevo_camino.append (vecinos) :</a:t>
            </a:r>
            <a:r>
              <a:rPr lang="es-419" sz="1200">
                <a:solidFill>
                  <a:schemeClr val="dk1"/>
                </a:solidFill>
                <a:latin typeface="Comfortaa"/>
                <a:ea typeface="Comfortaa"/>
                <a:cs typeface="Comfortaa"/>
                <a:sym typeface="Comfortaa"/>
              </a:rPr>
              <a:t> Añadimos el nuevo destino a esa copia del camino.</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i="1" lang="es-419" sz="1200">
                <a:solidFill>
                  <a:schemeClr val="dk1"/>
                </a:solidFill>
                <a:latin typeface="Comfortaa"/>
                <a:ea typeface="Comfortaa"/>
                <a:cs typeface="Comfortaa"/>
                <a:sym typeface="Comfortaa"/>
              </a:rPr>
              <a:t>queue.append (nuevo_camino) : </a:t>
            </a:r>
            <a:r>
              <a:rPr lang="es-419" sz="1200">
                <a:solidFill>
                  <a:schemeClr val="dk1"/>
                </a:solidFill>
                <a:latin typeface="Comfortaa"/>
                <a:ea typeface="Comfortaa"/>
                <a:cs typeface="Comfortaa"/>
                <a:sym typeface="Comfortaa"/>
              </a:rPr>
              <a:t>Añadimos este nuevo camino completo al final de la cola.</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300">
                <a:solidFill>
                  <a:schemeClr val="dk1"/>
                </a:solidFill>
                <a:latin typeface="Comfortaa"/>
                <a:ea typeface="Comfortaa"/>
                <a:cs typeface="Comfortaa"/>
                <a:sym typeface="Comfortaa"/>
              </a:rPr>
              <a:t>Manejo de fallos:</a:t>
            </a:r>
            <a:endParaRPr b="1" sz="1300">
              <a:solidFill>
                <a:schemeClr val="dk1"/>
              </a:solidFill>
              <a:latin typeface="Comfortaa"/>
              <a:ea typeface="Comfortaa"/>
              <a:cs typeface="Comfortaa"/>
              <a:sym typeface="Comfortaa"/>
            </a:endParaRPr>
          </a:p>
          <a:p>
            <a:pPr indent="0" lvl="0" marL="0" rtl="0" algn="l">
              <a:spcBef>
                <a:spcPts val="1200"/>
              </a:spcBef>
              <a:spcAft>
                <a:spcPts val="0"/>
              </a:spcAft>
              <a:buClr>
                <a:schemeClr val="dk1"/>
              </a:buClr>
              <a:buSzPts val="1100"/>
              <a:buFont typeface="Arial"/>
              <a:buNone/>
            </a:pPr>
            <a:r>
              <a:rPr lang="es-419" sz="1150">
                <a:solidFill>
                  <a:srgbClr val="9334E6"/>
                </a:solidFill>
              </a:rPr>
              <a:t>return</a:t>
            </a:r>
            <a:r>
              <a:rPr lang="es-419" sz="1150">
                <a:solidFill>
                  <a:srgbClr val="0A0A0A"/>
                </a:solidFill>
              </a:rPr>
              <a:t> </a:t>
            </a:r>
            <a:r>
              <a:rPr lang="es-419" sz="1150">
                <a:solidFill>
                  <a:srgbClr val="188038"/>
                </a:solidFill>
              </a:rPr>
              <a:t>f"No se encontró una ruta entre los aeropuertos especificados."</a:t>
            </a:r>
            <a:endParaRPr sz="1150">
              <a:solidFill>
                <a:srgbClr val="188038"/>
              </a:solidFill>
            </a:endParaRPr>
          </a:p>
          <a:p>
            <a:pPr indent="-304800" lvl="0" marL="457200" rtl="0" algn="l">
              <a:spcBef>
                <a:spcPts val="1200"/>
              </a:spcBef>
              <a:spcAft>
                <a:spcPts val="0"/>
              </a:spcAft>
              <a:buClr>
                <a:schemeClr val="dk1"/>
              </a:buClr>
              <a:buSzPts val="1200"/>
              <a:buFont typeface="Comfortaa"/>
              <a:buChar char="●"/>
            </a:pPr>
            <a:r>
              <a:rPr lang="es-419" sz="1200">
                <a:solidFill>
                  <a:schemeClr val="dk1"/>
                </a:solidFill>
                <a:latin typeface="Comfortaa"/>
                <a:ea typeface="Comfortaa"/>
                <a:cs typeface="Comfortaa"/>
                <a:sym typeface="Comfortaa"/>
              </a:rPr>
              <a:t>Si el bucle while termina (lo que significa que la cola se </a:t>
            </a:r>
            <a:r>
              <a:rPr lang="es-419" sz="1200">
                <a:solidFill>
                  <a:schemeClr val="dk1"/>
                </a:solidFill>
                <a:latin typeface="Comfortaa"/>
                <a:ea typeface="Comfortaa"/>
                <a:cs typeface="Comfortaa"/>
                <a:sym typeface="Comfortaa"/>
              </a:rPr>
              <a:t>vació</a:t>
            </a:r>
            <a:r>
              <a:rPr lang="es-419" sz="1200">
                <a:solidFill>
                  <a:schemeClr val="dk1"/>
                </a:solidFill>
                <a:latin typeface="Comfortaa"/>
                <a:ea typeface="Comfortaa"/>
                <a:cs typeface="Comfortaa"/>
                <a:sym typeface="Comfortaa"/>
              </a:rPr>
              <a:t> por completo), implica que hemos explorado todo el grafo sin encontrar el aeropuerto de destino.</a:t>
            </a:r>
            <a:endParaRPr sz="1200">
              <a:solidFill>
                <a:schemeClr val="dk1"/>
              </a:solidFill>
              <a:latin typeface="Comfortaa"/>
              <a:ea typeface="Comfortaa"/>
              <a:cs typeface="Comfortaa"/>
              <a:sym typeface="Comfortaa"/>
            </a:endParaRPr>
          </a:p>
        </p:txBody>
      </p:sp>
      <p:pic>
        <p:nvPicPr>
          <p:cNvPr id="563" name="Google Shape;563;p79"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0"/>
          <p:cNvSpPr txBox="1"/>
          <p:nvPr>
            <p:ph idx="1" type="body"/>
          </p:nvPr>
        </p:nvSpPr>
        <p:spPr>
          <a:xfrm>
            <a:off x="75775" y="519550"/>
            <a:ext cx="8984100" cy="45135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def</a:t>
            </a:r>
            <a:r>
              <a:rPr lang="es-419" sz="1213">
                <a:solidFill>
                  <a:srgbClr val="3B3B3B"/>
                </a:solidFill>
                <a:highlight>
                  <a:srgbClr val="FFFFFF"/>
                </a:highlight>
                <a:latin typeface="Courier New"/>
                <a:ea typeface="Courier New"/>
                <a:cs typeface="Courier New"/>
                <a:sym typeface="Courier New"/>
              </a:rPr>
              <a:t> </a:t>
            </a:r>
            <a:r>
              <a:rPr lang="es-419" sz="1213">
                <a:solidFill>
                  <a:srgbClr val="795E26"/>
                </a:solidFill>
                <a:highlight>
                  <a:srgbClr val="FFFFFF"/>
                </a:highlight>
                <a:latin typeface="Courier New"/>
                <a:ea typeface="Courier New"/>
                <a:cs typeface="Courier New"/>
                <a:sym typeface="Courier New"/>
              </a:rPr>
              <a:t>buscar_ruta_dfs</a:t>
            </a:r>
            <a:r>
              <a:rPr lang="es-419" sz="1213">
                <a:solidFill>
                  <a:srgbClr val="3B3B3B"/>
                </a:solidFill>
                <a:highlight>
                  <a:srgbClr val="FFFFFF"/>
                </a:highlight>
                <a:latin typeface="Courier New"/>
                <a:ea typeface="Courier New"/>
                <a:cs typeface="Courier New"/>
                <a:sym typeface="Courier New"/>
              </a:rPr>
              <a:t>(</a:t>
            </a:r>
            <a:r>
              <a:rPr lang="es-419" sz="1213">
                <a:solidFill>
                  <a:srgbClr val="001080"/>
                </a:solidFill>
                <a:highlight>
                  <a:srgbClr val="FFFFFF"/>
                </a:highlight>
                <a:latin typeface="Courier New"/>
                <a:ea typeface="Courier New"/>
                <a:cs typeface="Courier New"/>
                <a:sym typeface="Courier New"/>
              </a:rPr>
              <a:t>self</a:t>
            </a:r>
            <a:r>
              <a:rPr lang="es-419" sz="1213">
                <a:solidFill>
                  <a:srgbClr val="3B3B3B"/>
                </a:solidFill>
                <a:highlight>
                  <a:srgbClr val="FFFFFF"/>
                </a:highlight>
                <a:latin typeface="Courier New"/>
                <a:ea typeface="Courier New"/>
                <a:cs typeface="Courier New"/>
                <a:sym typeface="Courier New"/>
              </a:rPr>
              <a:t>, </a:t>
            </a:r>
            <a:r>
              <a:rPr lang="es-419" sz="1213">
                <a:solidFill>
                  <a:srgbClr val="001080"/>
                </a:solidFill>
                <a:highlight>
                  <a:srgbClr val="FFFFFF"/>
                </a:highlight>
                <a:latin typeface="Courier New"/>
                <a:ea typeface="Courier New"/>
                <a:cs typeface="Courier New"/>
                <a:sym typeface="Courier New"/>
              </a:rPr>
              <a:t>inicio</a:t>
            </a:r>
            <a:r>
              <a:rPr lang="es-419" sz="1213">
                <a:solidFill>
                  <a:srgbClr val="3B3B3B"/>
                </a:solidFill>
                <a:highlight>
                  <a:srgbClr val="FFFFFF"/>
                </a:highlight>
                <a:latin typeface="Courier New"/>
                <a:ea typeface="Courier New"/>
                <a:cs typeface="Courier New"/>
                <a:sym typeface="Courier New"/>
              </a:rPr>
              <a:t>, </a:t>
            </a:r>
            <a:r>
              <a:rPr lang="es-419" sz="1213">
                <a:solidFill>
                  <a:srgbClr val="001080"/>
                </a:solidFill>
                <a:highlight>
                  <a:srgbClr val="FFFFFF"/>
                </a:highlight>
                <a:latin typeface="Courier New"/>
                <a:ea typeface="Courier New"/>
                <a:cs typeface="Courier New"/>
                <a:sym typeface="Courier New"/>
              </a:rPr>
              <a:t>fin</a:t>
            </a:r>
            <a:r>
              <a:rPr lang="es-419" sz="1213">
                <a:solidFill>
                  <a:srgbClr val="3B3B3B"/>
                </a:solidFill>
                <a:highlight>
                  <a:srgbClr val="FFFFFF"/>
                </a:highlight>
                <a:latin typeface="Courier New"/>
                <a:ea typeface="Courier New"/>
                <a:cs typeface="Courier New"/>
                <a:sym typeface="Courier New"/>
              </a:rPr>
              <a:t>, </a:t>
            </a:r>
            <a:r>
              <a:rPr lang="es-419" sz="1213">
                <a:solidFill>
                  <a:srgbClr val="001080"/>
                </a:solidFill>
                <a:highlight>
                  <a:srgbClr val="FFFFFF"/>
                </a:highlight>
                <a:latin typeface="Courier New"/>
                <a:ea typeface="Courier New"/>
                <a:cs typeface="Courier New"/>
                <a:sym typeface="Courier New"/>
              </a:rPr>
              <a:t>visitados</a:t>
            </a:r>
            <a:r>
              <a:rPr lang="es-419" sz="1213">
                <a:solidFill>
                  <a:schemeClr val="dk1"/>
                </a:solidFill>
                <a:highlight>
                  <a:srgbClr val="FFFFFF"/>
                </a:highlight>
                <a:latin typeface="Courier New"/>
                <a:ea typeface="Courier New"/>
                <a:cs typeface="Courier New"/>
                <a:sym typeface="Courier New"/>
              </a:rPr>
              <a:t>=</a:t>
            </a:r>
            <a:r>
              <a:rPr lang="es-419" sz="1213">
                <a:solidFill>
                  <a:srgbClr val="0000FF"/>
                </a:solidFill>
                <a:highlight>
                  <a:srgbClr val="FFFFFF"/>
                </a:highlight>
                <a:latin typeface="Courier New"/>
                <a:ea typeface="Courier New"/>
                <a:cs typeface="Courier New"/>
                <a:sym typeface="Courier New"/>
              </a:rPr>
              <a:t>None</a:t>
            </a:r>
            <a:r>
              <a:rPr lang="es-419" sz="1213">
                <a:solidFill>
                  <a:srgbClr val="3B3B3B"/>
                </a:solidFill>
                <a:highlight>
                  <a:srgbClr val="FFFFFF"/>
                </a:highlight>
                <a:latin typeface="Courier New"/>
                <a:ea typeface="Courier New"/>
                <a:cs typeface="Courier New"/>
                <a:sym typeface="Courier New"/>
              </a:rPr>
              <a:t>, </a:t>
            </a:r>
            <a:r>
              <a:rPr lang="es-419" sz="1213">
                <a:solidFill>
                  <a:srgbClr val="001080"/>
                </a:solidFill>
                <a:highlight>
                  <a:srgbClr val="FFFFFF"/>
                </a:highlight>
                <a:latin typeface="Courier New"/>
                <a:ea typeface="Courier New"/>
                <a:cs typeface="Courier New"/>
                <a:sym typeface="Courier New"/>
              </a:rPr>
              <a:t>camino_actual</a:t>
            </a:r>
            <a:r>
              <a:rPr lang="es-419" sz="1213">
                <a:solidFill>
                  <a:schemeClr val="dk1"/>
                </a:solidFill>
                <a:highlight>
                  <a:srgbClr val="FFFFFF"/>
                </a:highlight>
                <a:latin typeface="Courier New"/>
                <a:ea typeface="Courier New"/>
                <a:cs typeface="Courier New"/>
                <a:sym typeface="Courier New"/>
              </a:rPr>
              <a:t>=</a:t>
            </a:r>
            <a:r>
              <a:rPr lang="es-419" sz="1213">
                <a:solidFill>
                  <a:srgbClr val="0000FF"/>
                </a:solidFill>
                <a:highlight>
                  <a:srgbClr val="FFFFFF"/>
                </a:highlight>
                <a:latin typeface="Courier New"/>
                <a:ea typeface="Courier New"/>
                <a:cs typeface="Courier New"/>
                <a:sym typeface="Courier New"/>
              </a:rPr>
              <a:t>None</a:t>
            </a:r>
            <a:r>
              <a:rPr lang="es-419" sz="1213">
                <a:solidFill>
                  <a:srgbClr val="3B3B3B"/>
                </a:solidFill>
                <a:highlight>
                  <a:srgbClr val="FFFFFF"/>
                </a:highlight>
                <a:latin typeface="Courier New"/>
                <a:ea typeface="Courier New"/>
                <a:cs typeface="Courier New"/>
                <a:sym typeface="Courier New"/>
              </a:rPr>
              <a:t>):</a:t>
            </a:r>
            <a:endParaRPr sz="121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if</a:t>
            </a:r>
            <a:r>
              <a:rPr lang="es-419" sz="1213">
                <a:solidFill>
                  <a:srgbClr val="3B3B3B"/>
                </a:solidFill>
                <a:highlight>
                  <a:srgbClr val="FFFFFF"/>
                </a:highlight>
                <a:latin typeface="Courier New"/>
                <a:ea typeface="Courier New"/>
                <a:cs typeface="Courier New"/>
                <a:sym typeface="Courier New"/>
              </a:rPr>
              <a:t> visitados </a:t>
            </a:r>
            <a:r>
              <a:rPr lang="es-419" sz="1213">
                <a:solidFill>
                  <a:srgbClr val="0000FF"/>
                </a:solidFill>
                <a:highlight>
                  <a:srgbClr val="FFFFFF"/>
                </a:highlight>
                <a:latin typeface="Courier New"/>
                <a:ea typeface="Courier New"/>
                <a:cs typeface="Courier New"/>
                <a:sym typeface="Courier New"/>
              </a:rPr>
              <a:t>is</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None</a:t>
            </a:r>
            <a:r>
              <a:rPr lang="es-419" sz="1213">
                <a:solidFill>
                  <a:srgbClr val="3B3B3B"/>
                </a:solidFill>
                <a:highlight>
                  <a:srgbClr val="FFFFFF"/>
                </a:highlight>
                <a:latin typeface="Courier New"/>
                <a:ea typeface="Courier New"/>
                <a:cs typeface="Courier New"/>
                <a:sym typeface="Courier New"/>
              </a:rPr>
              <a:t>:</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visitados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a:t>
            </a:r>
            <a:r>
              <a:rPr lang="es-419" sz="1213">
                <a:solidFill>
                  <a:srgbClr val="267F99"/>
                </a:solidFill>
                <a:highlight>
                  <a:srgbClr val="FFFFFF"/>
                </a:highlight>
                <a:latin typeface="Courier New"/>
                <a:ea typeface="Courier New"/>
                <a:cs typeface="Courier New"/>
                <a:sym typeface="Courier New"/>
              </a:rPr>
              <a:t>set</a:t>
            </a:r>
            <a:r>
              <a:rPr lang="es-419" sz="1213">
                <a:solidFill>
                  <a:srgbClr val="3B3B3B"/>
                </a:solidFill>
                <a:highlight>
                  <a:srgbClr val="FFFFFF"/>
                </a:highlight>
                <a:latin typeface="Courier New"/>
                <a:ea typeface="Courier New"/>
                <a:cs typeface="Courier New"/>
                <a:sym typeface="Courier New"/>
              </a:rPr>
              <a:t>()</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if</a:t>
            </a:r>
            <a:r>
              <a:rPr lang="es-419" sz="1213">
                <a:solidFill>
                  <a:srgbClr val="3B3B3B"/>
                </a:solidFill>
                <a:highlight>
                  <a:srgbClr val="FFFFFF"/>
                </a:highlight>
                <a:latin typeface="Courier New"/>
                <a:ea typeface="Courier New"/>
                <a:cs typeface="Courier New"/>
                <a:sym typeface="Courier New"/>
              </a:rPr>
              <a:t> camino_actual </a:t>
            </a:r>
            <a:r>
              <a:rPr lang="es-419" sz="1213">
                <a:solidFill>
                  <a:srgbClr val="0000FF"/>
                </a:solidFill>
                <a:highlight>
                  <a:srgbClr val="FFFFFF"/>
                </a:highlight>
                <a:latin typeface="Courier New"/>
                <a:ea typeface="Courier New"/>
                <a:cs typeface="Courier New"/>
                <a:sym typeface="Courier New"/>
              </a:rPr>
              <a:t>is</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None</a:t>
            </a:r>
            <a:r>
              <a:rPr lang="es-419" sz="1213">
                <a:solidFill>
                  <a:srgbClr val="3B3B3B"/>
                </a:solidFill>
                <a:highlight>
                  <a:srgbClr val="FFFFFF"/>
                </a:highlight>
                <a:latin typeface="Courier New"/>
                <a:ea typeface="Courier New"/>
                <a:cs typeface="Courier New"/>
                <a:sym typeface="Courier New"/>
              </a:rPr>
              <a:t>:</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camino_actual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visitados.add(inicio)</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camino_actual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camino_actual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[inicio]</a:t>
            </a:r>
            <a:endParaRPr sz="121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if</a:t>
            </a:r>
            <a:r>
              <a:rPr lang="es-419" sz="1213">
                <a:solidFill>
                  <a:srgbClr val="3B3B3B"/>
                </a:solidFill>
                <a:highlight>
                  <a:srgbClr val="FFFFFF"/>
                </a:highlight>
                <a:latin typeface="Courier New"/>
                <a:ea typeface="Courier New"/>
                <a:cs typeface="Courier New"/>
                <a:sym typeface="Courier New"/>
              </a:rPr>
              <a:t> inicio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fin:</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return</a:t>
            </a:r>
            <a:r>
              <a:rPr lang="es-419" sz="1213">
                <a:solidFill>
                  <a:srgbClr val="3B3B3B"/>
                </a:solidFill>
                <a:highlight>
                  <a:srgbClr val="FFFFFF"/>
                </a:highlight>
                <a:latin typeface="Courier New"/>
                <a:ea typeface="Courier New"/>
                <a:cs typeface="Courier New"/>
                <a:sym typeface="Courier New"/>
              </a:rPr>
              <a:t> camino_actual</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for</a:t>
            </a:r>
            <a:r>
              <a:rPr lang="es-419" sz="1213">
                <a:solidFill>
                  <a:srgbClr val="3B3B3B"/>
                </a:solidFill>
                <a:highlight>
                  <a:srgbClr val="FFFFFF"/>
                </a:highlight>
                <a:latin typeface="Courier New"/>
                <a:ea typeface="Courier New"/>
                <a:cs typeface="Courier New"/>
                <a:sym typeface="Courier New"/>
              </a:rPr>
              <a:t> vecino </a:t>
            </a:r>
            <a:r>
              <a:rPr lang="es-419" sz="1213">
                <a:solidFill>
                  <a:srgbClr val="AF00DB"/>
                </a:solidFill>
                <a:highlight>
                  <a:srgbClr val="FFFFFF"/>
                </a:highlight>
                <a:latin typeface="Courier New"/>
                <a:ea typeface="Courier New"/>
                <a:cs typeface="Courier New"/>
                <a:sym typeface="Courier New"/>
              </a:rPr>
              <a:t>in</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self</a:t>
            </a:r>
            <a:r>
              <a:rPr lang="es-419" sz="1213">
                <a:solidFill>
                  <a:srgbClr val="3B3B3B"/>
                </a:solidFill>
                <a:highlight>
                  <a:srgbClr val="FFFFFF"/>
                </a:highlight>
                <a:latin typeface="Courier New"/>
                <a:ea typeface="Courier New"/>
                <a:cs typeface="Courier New"/>
                <a:sym typeface="Courier New"/>
              </a:rPr>
              <a:t>.rutas[inicio]:</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if</a:t>
            </a:r>
            <a:r>
              <a:rPr lang="es-419" sz="1213">
                <a:solidFill>
                  <a:srgbClr val="3B3B3B"/>
                </a:solidFill>
                <a:highlight>
                  <a:srgbClr val="FFFFFF"/>
                </a:highlight>
                <a:latin typeface="Courier New"/>
                <a:ea typeface="Courier New"/>
                <a:cs typeface="Courier New"/>
                <a:sym typeface="Courier New"/>
              </a:rPr>
              <a:t> vecino </a:t>
            </a:r>
            <a:r>
              <a:rPr lang="es-419" sz="1213">
                <a:solidFill>
                  <a:srgbClr val="0000FF"/>
                </a:solidFill>
                <a:highlight>
                  <a:srgbClr val="FFFFFF"/>
                </a:highlight>
                <a:latin typeface="Courier New"/>
                <a:ea typeface="Courier New"/>
                <a:cs typeface="Courier New"/>
                <a:sym typeface="Courier New"/>
              </a:rPr>
              <a:t>not</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in</a:t>
            </a:r>
            <a:r>
              <a:rPr lang="es-419" sz="1213">
                <a:solidFill>
                  <a:srgbClr val="3B3B3B"/>
                </a:solidFill>
                <a:highlight>
                  <a:srgbClr val="FFFFFF"/>
                </a:highlight>
                <a:latin typeface="Courier New"/>
                <a:ea typeface="Courier New"/>
                <a:cs typeface="Courier New"/>
                <a:sym typeface="Courier New"/>
              </a:rPr>
              <a:t> visitados:</a:t>
            </a:r>
            <a:endParaRPr sz="121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ruta_encontrada </a:t>
            </a:r>
            <a:r>
              <a:rPr lang="es-419" sz="1213">
                <a:solidFill>
                  <a:schemeClr val="dk1"/>
                </a:solidFill>
                <a:highlight>
                  <a:srgbClr val="FFFFFF"/>
                </a:highlight>
                <a:latin typeface="Courier New"/>
                <a:ea typeface="Courier New"/>
                <a:cs typeface="Courier New"/>
                <a:sym typeface="Courier New"/>
              </a:rPr>
              <a:t>=</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self</a:t>
            </a:r>
            <a:r>
              <a:rPr lang="es-419" sz="1213">
                <a:solidFill>
                  <a:srgbClr val="3B3B3B"/>
                </a:solidFill>
                <a:highlight>
                  <a:srgbClr val="FFFFFF"/>
                </a:highlight>
                <a:latin typeface="Courier New"/>
                <a:ea typeface="Courier New"/>
                <a:cs typeface="Courier New"/>
                <a:sym typeface="Courier New"/>
              </a:rPr>
              <a:t>.buscar_ruta_dfs(vecino, fin, visitados, camino_actual)</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if</a:t>
            </a:r>
            <a:r>
              <a:rPr lang="es-419" sz="1213">
                <a:solidFill>
                  <a:srgbClr val="3B3B3B"/>
                </a:solidFill>
                <a:highlight>
                  <a:srgbClr val="FFFFFF"/>
                </a:highlight>
                <a:latin typeface="Courier New"/>
                <a:ea typeface="Courier New"/>
                <a:cs typeface="Courier New"/>
                <a:sym typeface="Courier New"/>
              </a:rPr>
              <a:t> ruta_encontrada:</a:t>
            </a:r>
            <a:endParaRPr sz="121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return</a:t>
            </a:r>
            <a:r>
              <a:rPr lang="es-419" sz="1213">
                <a:solidFill>
                  <a:srgbClr val="3B3B3B"/>
                </a:solidFill>
                <a:highlight>
                  <a:srgbClr val="FFFFFF"/>
                </a:highlight>
                <a:latin typeface="Courier New"/>
                <a:ea typeface="Courier New"/>
                <a:cs typeface="Courier New"/>
                <a:sym typeface="Courier New"/>
              </a:rPr>
              <a:t> ruta_encontrada</a:t>
            </a:r>
            <a:endParaRPr sz="121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13">
                <a:solidFill>
                  <a:srgbClr val="3B3B3B"/>
                </a:solidFill>
                <a:highlight>
                  <a:srgbClr val="FFFFFF"/>
                </a:highlight>
                <a:latin typeface="Courier New"/>
                <a:ea typeface="Courier New"/>
                <a:cs typeface="Courier New"/>
                <a:sym typeface="Courier New"/>
              </a:rPr>
              <a:t>        </a:t>
            </a:r>
            <a:r>
              <a:rPr lang="es-419" sz="1213">
                <a:solidFill>
                  <a:srgbClr val="AF00DB"/>
                </a:solidFill>
                <a:highlight>
                  <a:srgbClr val="FFFFFF"/>
                </a:highlight>
                <a:latin typeface="Courier New"/>
                <a:ea typeface="Courier New"/>
                <a:cs typeface="Courier New"/>
                <a:sym typeface="Courier New"/>
              </a:rPr>
              <a:t>return</a:t>
            </a:r>
            <a:r>
              <a:rPr lang="es-419" sz="1213">
                <a:solidFill>
                  <a:srgbClr val="3B3B3B"/>
                </a:solidFill>
                <a:highlight>
                  <a:srgbClr val="FFFFFF"/>
                </a:highlight>
                <a:latin typeface="Courier New"/>
                <a:ea typeface="Courier New"/>
                <a:cs typeface="Courier New"/>
                <a:sym typeface="Courier New"/>
              </a:rPr>
              <a:t> </a:t>
            </a:r>
            <a:r>
              <a:rPr lang="es-419" sz="1213">
                <a:solidFill>
                  <a:srgbClr val="0000FF"/>
                </a:solidFill>
                <a:highlight>
                  <a:srgbClr val="FFFFFF"/>
                </a:highlight>
                <a:latin typeface="Courier New"/>
                <a:ea typeface="Courier New"/>
                <a:cs typeface="Courier New"/>
                <a:sym typeface="Courier New"/>
              </a:rPr>
              <a:t>None</a:t>
            </a:r>
            <a:endParaRPr sz="1213">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569" name="Google Shape;569;p80"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1"/>
          <p:cNvSpPr txBox="1"/>
          <p:nvPr>
            <p:ph idx="1" type="body"/>
          </p:nvPr>
        </p:nvSpPr>
        <p:spPr>
          <a:xfrm>
            <a:off x="311700" y="443775"/>
            <a:ext cx="8520600" cy="460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sz="1200">
                <a:solidFill>
                  <a:schemeClr val="dk1"/>
                </a:solidFill>
                <a:latin typeface="Comfortaa"/>
                <a:ea typeface="Comfortaa"/>
                <a:cs typeface="Comfortaa"/>
                <a:sym typeface="Comfortaa"/>
              </a:rPr>
              <a:t>El método </a:t>
            </a:r>
            <a:r>
              <a:rPr b="1" i="1" lang="es-419" sz="1200">
                <a:solidFill>
                  <a:schemeClr val="dk1"/>
                </a:solidFill>
                <a:latin typeface="Comfortaa"/>
                <a:ea typeface="Comfortaa"/>
                <a:cs typeface="Comfortaa"/>
                <a:sym typeface="Comfortaa"/>
              </a:rPr>
              <a:t>buscar_ruta_dfs</a:t>
            </a:r>
            <a:r>
              <a:rPr lang="es-419" sz="1200">
                <a:solidFill>
                  <a:schemeClr val="dk1"/>
                </a:solidFill>
                <a:latin typeface="Comfortaa"/>
                <a:ea typeface="Comfortaa"/>
                <a:cs typeface="Comfortaa"/>
                <a:sym typeface="Comfortaa"/>
              </a:rPr>
              <a:t> , implementa el algoritmo de </a:t>
            </a:r>
            <a:r>
              <a:rPr lang="es-419" sz="1200">
                <a:solidFill>
                  <a:schemeClr val="dk1"/>
                </a:solidFill>
                <a:latin typeface="Comfortaa"/>
                <a:ea typeface="Comfortaa"/>
                <a:cs typeface="Comfortaa"/>
                <a:sym typeface="Comfortaa"/>
              </a:rPr>
              <a:t>Búsqueda</a:t>
            </a:r>
            <a:r>
              <a:rPr lang="es-419" sz="1200">
                <a:solidFill>
                  <a:schemeClr val="dk1"/>
                </a:solidFill>
                <a:latin typeface="Comfortaa"/>
                <a:ea typeface="Comfortaa"/>
                <a:cs typeface="Comfortaa"/>
                <a:sym typeface="Comfortaa"/>
              </a:rPr>
              <a:t> en Profundidad (DFS). </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Explora lo más profundo posible a lo largo de un camino antes de retroceder (</a:t>
            </a:r>
            <a:r>
              <a:rPr lang="es-419" sz="1200">
                <a:solidFill>
                  <a:schemeClr val="dk1"/>
                </a:solidFill>
                <a:latin typeface="Comfortaa"/>
                <a:ea typeface="Comfortaa"/>
                <a:cs typeface="Comfortaa"/>
                <a:sym typeface="Comfortaa"/>
              </a:rPr>
              <a:t>backtracking</a:t>
            </a:r>
            <a:r>
              <a:rPr lang="es-419" sz="1200">
                <a:solidFill>
                  <a:schemeClr val="dk1"/>
                </a:solidFill>
                <a:latin typeface="Comfortaa"/>
                <a:ea typeface="Comfortaa"/>
                <a:cs typeface="Comfortaa"/>
                <a:sym typeface="Comfortaa"/>
              </a:rPr>
              <a:t>) y probar otras ramas. Utiliza la recursión y una pila </a:t>
            </a:r>
            <a:r>
              <a:rPr lang="es-419" sz="1200">
                <a:solidFill>
                  <a:schemeClr val="dk1"/>
                </a:solidFill>
                <a:latin typeface="Comfortaa"/>
                <a:ea typeface="Comfortaa"/>
                <a:cs typeface="Comfortaa"/>
                <a:sym typeface="Comfortaa"/>
              </a:rPr>
              <a:t>implícita</a:t>
            </a:r>
            <a:r>
              <a:rPr lang="es-419" sz="1200">
                <a:solidFill>
                  <a:schemeClr val="dk1"/>
                </a:solidFill>
                <a:latin typeface="Comfortaa"/>
                <a:ea typeface="Comfortaa"/>
                <a:cs typeface="Comfortaa"/>
                <a:sym typeface="Comfortaa"/>
              </a:rPr>
              <a:t> de llamadas para lograr esto.</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Los parámetros </a:t>
            </a:r>
            <a:r>
              <a:rPr b="1" lang="es-419" sz="1200">
                <a:solidFill>
                  <a:schemeClr val="dk1"/>
                </a:solidFill>
                <a:latin typeface="Comfortaa"/>
                <a:ea typeface="Comfortaa"/>
                <a:cs typeface="Comfortaa"/>
                <a:sym typeface="Comfortaa"/>
              </a:rPr>
              <a:t>visitados</a:t>
            </a:r>
            <a:r>
              <a:rPr lang="es-419" sz="1200">
                <a:solidFill>
                  <a:schemeClr val="dk1"/>
                </a:solidFill>
                <a:latin typeface="Comfortaa"/>
                <a:ea typeface="Comfortaa"/>
                <a:cs typeface="Comfortaa"/>
                <a:sym typeface="Comfortaa"/>
              </a:rPr>
              <a:t> y </a:t>
            </a:r>
            <a:r>
              <a:rPr b="1" lang="es-419" sz="1200">
                <a:solidFill>
                  <a:schemeClr val="dk1"/>
                </a:solidFill>
                <a:latin typeface="Comfortaa"/>
                <a:ea typeface="Comfortaa"/>
                <a:cs typeface="Comfortaa"/>
                <a:sym typeface="Comfortaa"/>
              </a:rPr>
              <a:t>camino actual </a:t>
            </a:r>
            <a:r>
              <a:rPr lang="es-419" sz="1200">
                <a:solidFill>
                  <a:schemeClr val="dk1"/>
                </a:solidFill>
                <a:latin typeface="Comfortaa"/>
                <a:ea typeface="Comfortaa"/>
                <a:cs typeface="Comfortaa"/>
                <a:sym typeface="Comfortaa"/>
              </a:rPr>
              <a:t>son necesarios para que la función recuerde su estado a medida que se llama recursivamente, se inicializan como </a:t>
            </a:r>
            <a:r>
              <a:rPr b="1" lang="es-419" sz="1200">
                <a:solidFill>
                  <a:schemeClr val="dk1"/>
                </a:solidFill>
                <a:latin typeface="Comfortaa"/>
                <a:ea typeface="Comfortaa"/>
                <a:cs typeface="Comfortaa"/>
                <a:sym typeface="Comfortaa"/>
              </a:rPr>
              <a:t>None</a:t>
            </a:r>
            <a:r>
              <a:rPr lang="es-419" sz="1200">
                <a:solidFill>
                  <a:schemeClr val="dk1"/>
                </a:solidFill>
                <a:latin typeface="Comfortaa"/>
                <a:ea typeface="Comfortaa"/>
                <a:cs typeface="Comfortaa"/>
                <a:sym typeface="Comfortaa"/>
              </a:rPr>
              <a:t> por defecto en la definición de la función, y si la función se llama por primera vez desde fuera (donde serán </a:t>
            </a:r>
            <a:r>
              <a:rPr b="1" lang="es-419" sz="1200">
                <a:solidFill>
                  <a:schemeClr val="dk1"/>
                </a:solidFill>
                <a:latin typeface="Comfortaa"/>
                <a:ea typeface="Comfortaa"/>
                <a:cs typeface="Comfortaa"/>
                <a:sym typeface="Comfortaa"/>
              </a:rPr>
              <a:t>None</a:t>
            </a:r>
            <a:r>
              <a:rPr lang="es-419" sz="1200">
                <a:solidFill>
                  <a:schemeClr val="dk1"/>
                </a:solidFill>
                <a:latin typeface="Comfortaa"/>
                <a:ea typeface="Comfortaa"/>
                <a:cs typeface="Comfortaa"/>
                <a:sym typeface="Comfortaa"/>
              </a:rPr>
              <a:t>), se inicializan como un </a:t>
            </a:r>
            <a:r>
              <a:rPr b="1" lang="es-419" sz="1200">
                <a:solidFill>
                  <a:schemeClr val="dk1"/>
                </a:solidFill>
                <a:latin typeface="Comfortaa"/>
                <a:ea typeface="Comfortaa"/>
                <a:cs typeface="Comfortaa"/>
                <a:sym typeface="Comfortaa"/>
              </a:rPr>
              <a:t>set ( ) </a:t>
            </a:r>
            <a:r>
              <a:rPr lang="es-419" sz="1200">
                <a:solidFill>
                  <a:schemeClr val="dk1"/>
                </a:solidFill>
                <a:latin typeface="Comfortaa"/>
                <a:ea typeface="Comfortaa"/>
                <a:cs typeface="Comfortaa"/>
                <a:sym typeface="Comfortaa"/>
              </a:rPr>
              <a:t>vacío</a:t>
            </a:r>
            <a:r>
              <a:rPr lang="es-419" sz="1200">
                <a:solidFill>
                  <a:schemeClr val="dk1"/>
                </a:solidFill>
                <a:latin typeface="Comfortaa"/>
                <a:ea typeface="Comfortaa"/>
                <a:cs typeface="Comfortaa"/>
                <a:sym typeface="Comfortaa"/>
              </a:rPr>
              <a:t> y una </a:t>
            </a:r>
            <a:r>
              <a:rPr b="1" lang="es-419" sz="1200">
                <a:solidFill>
                  <a:schemeClr val="dk1"/>
                </a:solidFill>
                <a:latin typeface="Comfortaa"/>
                <a:ea typeface="Comfortaa"/>
                <a:cs typeface="Comfortaa"/>
                <a:sym typeface="Comfortaa"/>
              </a:rPr>
              <a:t>list ( ) </a:t>
            </a:r>
            <a:r>
              <a:rPr lang="es-419" sz="1200">
                <a:solidFill>
                  <a:schemeClr val="dk1"/>
                </a:solidFill>
                <a:latin typeface="Comfortaa"/>
                <a:ea typeface="Comfortaa"/>
                <a:cs typeface="Comfortaa"/>
                <a:sym typeface="Comfortaa"/>
              </a:rPr>
              <a:t>vacía</a:t>
            </a:r>
            <a:r>
              <a:rPr lang="es-419" sz="1200">
                <a:solidFill>
                  <a:schemeClr val="dk1"/>
                </a:solidFill>
                <a:latin typeface="Comfortaa"/>
                <a:ea typeface="Comfortaa"/>
                <a:cs typeface="Comfortaa"/>
                <a:sym typeface="Comfortaa"/>
              </a:rPr>
              <a:t>, respectivamente.</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300">
                <a:solidFill>
                  <a:schemeClr val="dk1"/>
                </a:solidFill>
                <a:latin typeface="Comfortaa"/>
                <a:ea typeface="Comfortaa"/>
                <a:cs typeface="Comfortaa"/>
                <a:sym typeface="Comfortaa"/>
              </a:rPr>
              <a:t>Registro y actualización del estado actual:</a:t>
            </a:r>
            <a:endParaRPr b="1" sz="1300">
              <a:solidFill>
                <a:schemeClr val="dk1"/>
              </a:solidFill>
              <a:latin typeface="Comfortaa"/>
              <a:ea typeface="Comfortaa"/>
              <a:cs typeface="Comfortaa"/>
              <a:sym typeface="Comfortaa"/>
            </a:endParaRPr>
          </a:p>
          <a:p>
            <a:pPr indent="-299085" lvl="0" marL="457200" rtl="0" algn="l">
              <a:spcBef>
                <a:spcPts val="1200"/>
              </a:spcBef>
              <a:spcAft>
                <a:spcPts val="0"/>
              </a:spcAft>
              <a:buClr>
                <a:schemeClr val="dk1"/>
              </a:buClr>
              <a:buSzPct val="100000"/>
              <a:buFont typeface="Comfortaa"/>
              <a:buChar char="●"/>
            </a:pPr>
            <a:r>
              <a:rPr b="1" lang="es-419" sz="1200">
                <a:solidFill>
                  <a:schemeClr val="dk1"/>
                </a:solidFill>
                <a:latin typeface="Comfortaa"/>
                <a:ea typeface="Comfortaa"/>
                <a:cs typeface="Comfortaa"/>
                <a:sym typeface="Comfortaa"/>
              </a:rPr>
              <a:t>visitados.add (inicio) : </a:t>
            </a:r>
            <a:r>
              <a:rPr lang="es-419" sz="1200">
                <a:solidFill>
                  <a:schemeClr val="dk1"/>
                </a:solidFill>
                <a:latin typeface="Comfortaa"/>
                <a:ea typeface="Comfortaa"/>
                <a:cs typeface="Comfortaa"/>
                <a:sym typeface="Comfortaa"/>
              </a:rPr>
              <a:t>Marcamos el nodo actual como visitado para evitar bucles infinitos y volver a procesar caminos.</a:t>
            </a:r>
            <a:endParaRPr sz="1200">
              <a:solidFill>
                <a:schemeClr val="dk1"/>
              </a:solidFill>
              <a:latin typeface="Comfortaa"/>
              <a:ea typeface="Comfortaa"/>
              <a:cs typeface="Comfortaa"/>
              <a:sym typeface="Comfortaa"/>
            </a:endParaRPr>
          </a:p>
          <a:p>
            <a:pPr indent="-299085" lvl="0" marL="457200" rtl="0" algn="l">
              <a:spcBef>
                <a:spcPts val="0"/>
              </a:spcBef>
              <a:spcAft>
                <a:spcPts val="0"/>
              </a:spcAft>
              <a:buClr>
                <a:schemeClr val="dk1"/>
              </a:buClr>
              <a:buSzPct val="100000"/>
              <a:buFont typeface="Comfortaa"/>
              <a:buChar char="●"/>
            </a:pPr>
            <a:r>
              <a:rPr b="1" lang="es-419" sz="1200">
                <a:solidFill>
                  <a:schemeClr val="dk1"/>
                </a:solidFill>
                <a:latin typeface="Comfortaa"/>
                <a:ea typeface="Comfortaa"/>
                <a:cs typeface="Comfortaa"/>
                <a:sym typeface="Comfortaa"/>
              </a:rPr>
              <a:t>camino_actual = camino_actual + [inicio] : </a:t>
            </a:r>
            <a:r>
              <a:rPr lang="es-419" sz="1200">
                <a:solidFill>
                  <a:schemeClr val="dk1"/>
                </a:solidFill>
                <a:latin typeface="Comfortaa"/>
                <a:ea typeface="Comfortaa"/>
                <a:cs typeface="Comfortaa"/>
                <a:sym typeface="Comfortaa"/>
              </a:rPr>
              <a:t>Extendemos la lista del camino actual con el aeropuerto en el que acabamos de aterrizar. </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300">
                <a:solidFill>
                  <a:schemeClr val="dk1"/>
                </a:solidFill>
                <a:latin typeface="Comfortaa"/>
                <a:ea typeface="Comfortaa"/>
                <a:cs typeface="Comfortaa"/>
                <a:sym typeface="Comfortaa"/>
              </a:rPr>
              <a:t>Condición de </a:t>
            </a:r>
            <a:r>
              <a:rPr b="1" lang="es-419" sz="1300">
                <a:solidFill>
                  <a:schemeClr val="dk1"/>
                </a:solidFill>
                <a:latin typeface="Comfortaa"/>
                <a:ea typeface="Comfortaa"/>
                <a:cs typeface="Comfortaa"/>
                <a:sym typeface="Comfortaa"/>
              </a:rPr>
              <a:t>éxito</a:t>
            </a:r>
            <a:r>
              <a:rPr b="1" lang="es-419" sz="1300">
                <a:solidFill>
                  <a:schemeClr val="dk1"/>
                </a:solidFill>
                <a:latin typeface="Comfortaa"/>
                <a:ea typeface="Comfortaa"/>
                <a:cs typeface="Comfortaa"/>
                <a:sym typeface="Comfortaa"/>
              </a:rPr>
              <a:t> (¡Ruta encontrada!):</a:t>
            </a:r>
            <a:endParaRPr b="1" sz="13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050">
                <a:solidFill>
                  <a:srgbClr val="9334E6"/>
                </a:solidFill>
                <a:highlight>
                  <a:srgbClr val="F0F2F5"/>
                </a:highlight>
              </a:rPr>
              <a:t>if</a:t>
            </a:r>
            <a:r>
              <a:rPr lang="es-419" sz="1050">
                <a:solidFill>
                  <a:srgbClr val="0A0A0A"/>
                </a:solidFill>
                <a:highlight>
                  <a:srgbClr val="F0F2F5"/>
                </a:highlight>
              </a:rPr>
              <a:t> inicio == fin:</a:t>
            </a:r>
            <a:endParaRPr sz="1050">
              <a:solidFill>
                <a:srgbClr val="0A0A0A"/>
              </a:solidFill>
              <a:highlight>
                <a:srgbClr val="F0F2F5"/>
              </a:highlight>
            </a:endParaRPr>
          </a:p>
          <a:p>
            <a:pPr indent="0" lvl="0" marL="0" rtl="0" algn="l">
              <a:spcBef>
                <a:spcPts val="1200"/>
              </a:spcBef>
              <a:spcAft>
                <a:spcPts val="0"/>
              </a:spcAft>
              <a:buNone/>
            </a:pPr>
            <a:r>
              <a:rPr lang="es-419" sz="1050">
                <a:solidFill>
                  <a:srgbClr val="0A0A0A"/>
                </a:solidFill>
                <a:highlight>
                  <a:srgbClr val="F0F2F5"/>
                </a:highlight>
              </a:rPr>
              <a:t>    </a:t>
            </a:r>
            <a:r>
              <a:rPr lang="es-419" sz="1050">
                <a:solidFill>
                  <a:srgbClr val="9334E6"/>
                </a:solidFill>
                <a:highlight>
                  <a:srgbClr val="F0F2F5"/>
                </a:highlight>
              </a:rPr>
              <a:t>return</a:t>
            </a:r>
            <a:r>
              <a:rPr lang="es-419" sz="1050">
                <a:solidFill>
                  <a:srgbClr val="0A0A0A"/>
                </a:solidFill>
                <a:highlight>
                  <a:srgbClr val="F0F2F5"/>
                </a:highlight>
              </a:rPr>
              <a:t> camino_actual</a:t>
            </a:r>
            <a:endParaRPr sz="1050">
              <a:solidFill>
                <a:srgbClr val="0A0A0A"/>
              </a:solidFill>
              <a:highlight>
                <a:srgbClr val="F0F2F5"/>
              </a:highlight>
            </a:endParaRPr>
          </a:p>
          <a:p>
            <a:pPr indent="0" lvl="0" marL="0" rtl="0" algn="l">
              <a:spcBef>
                <a:spcPts val="1200"/>
              </a:spcBef>
              <a:spcAft>
                <a:spcPts val="0"/>
              </a:spcAft>
              <a:buNone/>
            </a:pPr>
            <a:r>
              <a:t/>
            </a:r>
            <a:endParaRPr b="1" sz="1300">
              <a:solidFill>
                <a:schemeClr val="dk1"/>
              </a:solidFill>
              <a:latin typeface="Comfortaa"/>
              <a:ea typeface="Comfortaa"/>
              <a:cs typeface="Comfortaa"/>
              <a:sym typeface="Comfortaa"/>
            </a:endParaRPr>
          </a:p>
          <a:p>
            <a:pPr indent="-299085" lvl="0" marL="457200" rtl="0" algn="l">
              <a:spcBef>
                <a:spcPts val="1200"/>
              </a:spcBef>
              <a:spcAft>
                <a:spcPts val="0"/>
              </a:spcAft>
              <a:buClr>
                <a:schemeClr val="dk1"/>
              </a:buClr>
              <a:buSzPct val="100000"/>
              <a:buFont typeface="Comfortaa"/>
              <a:buChar char="●"/>
            </a:pPr>
            <a:r>
              <a:rPr lang="es-419" sz="1200">
                <a:solidFill>
                  <a:schemeClr val="dk1"/>
                </a:solidFill>
                <a:latin typeface="Comfortaa"/>
                <a:ea typeface="Comfortaa"/>
                <a:cs typeface="Comfortaa"/>
                <a:sym typeface="Comfortaa"/>
              </a:rPr>
              <a:t>Si el aeropuerto </a:t>
            </a:r>
            <a:r>
              <a:rPr lang="es-419" sz="1200">
                <a:solidFill>
                  <a:schemeClr val="dk1"/>
                </a:solidFill>
                <a:latin typeface="Comfortaa"/>
                <a:ea typeface="Comfortaa"/>
                <a:cs typeface="Comfortaa"/>
                <a:sym typeface="Comfortaa"/>
              </a:rPr>
              <a:t>inició</a:t>
            </a:r>
            <a:r>
              <a:rPr lang="es-419" sz="1200">
                <a:solidFill>
                  <a:schemeClr val="dk1"/>
                </a:solidFill>
                <a:latin typeface="Comfortaa"/>
                <a:ea typeface="Comfortaa"/>
                <a:cs typeface="Comfortaa"/>
                <a:sym typeface="Comfortaa"/>
              </a:rPr>
              <a:t> (nuestro nodo actual) es igual al aeropuerto fin que buscamos, hemos completado la ruta y la devolvemos inmediatamente.</a:t>
            </a:r>
            <a:endParaRPr sz="1200">
              <a:solidFill>
                <a:schemeClr val="dk1"/>
              </a:solidFill>
              <a:latin typeface="Comfortaa"/>
              <a:ea typeface="Comfortaa"/>
              <a:cs typeface="Comfortaa"/>
              <a:sym typeface="Comfortaa"/>
            </a:endParaRPr>
          </a:p>
        </p:txBody>
      </p:sp>
      <p:pic>
        <p:nvPicPr>
          <p:cNvPr id="575" name="Google Shape;575;p81"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68400" y="894625"/>
            <a:ext cx="4503600" cy="34164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Clr>
                <a:schemeClr val="dk1"/>
              </a:buClr>
              <a:buSzPts val="1100"/>
              <a:buFont typeface="Arial"/>
              <a:buNone/>
            </a:pPr>
            <a:r>
              <a:rPr lang="es-419" sz="1550">
                <a:solidFill>
                  <a:srgbClr val="0000FF"/>
                </a:solidFill>
                <a:highlight>
                  <a:srgbClr val="FFFFFF"/>
                </a:highlight>
                <a:latin typeface="Courier New"/>
                <a:ea typeface="Courier New"/>
                <a:cs typeface="Courier New"/>
                <a:sym typeface="Courier New"/>
              </a:rPr>
              <a:t>class</a:t>
            </a:r>
            <a:r>
              <a:rPr lang="es-419" sz="1550">
                <a:solidFill>
                  <a:srgbClr val="3B3B3B"/>
                </a:solidFill>
                <a:highlight>
                  <a:srgbClr val="FFFFFF"/>
                </a:highlight>
                <a:latin typeface="Courier New"/>
                <a:ea typeface="Courier New"/>
                <a:cs typeface="Courier New"/>
                <a:sym typeface="Courier New"/>
              </a:rPr>
              <a:t> </a:t>
            </a:r>
            <a:r>
              <a:rPr lang="es-419" sz="1550">
                <a:solidFill>
                  <a:srgbClr val="267F99"/>
                </a:solidFill>
                <a:highlight>
                  <a:srgbClr val="FFFFFF"/>
                </a:highlight>
                <a:latin typeface="Courier New"/>
                <a:ea typeface="Courier New"/>
                <a:cs typeface="Courier New"/>
                <a:sym typeface="Courier New"/>
              </a:rPr>
              <a:t>Pasajero</a:t>
            </a:r>
            <a:r>
              <a:rPr lang="es-419" sz="1550">
                <a:solidFill>
                  <a:srgbClr val="3B3B3B"/>
                </a:solidFill>
                <a:highlight>
                  <a:srgbClr val="FFFFFF"/>
                </a:highlight>
                <a:latin typeface="Courier New"/>
                <a:ea typeface="Courier New"/>
                <a:cs typeface="Courier New"/>
                <a:sym typeface="Courier New"/>
              </a:rPr>
              <a:t>:</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def</a:t>
            </a:r>
            <a:r>
              <a:rPr lang="es-419" sz="1550">
                <a:solidFill>
                  <a:srgbClr val="3B3B3B"/>
                </a:solidFill>
                <a:highlight>
                  <a:srgbClr val="FFFFFF"/>
                </a:highlight>
                <a:latin typeface="Courier New"/>
                <a:ea typeface="Courier New"/>
                <a:cs typeface="Courier New"/>
                <a:sym typeface="Courier New"/>
              </a:rPr>
              <a:t> </a:t>
            </a:r>
            <a:r>
              <a:rPr lang="es-419" sz="1550">
                <a:solidFill>
                  <a:srgbClr val="795E26"/>
                </a:solidFill>
                <a:highlight>
                  <a:srgbClr val="FFFFFF"/>
                </a:highlight>
                <a:latin typeface="Courier New"/>
                <a:ea typeface="Courier New"/>
                <a:cs typeface="Courier New"/>
                <a:sym typeface="Courier New"/>
              </a:rPr>
              <a:t>__init__</a:t>
            </a:r>
            <a:r>
              <a:rPr lang="es-419" sz="1550">
                <a:solidFill>
                  <a:srgbClr val="3B3B3B"/>
                </a:solidFill>
                <a:highlight>
                  <a:srgbClr val="FFFFFF"/>
                </a:highlight>
                <a:latin typeface="Courier New"/>
                <a:ea typeface="Courier New"/>
                <a:cs typeface="Courier New"/>
                <a:sym typeface="Courier New"/>
              </a:rPr>
              <a:t>(</a:t>
            </a:r>
            <a:r>
              <a:rPr lang="es-419" sz="1550">
                <a:solidFill>
                  <a:srgbClr val="001080"/>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 </a:t>
            </a:r>
            <a:r>
              <a:rPr lang="es-419" sz="1550">
                <a:solidFill>
                  <a:srgbClr val="001080"/>
                </a:solidFill>
                <a:highlight>
                  <a:srgbClr val="FFFFFF"/>
                </a:highlight>
                <a:latin typeface="Courier New"/>
                <a:ea typeface="Courier New"/>
                <a:cs typeface="Courier New"/>
                <a:sym typeface="Courier New"/>
              </a:rPr>
              <a:t>nombre</a:t>
            </a:r>
            <a:r>
              <a:rPr lang="es-419" sz="1550">
                <a:solidFill>
                  <a:srgbClr val="3B3B3B"/>
                </a:solidFill>
                <a:highlight>
                  <a:srgbClr val="FFFFFF"/>
                </a:highlight>
                <a:latin typeface="Courier New"/>
                <a:ea typeface="Courier New"/>
                <a:cs typeface="Courier New"/>
                <a:sym typeface="Courier New"/>
              </a:rPr>
              <a:t>, </a:t>
            </a:r>
            <a:r>
              <a:rPr lang="es-419" sz="1550">
                <a:solidFill>
                  <a:srgbClr val="001080"/>
                </a:solidFill>
                <a:highlight>
                  <a:srgbClr val="FFFFFF"/>
                </a:highlight>
                <a:latin typeface="Courier New"/>
                <a:ea typeface="Courier New"/>
                <a:cs typeface="Courier New"/>
                <a:sym typeface="Courier New"/>
              </a:rPr>
              <a:t>documento</a:t>
            </a:r>
            <a:r>
              <a:rPr lang="es-419" sz="1550">
                <a:solidFill>
                  <a:srgbClr val="3B3B3B"/>
                </a:solidFill>
                <a:highlight>
                  <a:srgbClr val="FFFFFF"/>
                </a:highlight>
                <a:latin typeface="Courier New"/>
                <a:ea typeface="Courier New"/>
                <a:cs typeface="Courier New"/>
                <a:sym typeface="Courier New"/>
              </a:rPr>
              <a:t>, </a:t>
            </a:r>
            <a:r>
              <a:rPr lang="es-419" sz="1550">
                <a:solidFill>
                  <a:srgbClr val="001080"/>
                </a:solidFill>
                <a:highlight>
                  <a:srgbClr val="FFFFFF"/>
                </a:highlight>
                <a:latin typeface="Courier New"/>
                <a:ea typeface="Courier New"/>
                <a:cs typeface="Courier New"/>
                <a:sym typeface="Courier New"/>
              </a:rPr>
              <a:t>nacionalidad</a:t>
            </a:r>
            <a:r>
              <a:rPr lang="es-419" sz="1550">
                <a:solidFill>
                  <a:srgbClr val="3B3B3B"/>
                </a:solidFill>
                <a:highlight>
                  <a:srgbClr val="FFFFFF"/>
                </a:highlight>
                <a:latin typeface="Courier New"/>
                <a:ea typeface="Courier New"/>
                <a:cs typeface="Courier New"/>
                <a:sym typeface="Courier New"/>
              </a:rPr>
              <a:t>):</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.nombre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nombre</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.documento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documento</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.nacionalidad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nacionalidad</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.historial_de_vuelo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.equipajes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a:t>
            </a:r>
            <a:endParaRPr sz="15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550">
                <a:solidFill>
                  <a:srgbClr val="3B3B3B"/>
                </a:solidFill>
                <a:highlight>
                  <a:srgbClr val="FFFFFF"/>
                </a:highlight>
                <a:latin typeface="Courier New"/>
                <a:ea typeface="Courier New"/>
                <a:cs typeface="Courier New"/>
                <a:sym typeface="Courier New"/>
              </a:rPr>
              <a:t>    </a:t>
            </a:r>
            <a:r>
              <a:rPr lang="es-419" sz="1550">
                <a:solidFill>
                  <a:srgbClr val="0000FF"/>
                </a:solidFill>
                <a:highlight>
                  <a:srgbClr val="FFFFFF"/>
                </a:highlight>
                <a:latin typeface="Courier New"/>
                <a:ea typeface="Courier New"/>
                <a:cs typeface="Courier New"/>
                <a:sym typeface="Courier New"/>
              </a:rPr>
              <a:t>self</a:t>
            </a:r>
            <a:r>
              <a:rPr lang="es-419" sz="1550">
                <a:solidFill>
                  <a:srgbClr val="3B3B3B"/>
                </a:solidFill>
                <a:highlight>
                  <a:srgbClr val="FFFFFF"/>
                </a:highlight>
                <a:latin typeface="Courier New"/>
                <a:ea typeface="Courier New"/>
                <a:cs typeface="Courier New"/>
                <a:sym typeface="Courier New"/>
              </a:rPr>
              <a:t>.equipajes_peso </a:t>
            </a:r>
            <a:r>
              <a:rPr lang="es-419" sz="1550">
                <a:solidFill>
                  <a:schemeClr val="dk1"/>
                </a:solidFill>
                <a:highlight>
                  <a:srgbClr val="FFFFFF"/>
                </a:highlight>
                <a:latin typeface="Courier New"/>
                <a:ea typeface="Courier New"/>
                <a:cs typeface="Courier New"/>
                <a:sym typeface="Courier New"/>
              </a:rPr>
              <a:t>=</a:t>
            </a:r>
            <a:r>
              <a:rPr lang="es-419" sz="1550">
                <a:solidFill>
                  <a:srgbClr val="3B3B3B"/>
                </a:solidFill>
                <a:highlight>
                  <a:srgbClr val="FFFFFF"/>
                </a:highlight>
                <a:latin typeface="Courier New"/>
                <a:ea typeface="Courier New"/>
                <a:cs typeface="Courier New"/>
                <a:sym typeface="Courier New"/>
              </a:rPr>
              <a:t> </a:t>
            </a:r>
            <a:r>
              <a:rPr lang="es-419" sz="1550">
                <a:solidFill>
                  <a:srgbClr val="098658"/>
                </a:solidFill>
                <a:highlight>
                  <a:srgbClr val="FFFFFF"/>
                </a:highlight>
                <a:latin typeface="Courier New"/>
                <a:ea typeface="Courier New"/>
                <a:cs typeface="Courier New"/>
                <a:sym typeface="Courier New"/>
              </a:rPr>
              <a:t>0</a:t>
            </a:r>
            <a:endParaRPr sz="15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95000"/>
              </a:lnSpc>
              <a:spcBef>
                <a:spcPts val="0"/>
              </a:spcBef>
              <a:spcAft>
                <a:spcPts val="1200"/>
              </a:spcAft>
              <a:buSzPts val="1018"/>
              <a:buNone/>
            </a:pPr>
            <a:r>
              <a:t/>
            </a:r>
            <a:endParaRPr b="1" sz="1365">
              <a:solidFill>
                <a:srgbClr val="1C4587"/>
              </a:solidFill>
              <a:latin typeface="Comfortaa"/>
              <a:ea typeface="Comfortaa"/>
              <a:cs typeface="Comfortaa"/>
              <a:sym typeface="Comfortaa"/>
            </a:endParaRPr>
          </a:p>
        </p:txBody>
      </p:sp>
      <p:sp>
        <p:nvSpPr>
          <p:cNvPr id="105" name="Google Shape;105;p19"/>
          <p:cNvSpPr txBox="1"/>
          <p:nvPr>
            <p:ph type="title"/>
          </p:nvPr>
        </p:nvSpPr>
        <p:spPr>
          <a:xfrm>
            <a:off x="311700" y="32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u="sng">
                <a:solidFill>
                  <a:srgbClr val="1C4587"/>
                </a:solidFill>
                <a:latin typeface="Amatic SC"/>
                <a:ea typeface="Amatic SC"/>
                <a:cs typeface="Amatic SC"/>
                <a:sym typeface="Amatic SC"/>
              </a:rPr>
              <a:t>Modelamos las clases con sus atributos y métodos:</a:t>
            </a:r>
            <a:endParaRPr b="1" u="sng">
              <a:solidFill>
                <a:srgbClr val="1C4587"/>
              </a:solidFill>
              <a:latin typeface="Amatic SC"/>
              <a:ea typeface="Amatic SC"/>
              <a:cs typeface="Amatic SC"/>
              <a:sym typeface="Amatic SC"/>
            </a:endParaRPr>
          </a:p>
        </p:txBody>
      </p:sp>
      <p:pic>
        <p:nvPicPr>
          <p:cNvPr id="106" name="Google Shape;106;p19" title="logo unab.png"/>
          <p:cNvPicPr preferRelativeResize="0"/>
          <p:nvPr/>
        </p:nvPicPr>
        <p:blipFill>
          <a:blip r:embed="rId3">
            <a:alphaModFix/>
          </a:blip>
          <a:stretch>
            <a:fillRect/>
          </a:stretch>
        </p:blipFill>
        <p:spPr>
          <a:xfrm>
            <a:off x="7209100" y="62100"/>
            <a:ext cx="1849800" cy="1006300"/>
          </a:xfrm>
          <a:prstGeom prst="rect">
            <a:avLst/>
          </a:prstGeom>
          <a:noFill/>
          <a:ln>
            <a:noFill/>
          </a:ln>
        </p:spPr>
      </p:pic>
      <p:sp>
        <p:nvSpPr>
          <p:cNvPr id="107" name="Google Shape;107;p19"/>
          <p:cNvSpPr txBox="1"/>
          <p:nvPr/>
        </p:nvSpPr>
        <p:spPr>
          <a:xfrm>
            <a:off x="6935525" y="711325"/>
            <a:ext cx="222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08" name="Google Shape;108;p19"/>
          <p:cNvSpPr txBox="1"/>
          <p:nvPr/>
        </p:nvSpPr>
        <p:spPr>
          <a:xfrm>
            <a:off x="5061400" y="1285875"/>
            <a:ext cx="3172500" cy="32010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solidFill>
                  <a:schemeClr val="lt1"/>
                </a:solidFill>
                <a:latin typeface="Comfortaa"/>
                <a:ea typeface="Comfortaa"/>
                <a:cs typeface="Comfortaa"/>
                <a:sym typeface="Comfortaa"/>
              </a:rPr>
              <a:t>un pasajero tiene un nombre, apellido, documento y nacionalidad. y en los vuelos que hace se les agrega equipajes y un historial de vuelo.Estos </a:t>
            </a:r>
            <a:r>
              <a:rPr b="1" lang="es-419" sz="1500">
                <a:solidFill>
                  <a:schemeClr val="lt1"/>
                </a:solidFill>
                <a:latin typeface="Comfortaa"/>
                <a:ea typeface="Comfortaa"/>
                <a:cs typeface="Comfortaa"/>
                <a:sym typeface="Comfortaa"/>
              </a:rPr>
              <a:t>últimos</a:t>
            </a:r>
            <a:r>
              <a:rPr b="1" lang="es-419" sz="1500">
                <a:solidFill>
                  <a:schemeClr val="lt1"/>
                </a:solidFill>
                <a:latin typeface="Comfortaa"/>
                <a:ea typeface="Comfortaa"/>
                <a:cs typeface="Comfortaa"/>
                <a:sym typeface="Comfortaa"/>
              </a:rPr>
              <a:t> se definen como listas donde luego se van a ir cargando los elementos. A medida que se le va incrementando el equipaje, si le </a:t>
            </a:r>
            <a:r>
              <a:rPr b="1" lang="es-419" sz="1500">
                <a:solidFill>
                  <a:schemeClr val="lt1"/>
                </a:solidFill>
                <a:latin typeface="Comfortaa"/>
                <a:ea typeface="Comfortaa"/>
                <a:cs typeface="Comfortaa"/>
                <a:sym typeface="Comfortaa"/>
              </a:rPr>
              <a:t>irá</a:t>
            </a:r>
            <a:r>
              <a:rPr b="1" lang="es-419" sz="1500">
                <a:solidFill>
                  <a:schemeClr val="lt1"/>
                </a:solidFill>
                <a:latin typeface="Comfortaa"/>
                <a:ea typeface="Comfortaa"/>
                <a:cs typeface="Comfortaa"/>
                <a:sym typeface="Comfortaa"/>
              </a:rPr>
              <a:t> incrementando el peso, mediante una </a:t>
            </a:r>
            <a:r>
              <a:rPr b="1" lang="es-419" sz="1500">
                <a:solidFill>
                  <a:schemeClr val="lt1"/>
                </a:solidFill>
                <a:latin typeface="Comfortaa"/>
                <a:ea typeface="Comfortaa"/>
                <a:cs typeface="Comfortaa"/>
                <a:sym typeface="Comfortaa"/>
              </a:rPr>
              <a:t>función</a:t>
            </a:r>
            <a:r>
              <a:rPr b="1" lang="es-419" sz="1500">
                <a:solidFill>
                  <a:schemeClr val="lt1"/>
                </a:solidFill>
                <a:latin typeface="Comfortaa"/>
                <a:ea typeface="Comfortaa"/>
                <a:cs typeface="Comfortaa"/>
                <a:sym typeface="Comfortaa"/>
              </a:rPr>
              <a:t>.</a:t>
            </a:r>
            <a:endParaRPr b="1" sz="1500">
              <a:solidFill>
                <a:schemeClr val="lt1"/>
              </a:solidFill>
              <a:latin typeface="Comfortaa"/>
              <a:ea typeface="Comfortaa"/>
              <a:cs typeface="Comfortaa"/>
              <a:sym typeface="Comfortaa"/>
            </a:endParaRPr>
          </a:p>
        </p:txBody>
      </p:sp>
      <p:pic>
        <p:nvPicPr>
          <p:cNvPr descr="a cartoon illustration of a stewardess with a suitcase (proporcionada por Tenor)" id="109" name="Google Shape;109;p19"/>
          <p:cNvPicPr preferRelativeResize="0"/>
          <p:nvPr/>
        </p:nvPicPr>
        <p:blipFill>
          <a:blip r:embed="rId4">
            <a:alphaModFix/>
          </a:blip>
          <a:stretch>
            <a:fillRect/>
          </a:stretch>
        </p:blipFill>
        <p:spPr>
          <a:xfrm>
            <a:off x="7667271" y="2939650"/>
            <a:ext cx="1476728" cy="2003850"/>
          </a:xfrm>
          <a:prstGeom prst="rect">
            <a:avLst/>
          </a:prstGeom>
          <a:noFill/>
          <a:ln>
            <a:noFill/>
          </a:ln>
        </p:spPr>
      </p:pic>
      <p:pic>
        <p:nvPicPr>
          <p:cNvPr descr="an illustration of a woman pushing a cart full of luggage with a red balloon that says ber (proporcionada por Tenor)" id="110" name="Google Shape;110;p19"/>
          <p:cNvPicPr preferRelativeResize="0"/>
          <p:nvPr/>
        </p:nvPicPr>
        <p:blipFill>
          <a:blip r:embed="rId5">
            <a:alphaModFix/>
          </a:blip>
          <a:stretch>
            <a:fillRect/>
          </a:stretch>
        </p:blipFill>
        <p:spPr>
          <a:xfrm>
            <a:off x="3531225" y="3377675"/>
            <a:ext cx="1595350" cy="1612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2"/>
          <p:cNvSpPr txBox="1"/>
          <p:nvPr>
            <p:ph idx="1" type="body"/>
          </p:nvPr>
        </p:nvSpPr>
        <p:spPr>
          <a:xfrm>
            <a:off x="311700" y="346375"/>
            <a:ext cx="8520600" cy="3626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419" sz="1300">
                <a:solidFill>
                  <a:schemeClr val="dk1"/>
                </a:solidFill>
                <a:latin typeface="Comfortaa"/>
                <a:ea typeface="Comfortaa"/>
                <a:cs typeface="Comfortaa"/>
                <a:sym typeface="Comfortaa"/>
              </a:rPr>
              <a:t>Exploración Recursiva ( búsqueda en profundidad):</a:t>
            </a:r>
            <a:endParaRPr b="1" sz="1300">
              <a:solidFill>
                <a:schemeClr val="dk1"/>
              </a:solidFill>
              <a:latin typeface="Comfortaa"/>
              <a:ea typeface="Comfortaa"/>
              <a:cs typeface="Comfortaa"/>
              <a:sym typeface="Comfortaa"/>
            </a:endParaRPr>
          </a:p>
          <a:p>
            <a:pPr indent="-299085" lvl="0" marL="457200" rtl="0" algn="l">
              <a:spcBef>
                <a:spcPts val="1200"/>
              </a:spcBef>
              <a:spcAft>
                <a:spcPts val="0"/>
              </a:spcAft>
              <a:buClr>
                <a:schemeClr val="dk1"/>
              </a:buClr>
              <a:buSzPct val="100000"/>
              <a:buFont typeface="Comfortaa"/>
              <a:buChar char="●"/>
            </a:pPr>
            <a:r>
              <a:rPr b="1" i="1" lang="es-419" sz="1200">
                <a:solidFill>
                  <a:schemeClr val="dk1"/>
                </a:solidFill>
                <a:latin typeface="Comfortaa"/>
                <a:ea typeface="Comfortaa"/>
                <a:cs typeface="Comfortaa"/>
                <a:sym typeface="Comfortaa"/>
              </a:rPr>
              <a:t>for vecino in self.rutas [ inicio] : </a:t>
            </a:r>
            <a:r>
              <a:rPr lang="es-419" sz="1200">
                <a:solidFill>
                  <a:schemeClr val="dk1"/>
                </a:solidFill>
                <a:latin typeface="Comfortaa"/>
                <a:ea typeface="Comfortaa"/>
                <a:cs typeface="Comfortaa"/>
                <a:sym typeface="Comfortaa"/>
              </a:rPr>
              <a:t>Iteramos sobre todos los aeropuertos a los que podemos volar directamente desde inicio. </a:t>
            </a:r>
            <a:endParaRPr sz="1200">
              <a:solidFill>
                <a:schemeClr val="dk1"/>
              </a:solidFill>
              <a:latin typeface="Comfortaa"/>
              <a:ea typeface="Comfortaa"/>
              <a:cs typeface="Comfortaa"/>
              <a:sym typeface="Comfortaa"/>
            </a:endParaRPr>
          </a:p>
          <a:p>
            <a:pPr indent="-304958" lvl="0" marL="457200" rtl="0" algn="l">
              <a:spcBef>
                <a:spcPts val="0"/>
              </a:spcBef>
              <a:spcAft>
                <a:spcPts val="0"/>
              </a:spcAft>
              <a:buClr>
                <a:schemeClr val="dk1"/>
              </a:buClr>
              <a:buSzPct val="100000"/>
              <a:buFont typeface="Comfortaa"/>
              <a:buChar char="●"/>
            </a:pPr>
            <a:r>
              <a:rPr b="1" i="1" lang="es-419" sz="1300">
                <a:solidFill>
                  <a:schemeClr val="dk1"/>
                </a:solidFill>
                <a:latin typeface="Comfortaa"/>
                <a:ea typeface="Comfortaa"/>
                <a:cs typeface="Comfortaa"/>
                <a:sym typeface="Comfortaa"/>
              </a:rPr>
              <a:t>if vecino not in visitados: </a:t>
            </a:r>
            <a:r>
              <a:rPr lang="es-419" sz="1200">
                <a:solidFill>
                  <a:schemeClr val="dk1"/>
                </a:solidFill>
                <a:latin typeface="Comfortaa"/>
                <a:ea typeface="Comfortaa"/>
                <a:cs typeface="Comfortaa"/>
                <a:sym typeface="Comfortaa"/>
              </a:rPr>
              <a:t>Solo intentamos volar a un vecino si no hemos estado allí ya en este camino.</a:t>
            </a:r>
            <a:endParaRPr sz="1200">
              <a:solidFill>
                <a:schemeClr val="dk1"/>
              </a:solidFill>
              <a:latin typeface="Comfortaa"/>
              <a:ea typeface="Comfortaa"/>
              <a:cs typeface="Comfortaa"/>
              <a:sym typeface="Comfortaa"/>
            </a:endParaRPr>
          </a:p>
          <a:p>
            <a:pPr indent="-304958" lvl="0" marL="457200" rtl="0" algn="l">
              <a:spcBef>
                <a:spcPts val="0"/>
              </a:spcBef>
              <a:spcAft>
                <a:spcPts val="0"/>
              </a:spcAft>
              <a:buClr>
                <a:schemeClr val="dk1"/>
              </a:buClr>
              <a:buSzPct val="100000"/>
              <a:buFont typeface="Comfortaa"/>
              <a:buChar char="●"/>
            </a:pPr>
            <a:r>
              <a:rPr b="1" i="1" lang="es-419" sz="1300">
                <a:solidFill>
                  <a:schemeClr val="dk1"/>
                </a:solidFill>
                <a:latin typeface="Comfortaa"/>
                <a:ea typeface="Comfortaa"/>
                <a:cs typeface="Comfortaa"/>
                <a:sym typeface="Comfortaa"/>
              </a:rPr>
              <a:t>ruta_encontrada = self.buscar_ruta_dfs (...) : </a:t>
            </a:r>
            <a:r>
              <a:rPr lang="es-419" sz="1200">
                <a:solidFill>
                  <a:schemeClr val="dk1"/>
                </a:solidFill>
                <a:latin typeface="Comfortaa"/>
                <a:ea typeface="Comfortaa"/>
                <a:cs typeface="Comfortaa"/>
                <a:sym typeface="Comfortaa"/>
              </a:rPr>
              <a:t>Esta es la llamada recursiva clave. El algoritmo se sumerge inmediatamente en el primer vecino disponible.</a:t>
            </a:r>
            <a:endParaRPr sz="1200">
              <a:solidFill>
                <a:schemeClr val="dk1"/>
              </a:solidFill>
              <a:latin typeface="Comfortaa"/>
              <a:ea typeface="Comfortaa"/>
              <a:cs typeface="Comfortaa"/>
              <a:sym typeface="Comfortaa"/>
            </a:endParaRPr>
          </a:p>
          <a:p>
            <a:pPr indent="-304958" lvl="0" marL="457200" rtl="0" algn="l">
              <a:spcBef>
                <a:spcPts val="0"/>
              </a:spcBef>
              <a:spcAft>
                <a:spcPts val="0"/>
              </a:spcAft>
              <a:buClr>
                <a:schemeClr val="dk1"/>
              </a:buClr>
              <a:buSzPct val="100000"/>
              <a:buFont typeface="Comfortaa"/>
              <a:buChar char="●"/>
            </a:pPr>
            <a:r>
              <a:rPr b="1" i="1" lang="es-419" sz="1300">
                <a:solidFill>
                  <a:schemeClr val="dk1"/>
                </a:solidFill>
                <a:latin typeface="Comfortaa"/>
                <a:ea typeface="Comfortaa"/>
                <a:cs typeface="Comfortaa"/>
                <a:sym typeface="Comfortaa"/>
              </a:rPr>
              <a:t>if ruta_encontrada : </a:t>
            </a:r>
            <a:r>
              <a:rPr lang="es-419" sz="1200">
                <a:solidFill>
                  <a:schemeClr val="dk1"/>
                </a:solidFill>
                <a:latin typeface="Comfortaa"/>
                <a:ea typeface="Comfortaa"/>
                <a:cs typeface="Comfortaa"/>
                <a:sym typeface="Comfortaa"/>
              </a:rPr>
              <a:t>Si la llamada recursiva (es decir, el sub-camino que acabamos de explorar en profundidad) devuelve una ruta </a:t>
            </a:r>
            <a:r>
              <a:rPr lang="es-419" sz="1200">
                <a:solidFill>
                  <a:schemeClr val="dk1"/>
                </a:solidFill>
                <a:latin typeface="Comfortaa"/>
                <a:ea typeface="Comfortaa"/>
                <a:cs typeface="Comfortaa"/>
                <a:sym typeface="Comfortaa"/>
              </a:rPr>
              <a:t>válida</a:t>
            </a:r>
            <a:r>
              <a:rPr lang="es-419" sz="1200">
                <a:solidFill>
                  <a:schemeClr val="dk1"/>
                </a:solidFill>
                <a:latin typeface="Comfortaa"/>
                <a:ea typeface="Comfortaa"/>
                <a:cs typeface="Comfortaa"/>
                <a:sym typeface="Comfortaa"/>
              </a:rPr>
              <a:t> (no None), la devolvemos inmediatamente hacia arriba en la cadena de llamadas.</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300">
                <a:solidFill>
                  <a:schemeClr val="dk1"/>
                </a:solidFill>
                <a:latin typeface="Comfortaa"/>
                <a:ea typeface="Comfortaa"/>
                <a:cs typeface="Comfortaa"/>
                <a:sym typeface="Comfortaa"/>
              </a:rPr>
              <a:t>Retroceso (</a:t>
            </a:r>
            <a:r>
              <a:rPr b="1" lang="es-419" sz="1300">
                <a:solidFill>
                  <a:schemeClr val="dk1"/>
                </a:solidFill>
                <a:latin typeface="Comfortaa"/>
                <a:ea typeface="Comfortaa"/>
                <a:cs typeface="Comfortaa"/>
                <a:sym typeface="Comfortaa"/>
              </a:rPr>
              <a:t>Backtracking</a:t>
            </a:r>
            <a:r>
              <a:rPr b="1" lang="es-419" sz="1300">
                <a:solidFill>
                  <a:schemeClr val="dk1"/>
                </a:solidFill>
                <a:latin typeface="Comfortaa"/>
                <a:ea typeface="Comfortaa"/>
                <a:cs typeface="Comfortaa"/>
                <a:sym typeface="Comfortaa"/>
              </a:rPr>
              <a:t>) y Manejo de Fallos:</a:t>
            </a:r>
            <a:endParaRPr b="1" sz="1300">
              <a:solidFill>
                <a:schemeClr val="dk1"/>
              </a:solidFill>
              <a:latin typeface="Comfortaa"/>
              <a:ea typeface="Comfortaa"/>
              <a:cs typeface="Comfortaa"/>
              <a:sym typeface="Comfortaa"/>
            </a:endParaRPr>
          </a:p>
          <a:p>
            <a:pPr indent="-299085" lvl="0" marL="457200" rtl="0" algn="l">
              <a:spcBef>
                <a:spcPts val="1200"/>
              </a:spcBef>
              <a:spcAft>
                <a:spcPts val="0"/>
              </a:spcAft>
              <a:buClr>
                <a:schemeClr val="dk1"/>
              </a:buClr>
              <a:buSzPct val="100000"/>
              <a:buFont typeface="Comfortaa"/>
              <a:buChar char="●"/>
            </a:pPr>
            <a:r>
              <a:rPr lang="es-419" sz="1200">
                <a:solidFill>
                  <a:schemeClr val="dk1"/>
                </a:solidFill>
                <a:latin typeface="Comfortaa"/>
                <a:ea typeface="Comfortaa"/>
                <a:cs typeface="Comfortaa"/>
                <a:sym typeface="Comfortaa"/>
              </a:rPr>
              <a:t>si el bucle for termina de iterar y no hemos devuelto una ruta_encontrada (porque todos los caminos desde el nodo actual fallaron o terminaron), la función devuelve None.</a:t>
            </a:r>
            <a:endParaRPr sz="1200">
              <a:solidFill>
                <a:schemeClr val="dk1"/>
              </a:solidFill>
              <a:latin typeface="Comfortaa"/>
              <a:ea typeface="Comfortaa"/>
              <a:cs typeface="Comfortaa"/>
              <a:sym typeface="Comfortaa"/>
            </a:endParaRPr>
          </a:p>
          <a:p>
            <a:pPr indent="-299085" lvl="0" marL="457200" rtl="0" algn="l">
              <a:spcBef>
                <a:spcPts val="0"/>
              </a:spcBef>
              <a:spcAft>
                <a:spcPts val="0"/>
              </a:spcAft>
              <a:buClr>
                <a:schemeClr val="dk1"/>
              </a:buClr>
              <a:buSzPct val="100000"/>
              <a:buFont typeface="Comfortaa"/>
              <a:buChar char="●"/>
            </a:pPr>
            <a:r>
              <a:rPr lang="es-419" sz="1200">
                <a:solidFill>
                  <a:schemeClr val="dk1"/>
                </a:solidFill>
                <a:latin typeface="Comfortaa"/>
                <a:ea typeface="Comfortaa"/>
                <a:cs typeface="Comfortaa"/>
                <a:sym typeface="Comfortaa"/>
              </a:rPr>
              <a:t>Esto le indica al nivel de recursión superior que este camino no funciona y que debe retroceder y probar el siguiente vecino disponible.</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t/>
            </a:r>
            <a:endParaRPr sz="1200">
              <a:solidFill>
                <a:schemeClr val="dk1"/>
              </a:solidFill>
              <a:latin typeface="Comfortaa"/>
              <a:ea typeface="Comfortaa"/>
              <a:cs typeface="Comfortaa"/>
              <a:sym typeface="Comfortaa"/>
            </a:endParaRPr>
          </a:p>
          <a:p>
            <a:pPr indent="0" lvl="0" marL="0" rtl="0" algn="l">
              <a:spcBef>
                <a:spcPts val="1200"/>
              </a:spcBef>
              <a:spcAft>
                <a:spcPts val="1200"/>
              </a:spcAft>
              <a:buNone/>
            </a:pPr>
            <a:r>
              <a:t/>
            </a:r>
            <a:endParaRPr b="1" sz="1300">
              <a:solidFill>
                <a:schemeClr val="dk1"/>
              </a:solidFill>
              <a:latin typeface="Comfortaa"/>
              <a:ea typeface="Comfortaa"/>
              <a:cs typeface="Comfortaa"/>
              <a:sym typeface="Comfortaa"/>
            </a:endParaRPr>
          </a:p>
        </p:txBody>
      </p:sp>
      <p:pic>
        <p:nvPicPr>
          <p:cNvPr id="581" name="Google Shape;581;p82"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582" name="Google Shape;582;p82"/>
          <p:cNvSpPr txBox="1"/>
          <p:nvPr/>
        </p:nvSpPr>
        <p:spPr>
          <a:xfrm>
            <a:off x="487075" y="3972475"/>
            <a:ext cx="8410200" cy="10281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s-419">
                <a:solidFill>
                  <a:schemeClr val="dk1"/>
                </a:solidFill>
                <a:latin typeface="Comfortaa"/>
                <a:ea typeface="Comfortaa"/>
                <a:cs typeface="Comfortaa"/>
                <a:sym typeface="Comfortaa"/>
              </a:rPr>
              <a:t>DFS explora la red como si fuera un laberinto, yendo lo </a:t>
            </a:r>
            <a:r>
              <a:rPr b="1" i="1" lang="es-419">
                <a:solidFill>
                  <a:schemeClr val="dk1"/>
                </a:solidFill>
                <a:latin typeface="Comfortaa"/>
                <a:ea typeface="Comfortaa"/>
                <a:cs typeface="Comfortaa"/>
                <a:sym typeface="Comfortaa"/>
              </a:rPr>
              <a:t>más</a:t>
            </a:r>
            <a:r>
              <a:rPr b="1" i="1" lang="es-419">
                <a:solidFill>
                  <a:schemeClr val="dk1"/>
                </a:solidFill>
                <a:latin typeface="Comfortaa"/>
                <a:ea typeface="Comfortaa"/>
                <a:cs typeface="Comfortaa"/>
                <a:sym typeface="Comfortaa"/>
              </a:rPr>
              <a:t> lejos posible por un camino. A diferencia de BFS, no garantiza encontrar la ruta más corta en escalas, pero es muy eficiente para encontrar cualquier ruta posible rápidamente o para recorrer todo el grafo.</a:t>
            </a:r>
            <a:endParaRPr b="1" i="1">
              <a:solidFill>
                <a:schemeClr val="dk1"/>
              </a:solidFill>
              <a:latin typeface="Comfortaa"/>
              <a:ea typeface="Comfortaa"/>
              <a:cs typeface="Comfortaa"/>
              <a:sym typeface="Comforta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3"/>
          <p:cNvSpPr txBox="1"/>
          <p:nvPr>
            <p:ph type="title"/>
          </p:nvPr>
        </p:nvSpPr>
        <p:spPr>
          <a:xfrm>
            <a:off x="246800" y="289663"/>
            <a:ext cx="764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800"/>
              <a:t> Entrega 4: Ordenamiento, Problemas NP y Síntesis Final (Unidades 9 y 10)</a:t>
            </a:r>
            <a:endParaRPr sz="1800"/>
          </a:p>
        </p:txBody>
      </p:sp>
      <p:sp>
        <p:nvSpPr>
          <p:cNvPr id="588" name="Google Shape;58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200">
                <a:solidFill>
                  <a:schemeClr val="dk1"/>
                </a:solidFill>
              </a:rPr>
              <a:t> Teoría </a:t>
            </a:r>
            <a:endParaRPr b="1" sz="1200">
              <a:solidFill>
                <a:schemeClr val="dk1"/>
              </a:solidFill>
            </a:endParaRPr>
          </a:p>
          <a:p>
            <a:pPr indent="-304800" lvl="0" marL="457200" rtl="0" algn="l">
              <a:spcBef>
                <a:spcPts val="1200"/>
              </a:spcBef>
              <a:spcAft>
                <a:spcPts val="0"/>
              </a:spcAft>
              <a:buClr>
                <a:schemeClr val="dk1"/>
              </a:buClr>
              <a:buSzPts val="1200"/>
              <a:buChar char="●"/>
            </a:pPr>
            <a:r>
              <a:rPr lang="es-419" sz="1200">
                <a:solidFill>
                  <a:schemeClr val="dk1"/>
                </a:solidFill>
              </a:rPr>
              <a:t>Explicar el ordenamiento topológico y su utilidad en la planificación de itinerarios o secuencias de embarque.</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Analizar el problema del camino mínimo y su relevancia en la optimización de rutas y tiempos de viaje. </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Reflexionar sobre la eficiencia de las estructuras y algoritmos implementados a lo largo del trabajo. </a:t>
            </a:r>
            <a:endParaRPr sz="1200">
              <a:solidFill>
                <a:schemeClr val="dk1"/>
              </a:solidFill>
            </a:endParaRPr>
          </a:p>
          <a:p>
            <a:pPr indent="0" lvl="0" marL="0" rtl="0" algn="l">
              <a:spcBef>
                <a:spcPts val="1200"/>
              </a:spcBef>
              <a:spcAft>
                <a:spcPts val="0"/>
              </a:spcAft>
              <a:buNone/>
            </a:pPr>
            <a:r>
              <a:rPr b="1" lang="es-419" sz="1200">
                <a:solidFill>
                  <a:schemeClr val="dk1"/>
                </a:solidFill>
              </a:rPr>
              <a:t>Práctica </a:t>
            </a:r>
            <a:endParaRPr b="1" sz="1200">
              <a:solidFill>
                <a:schemeClr val="dk1"/>
              </a:solidFill>
            </a:endParaRPr>
          </a:p>
          <a:p>
            <a:pPr indent="-304800" lvl="0" marL="457200" rtl="0" algn="l">
              <a:spcBef>
                <a:spcPts val="1200"/>
              </a:spcBef>
              <a:spcAft>
                <a:spcPts val="0"/>
              </a:spcAft>
              <a:buClr>
                <a:schemeClr val="dk1"/>
              </a:buClr>
              <a:buSzPts val="1200"/>
              <a:buChar char="●"/>
            </a:pPr>
            <a:r>
              <a:rPr lang="es-419" sz="1200">
                <a:solidFill>
                  <a:schemeClr val="dk1"/>
                </a:solidFill>
              </a:rPr>
              <a:t>Implementar ordenamiento topológico para planificar la secuencia de embarque o conexiones. </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Aplicar el algoritmo de Dijkstra para encontrar la ruta óptima entre dos aeropuertos. </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Realizar un análisis de eficiencia de las principales operaciones implementadas.</a:t>
            </a:r>
            <a:endParaRPr sz="1200">
              <a:solidFill>
                <a:schemeClr val="dk1"/>
              </a:solidFill>
            </a:endParaRPr>
          </a:p>
          <a:p>
            <a:pPr indent="0" lvl="0" marL="0" rtl="0" algn="l">
              <a:spcBef>
                <a:spcPts val="1200"/>
              </a:spcBef>
              <a:spcAft>
                <a:spcPts val="0"/>
              </a:spcAft>
              <a:buNone/>
            </a:pPr>
            <a:r>
              <a:rPr b="1" lang="es-419" sz="1200">
                <a:solidFill>
                  <a:schemeClr val="dk1"/>
                </a:solidFill>
              </a:rPr>
              <a:t> Adicional obligatorio</a:t>
            </a:r>
            <a:endParaRPr b="1" sz="1200">
              <a:solidFill>
                <a:schemeClr val="dk1"/>
              </a:solidFill>
            </a:endParaRPr>
          </a:p>
          <a:p>
            <a:pPr indent="0" lvl="0" marL="0" rtl="0" algn="l">
              <a:spcBef>
                <a:spcPts val="1200"/>
              </a:spcBef>
              <a:spcAft>
                <a:spcPts val="1200"/>
              </a:spcAft>
              <a:buNone/>
            </a:pPr>
            <a:r>
              <a:rPr lang="es-419" sz="1200">
                <a:solidFill>
                  <a:schemeClr val="dk1"/>
                </a:solidFill>
              </a:rPr>
              <a:t>Documento de síntesis (PDF) que integre: fundamentación teórica, decisiones de diseño, análisis de eficiencia, capturas de pantalla del código y resultados, y reflexión grupal sobre el aprendizaje.</a:t>
            </a:r>
            <a:endParaRPr sz="1200">
              <a:solidFill>
                <a:schemeClr val="dk1"/>
              </a:solidFill>
            </a:endParaRPr>
          </a:p>
        </p:txBody>
      </p:sp>
      <p:pic>
        <p:nvPicPr>
          <p:cNvPr id="589" name="Google Shape;589;p83"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4"/>
          <p:cNvSpPr txBox="1"/>
          <p:nvPr>
            <p:ph type="title"/>
          </p:nvPr>
        </p:nvSpPr>
        <p:spPr>
          <a:xfrm>
            <a:off x="170975" y="260213"/>
            <a:ext cx="3444300" cy="43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800">
                <a:latin typeface="Comfortaa"/>
                <a:ea typeface="Comfortaa"/>
                <a:cs typeface="Comfortaa"/>
                <a:sym typeface="Comfortaa"/>
              </a:rPr>
              <a:t>Ordenamiento </a:t>
            </a:r>
            <a:r>
              <a:rPr b="1" lang="es-419" sz="1800">
                <a:latin typeface="Comfortaa"/>
                <a:ea typeface="Comfortaa"/>
                <a:cs typeface="Comfortaa"/>
                <a:sym typeface="Comfortaa"/>
              </a:rPr>
              <a:t>Topológico</a:t>
            </a:r>
            <a:r>
              <a:rPr b="1" lang="es-419" sz="1800">
                <a:latin typeface="Comfortaa"/>
                <a:ea typeface="Comfortaa"/>
                <a:cs typeface="Comfortaa"/>
                <a:sym typeface="Comfortaa"/>
              </a:rPr>
              <a:t>: </a:t>
            </a:r>
            <a:endParaRPr b="1" sz="1800">
              <a:latin typeface="Comfortaa"/>
              <a:ea typeface="Comfortaa"/>
              <a:cs typeface="Comfortaa"/>
              <a:sym typeface="Comfortaa"/>
            </a:endParaRPr>
          </a:p>
        </p:txBody>
      </p:sp>
      <p:sp>
        <p:nvSpPr>
          <p:cNvPr id="595" name="Google Shape;595;p84"/>
          <p:cNvSpPr txBox="1"/>
          <p:nvPr>
            <p:ph idx="1" type="body"/>
          </p:nvPr>
        </p:nvSpPr>
        <p:spPr>
          <a:xfrm>
            <a:off x="0" y="862375"/>
            <a:ext cx="9144000" cy="42810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s-419">
                <a:solidFill>
                  <a:schemeClr val="dk1"/>
                </a:solidFill>
                <a:latin typeface="Comfortaa"/>
                <a:ea typeface="Comfortaa"/>
                <a:cs typeface="Comfortaa"/>
                <a:sym typeface="Comfortaa"/>
              </a:rPr>
              <a:t>El ordenamiento topológico es un algoritmo que organiza los vértices (nodos) de un grafo dirigido acíclico (DAG) en una secuencia </a:t>
            </a:r>
            <a:r>
              <a:rPr lang="es-419">
                <a:solidFill>
                  <a:schemeClr val="dk1"/>
                </a:solidFill>
                <a:latin typeface="Comfortaa"/>
                <a:ea typeface="Comfortaa"/>
                <a:cs typeface="Comfortaa"/>
                <a:sym typeface="Comfortaa"/>
              </a:rPr>
              <a:t>lineal</a:t>
            </a:r>
            <a:r>
              <a:rPr lang="es-419">
                <a:solidFill>
                  <a:schemeClr val="dk1"/>
                </a:solidFill>
                <a:latin typeface="Comfortaa"/>
                <a:ea typeface="Comfortaa"/>
                <a:cs typeface="Comfortaa"/>
                <a:sym typeface="Comfortaa"/>
              </a:rPr>
              <a:t>, de modo de que para cada arista dirigida del vértice </a:t>
            </a:r>
            <a:r>
              <a:rPr b="1" i="1" lang="es-419">
                <a:solidFill>
                  <a:schemeClr val="dk1"/>
                </a:solidFill>
                <a:latin typeface="Comfortaa"/>
                <a:ea typeface="Comfortaa"/>
                <a:cs typeface="Comfortaa"/>
                <a:sym typeface="Comfortaa"/>
              </a:rPr>
              <a:t>u </a:t>
            </a:r>
            <a:r>
              <a:rPr lang="es-419">
                <a:solidFill>
                  <a:schemeClr val="dk1"/>
                </a:solidFill>
                <a:latin typeface="Comfortaa"/>
                <a:ea typeface="Comfortaa"/>
                <a:cs typeface="Comfortaa"/>
                <a:sym typeface="Comfortaa"/>
              </a:rPr>
              <a:t>al vértice </a:t>
            </a:r>
            <a:r>
              <a:rPr b="1" i="1" lang="es-419">
                <a:solidFill>
                  <a:schemeClr val="dk1"/>
                </a:solidFill>
                <a:latin typeface="Comfortaa"/>
                <a:ea typeface="Comfortaa"/>
                <a:cs typeface="Comfortaa"/>
                <a:sym typeface="Comfortaa"/>
              </a:rPr>
              <a:t>v</a:t>
            </a:r>
            <a:r>
              <a:rPr lang="es-419">
                <a:solidFill>
                  <a:schemeClr val="dk1"/>
                </a:solidFill>
                <a:latin typeface="Comfortaa"/>
                <a:ea typeface="Comfortaa"/>
                <a:cs typeface="Comfortaa"/>
                <a:sym typeface="Comfortaa"/>
              </a:rPr>
              <a:t>, el vértice </a:t>
            </a:r>
            <a:r>
              <a:rPr b="1" i="1" lang="es-419">
                <a:solidFill>
                  <a:schemeClr val="dk1"/>
                </a:solidFill>
                <a:latin typeface="Comfortaa"/>
                <a:ea typeface="Comfortaa"/>
                <a:cs typeface="Comfortaa"/>
                <a:sym typeface="Comfortaa"/>
              </a:rPr>
              <a:t>u</a:t>
            </a:r>
            <a:r>
              <a:rPr i="1" lang="es-419">
                <a:solidFill>
                  <a:schemeClr val="dk1"/>
                </a:solidFill>
                <a:latin typeface="Comfortaa"/>
                <a:ea typeface="Comfortaa"/>
                <a:cs typeface="Comfortaa"/>
                <a:sym typeface="Comfortaa"/>
              </a:rPr>
              <a:t>  </a:t>
            </a:r>
            <a:r>
              <a:rPr lang="es-419">
                <a:solidFill>
                  <a:schemeClr val="dk1"/>
                </a:solidFill>
                <a:latin typeface="Comfortaa"/>
                <a:ea typeface="Comfortaa"/>
                <a:cs typeface="Comfortaa"/>
                <a:sym typeface="Comfortaa"/>
              </a:rPr>
              <a:t>aparece siempre antes que</a:t>
            </a:r>
            <a:r>
              <a:rPr i="1" lang="es-419">
                <a:solidFill>
                  <a:schemeClr val="dk1"/>
                </a:solidFill>
                <a:latin typeface="Comfortaa"/>
                <a:ea typeface="Comfortaa"/>
                <a:cs typeface="Comfortaa"/>
                <a:sym typeface="Comfortaa"/>
              </a:rPr>
              <a:t> </a:t>
            </a:r>
            <a:r>
              <a:rPr b="1" i="1" lang="es-419">
                <a:solidFill>
                  <a:schemeClr val="dk1"/>
                </a:solidFill>
                <a:latin typeface="Comfortaa"/>
                <a:ea typeface="Comfortaa"/>
                <a:cs typeface="Comfortaa"/>
                <a:sym typeface="Comfortaa"/>
              </a:rPr>
              <a:t>v </a:t>
            </a:r>
            <a:r>
              <a:rPr lang="es-419">
                <a:solidFill>
                  <a:schemeClr val="dk1"/>
                </a:solidFill>
                <a:latin typeface="Comfortaa"/>
                <a:ea typeface="Comfortaa"/>
                <a:cs typeface="Comfortaa"/>
                <a:sym typeface="Comfortaa"/>
              </a:rPr>
              <a:t>en la secuencia ordenada.</a:t>
            </a:r>
            <a:endParaRPr>
              <a:solidFill>
                <a:schemeClr val="dk1"/>
              </a:solidFill>
              <a:latin typeface="Comfortaa"/>
              <a:ea typeface="Comfortaa"/>
              <a:cs typeface="Comfortaa"/>
              <a:sym typeface="Comfortaa"/>
            </a:endParaRPr>
          </a:p>
          <a:p>
            <a:pPr indent="0" lvl="0" marL="0" rtl="0" algn="l">
              <a:spcBef>
                <a:spcPts val="1200"/>
              </a:spcBef>
              <a:spcAft>
                <a:spcPts val="0"/>
              </a:spcAft>
              <a:buNone/>
            </a:pPr>
            <a:r>
              <a:rPr lang="es-419">
                <a:solidFill>
                  <a:schemeClr val="dk1"/>
                </a:solidFill>
                <a:latin typeface="Comfortaa"/>
                <a:ea typeface="Comfortaa"/>
                <a:cs typeface="Comfortaa"/>
                <a:sym typeface="Comfortaa"/>
              </a:rPr>
              <a:t>Es fundamental que grafo sea acíclico (sin ciclos), ya que un ciclo (por ejemplo A debe ir antes que B, B antes que C, y C antes que A) haría imposible establecer un orden válido.</a:t>
            </a:r>
            <a:endParaRPr>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2150">
                <a:solidFill>
                  <a:schemeClr val="dk1"/>
                </a:solidFill>
                <a:latin typeface="Comfortaa"/>
                <a:ea typeface="Comfortaa"/>
                <a:cs typeface="Comfortaa"/>
                <a:sym typeface="Comfortaa"/>
              </a:rPr>
              <a:t>Utilidad en Planificación de Itinerarios o Secuencias de Embarques</a:t>
            </a:r>
            <a:endParaRPr b="1" sz="215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2150">
                <a:solidFill>
                  <a:schemeClr val="dk1"/>
                </a:solidFill>
                <a:latin typeface="Comfortaa"/>
                <a:ea typeface="Comfortaa"/>
                <a:cs typeface="Comfortaa"/>
                <a:sym typeface="Comfortaa"/>
              </a:rPr>
              <a:t>Planificación de Itinerarios:</a:t>
            </a:r>
            <a:endParaRPr b="1" sz="2150">
              <a:solidFill>
                <a:schemeClr val="dk1"/>
              </a:solidFill>
              <a:latin typeface="Comfortaa"/>
              <a:ea typeface="Comfortaa"/>
              <a:cs typeface="Comfortaa"/>
              <a:sym typeface="Comfortaa"/>
            </a:endParaRPr>
          </a:p>
          <a:p>
            <a:pPr indent="0" lvl="0" marL="0" rtl="0" algn="l">
              <a:spcBef>
                <a:spcPts val="1200"/>
              </a:spcBef>
              <a:spcAft>
                <a:spcPts val="0"/>
              </a:spcAft>
              <a:buNone/>
            </a:pPr>
            <a:r>
              <a:rPr lang="es-419">
                <a:solidFill>
                  <a:schemeClr val="dk1"/>
                </a:solidFill>
                <a:latin typeface="Comfortaa"/>
                <a:ea typeface="Comfortaa"/>
                <a:cs typeface="Comfortaa"/>
                <a:sym typeface="Comfortaa"/>
              </a:rPr>
              <a:t>El ordenamiento </a:t>
            </a:r>
            <a:r>
              <a:rPr lang="es-419">
                <a:solidFill>
                  <a:schemeClr val="dk1"/>
                </a:solidFill>
                <a:latin typeface="Comfortaa"/>
                <a:ea typeface="Comfortaa"/>
                <a:cs typeface="Comfortaa"/>
                <a:sym typeface="Comfortaa"/>
              </a:rPr>
              <a:t>topológico</a:t>
            </a:r>
            <a:r>
              <a:rPr lang="es-419">
                <a:solidFill>
                  <a:schemeClr val="dk1"/>
                </a:solidFill>
                <a:latin typeface="Comfortaa"/>
                <a:ea typeface="Comfortaa"/>
                <a:cs typeface="Comfortaa"/>
                <a:sym typeface="Comfortaa"/>
              </a:rPr>
              <a:t> se aplica en escenarios de planificación de tareas dentro de un sistema como:</a:t>
            </a:r>
            <a:endParaRPr>
              <a:solidFill>
                <a:schemeClr val="dk1"/>
              </a:solidFill>
              <a:latin typeface="Comfortaa"/>
              <a:ea typeface="Comfortaa"/>
              <a:cs typeface="Comfortaa"/>
              <a:sym typeface="Comfortaa"/>
            </a:endParaRPr>
          </a:p>
          <a:p>
            <a:pPr indent="-291465" lvl="0" marL="457200" rtl="0" algn="l">
              <a:spcBef>
                <a:spcPts val="1200"/>
              </a:spcBef>
              <a:spcAft>
                <a:spcPts val="0"/>
              </a:spcAft>
              <a:buClr>
                <a:schemeClr val="dk1"/>
              </a:buClr>
              <a:buSzPct val="100000"/>
              <a:buFont typeface="Comfortaa"/>
              <a:buChar char="●"/>
            </a:pPr>
            <a:r>
              <a:rPr b="1" lang="es-419">
                <a:solidFill>
                  <a:schemeClr val="dk1"/>
                </a:solidFill>
                <a:latin typeface="Comfortaa"/>
                <a:ea typeface="Comfortaa"/>
                <a:cs typeface="Comfortaa"/>
                <a:sym typeface="Comfortaa"/>
              </a:rPr>
              <a:t>Secuencia de mantenimiento de aeronaves: </a:t>
            </a:r>
            <a:r>
              <a:rPr lang="es-419">
                <a:solidFill>
                  <a:schemeClr val="dk1"/>
                </a:solidFill>
                <a:latin typeface="Comfortaa"/>
                <a:ea typeface="Comfortaa"/>
                <a:cs typeface="Comfortaa"/>
                <a:sym typeface="Comfortaa"/>
              </a:rPr>
              <a:t>Determinar el orden en el que deben realizarse las inspecciones y reparaciones (por ejemplo: “revisar el motor” debe ocurrir antes que “cerrar el capó”)</a:t>
            </a:r>
            <a:endParaRPr>
              <a:solidFill>
                <a:schemeClr val="dk1"/>
              </a:solidFill>
              <a:latin typeface="Comfortaa"/>
              <a:ea typeface="Comfortaa"/>
              <a:cs typeface="Comfortaa"/>
              <a:sym typeface="Comfortaa"/>
            </a:endParaRPr>
          </a:p>
          <a:p>
            <a:pPr indent="-270510" lvl="0" marL="457200" rtl="0" algn="l">
              <a:spcBef>
                <a:spcPts val="0"/>
              </a:spcBef>
              <a:spcAft>
                <a:spcPts val="0"/>
              </a:spcAft>
              <a:buClr>
                <a:schemeClr val="dk1"/>
              </a:buClr>
              <a:buSzPct val="100000"/>
              <a:buFont typeface="Comfortaa"/>
              <a:buChar char="●"/>
            </a:pPr>
            <a:r>
              <a:rPr b="1" lang="es-419">
                <a:solidFill>
                  <a:schemeClr val="dk1"/>
                </a:solidFill>
                <a:latin typeface="Comfortaa"/>
                <a:ea typeface="Comfortaa"/>
                <a:cs typeface="Comfortaa"/>
                <a:sym typeface="Comfortaa"/>
              </a:rPr>
              <a:t>Planificación de carga y descarga: </a:t>
            </a:r>
            <a:r>
              <a:rPr lang="es-419">
                <a:solidFill>
                  <a:schemeClr val="dk1"/>
                </a:solidFill>
                <a:latin typeface="Comfortaa"/>
                <a:ea typeface="Comfortaa"/>
                <a:cs typeface="Comfortaa"/>
                <a:sym typeface="Comfortaa"/>
              </a:rPr>
              <a:t>Asegurar que la carga que se necesita primero al llegar a un destino se coloque al final de la bodega, y viceversa, respetando las dependencias de </a:t>
            </a:r>
            <a:r>
              <a:rPr lang="es-419" sz="1200">
                <a:solidFill>
                  <a:schemeClr val="dk1"/>
                </a:solidFill>
                <a:latin typeface="Comfortaa"/>
                <a:ea typeface="Comfortaa"/>
                <a:cs typeface="Comfortaa"/>
                <a:sym typeface="Comfortaa"/>
              </a:rPr>
              <a:t>acceso.</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2150">
                <a:solidFill>
                  <a:schemeClr val="dk1"/>
                </a:solidFill>
                <a:latin typeface="Comfortaa"/>
                <a:ea typeface="Comfortaa"/>
                <a:cs typeface="Comfortaa"/>
                <a:sym typeface="Comfortaa"/>
              </a:rPr>
              <a:t>Secuencia de embarque:</a:t>
            </a:r>
            <a:endParaRPr b="1" sz="215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600">
                <a:solidFill>
                  <a:schemeClr val="dk1"/>
                </a:solidFill>
                <a:latin typeface="Comfortaa"/>
                <a:ea typeface="Comfortaa"/>
                <a:cs typeface="Comfortaa"/>
                <a:sym typeface="Comfortaa"/>
              </a:rPr>
              <a:t>En la secuencia de embarque de pasajeros, el ordenamiento topológico puede optimizar el proceso, aunque las </a:t>
            </a:r>
            <a:r>
              <a:rPr lang="es-419" sz="1600">
                <a:solidFill>
                  <a:schemeClr val="dk1"/>
                </a:solidFill>
                <a:latin typeface="Comfortaa"/>
                <a:ea typeface="Comfortaa"/>
                <a:cs typeface="Comfortaa"/>
                <a:sym typeface="Comfortaa"/>
              </a:rPr>
              <a:t>aerolíneas</a:t>
            </a:r>
            <a:r>
              <a:rPr lang="es-419" sz="1600">
                <a:solidFill>
                  <a:schemeClr val="dk1"/>
                </a:solidFill>
                <a:latin typeface="Comfortaa"/>
                <a:ea typeface="Comfortaa"/>
                <a:cs typeface="Comfortaa"/>
                <a:sym typeface="Comfortaa"/>
              </a:rPr>
              <a:t> usan reglas </a:t>
            </a:r>
            <a:r>
              <a:rPr lang="es-419" sz="1600">
                <a:solidFill>
                  <a:schemeClr val="dk1"/>
                </a:solidFill>
                <a:latin typeface="Comfortaa"/>
                <a:ea typeface="Comfortaa"/>
                <a:cs typeface="Comfortaa"/>
                <a:sym typeface="Comfortaa"/>
              </a:rPr>
              <a:t>más</a:t>
            </a:r>
            <a:r>
              <a:rPr lang="es-419" sz="1600">
                <a:solidFill>
                  <a:schemeClr val="dk1"/>
                </a:solidFill>
                <a:latin typeface="Comfortaa"/>
                <a:ea typeface="Comfortaa"/>
                <a:cs typeface="Comfortaa"/>
                <a:sym typeface="Comfortaa"/>
              </a:rPr>
              <a:t> complejas. El concepto se </a:t>
            </a:r>
            <a:r>
              <a:rPr lang="es-419" sz="1600">
                <a:solidFill>
                  <a:schemeClr val="dk1"/>
                </a:solidFill>
                <a:latin typeface="Comfortaa"/>
                <a:ea typeface="Comfortaa"/>
                <a:cs typeface="Comfortaa"/>
                <a:sym typeface="Comfortaa"/>
              </a:rPr>
              <a:t>aplicaría</a:t>
            </a:r>
            <a:r>
              <a:rPr lang="es-419" sz="1600">
                <a:solidFill>
                  <a:schemeClr val="dk1"/>
                </a:solidFill>
                <a:latin typeface="Comfortaa"/>
                <a:ea typeface="Comfortaa"/>
                <a:cs typeface="Comfortaa"/>
                <a:sym typeface="Comfortaa"/>
              </a:rPr>
              <a:t> para:</a:t>
            </a:r>
            <a:endParaRPr sz="1600">
              <a:solidFill>
                <a:schemeClr val="dk1"/>
              </a:solidFill>
              <a:latin typeface="Comfortaa"/>
              <a:ea typeface="Comfortaa"/>
              <a:cs typeface="Comfortaa"/>
              <a:sym typeface="Comfortaa"/>
            </a:endParaRPr>
          </a:p>
          <a:p>
            <a:pPr indent="-284480" lvl="0" marL="457200" rtl="0" algn="l">
              <a:spcBef>
                <a:spcPts val="1200"/>
              </a:spcBef>
              <a:spcAft>
                <a:spcPts val="0"/>
              </a:spcAft>
              <a:buClr>
                <a:schemeClr val="dk1"/>
              </a:buClr>
              <a:buSzPct val="100000"/>
              <a:buFont typeface="Comfortaa"/>
              <a:buChar char="●"/>
            </a:pPr>
            <a:r>
              <a:rPr b="1" lang="es-419" sz="1600">
                <a:solidFill>
                  <a:schemeClr val="dk1"/>
                </a:solidFill>
                <a:latin typeface="Comfortaa"/>
                <a:ea typeface="Comfortaa"/>
                <a:cs typeface="Comfortaa"/>
                <a:sym typeface="Comfortaa"/>
              </a:rPr>
              <a:t>Gestión</a:t>
            </a:r>
            <a:r>
              <a:rPr b="1" lang="es-419" sz="1600">
                <a:solidFill>
                  <a:schemeClr val="dk1"/>
                </a:solidFill>
                <a:latin typeface="Comfortaa"/>
                <a:ea typeface="Comfortaa"/>
                <a:cs typeface="Comfortaa"/>
                <a:sym typeface="Comfortaa"/>
              </a:rPr>
              <a:t> de prioridades: </a:t>
            </a:r>
            <a:r>
              <a:rPr lang="es-419" sz="1600">
                <a:solidFill>
                  <a:schemeClr val="dk1"/>
                </a:solidFill>
                <a:latin typeface="Comfortaa"/>
                <a:ea typeface="Comfortaa"/>
                <a:cs typeface="Comfortaa"/>
                <a:sym typeface="Comfortaa"/>
              </a:rPr>
              <a:t>Asegurar que los pasajeros con necesidades especiales o de primera clase, embarquen antes que el resto.</a:t>
            </a:r>
            <a:endParaRPr sz="1600">
              <a:solidFill>
                <a:schemeClr val="dk1"/>
              </a:solidFill>
              <a:latin typeface="Comfortaa"/>
              <a:ea typeface="Comfortaa"/>
              <a:cs typeface="Comfortaa"/>
              <a:sym typeface="Comfortaa"/>
            </a:endParaRPr>
          </a:p>
          <a:p>
            <a:pPr indent="-284480" lvl="0" marL="457200" rtl="0" algn="l">
              <a:spcBef>
                <a:spcPts val="0"/>
              </a:spcBef>
              <a:spcAft>
                <a:spcPts val="0"/>
              </a:spcAft>
              <a:buClr>
                <a:schemeClr val="dk1"/>
              </a:buClr>
              <a:buSzPct val="100000"/>
              <a:buFont typeface="Comfortaa"/>
              <a:buChar char="●"/>
            </a:pPr>
            <a:r>
              <a:rPr b="1" lang="es-419" sz="1600">
                <a:solidFill>
                  <a:schemeClr val="dk1"/>
                </a:solidFill>
                <a:latin typeface="Comfortaa"/>
                <a:ea typeface="Comfortaa"/>
                <a:cs typeface="Comfortaa"/>
                <a:sym typeface="Comfortaa"/>
              </a:rPr>
              <a:t>Asignación de asientos con precedencia: </a:t>
            </a:r>
            <a:r>
              <a:rPr lang="es-419" sz="1600">
                <a:solidFill>
                  <a:schemeClr val="dk1"/>
                </a:solidFill>
                <a:latin typeface="Comfortaa"/>
                <a:ea typeface="Comfortaa"/>
                <a:cs typeface="Comfortaa"/>
                <a:sym typeface="Comfortaa"/>
              </a:rPr>
              <a:t>En un modelo simplificado, si se define que los pasajeros con asientos de ventanilla deben embarcar antes que los de pasillo en la misma fila (para evitar bloqueos), el ordenamiento topológico puede ordenar una secuencia que cumpla </a:t>
            </a:r>
            <a:r>
              <a:rPr lang="es-419" sz="1600">
                <a:solidFill>
                  <a:schemeClr val="dk1"/>
                </a:solidFill>
                <a:latin typeface="Comfortaa"/>
                <a:ea typeface="Comfortaa"/>
                <a:cs typeface="Comfortaa"/>
                <a:sym typeface="Comfortaa"/>
              </a:rPr>
              <a:t>esta</a:t>
            </a:r>
            <a:r>
              <a:rPr lang="es-419" sz="1600">
                <a:solidFill>
                  <a:schemeClr val="dk1"/>
                </a:solidFill>
                <a:latin typeface="Comfortaa"/>
                <a:ea typeface="Comfortaa"/>
                <a:cs typeface="Comfortaa"/>
                <a:sym typeface="Comfortaa"/>
              </a:rPr>
              <a:t> </a:t>
            </a:r>
            <a:r>
              <a:rPr lang="es-419" sz="1600">
                <a:solidFill>
                  <a:schemeClr val="dk1"/>
                </a:solidFill>
                <a:latin typeface="Comfortaa"/>
                <a:ea typeface="Comfortaa"/>
                <a:cs typeface="Comfortaa"/>
                <a:sym typeface="Comfortaa"/>
              </a:rPr>
              <a:t>regla</a:t>
            </a:r>
            <a:r>
              <a:rPr lang="es-419" sz="1600">
                <a:solidFill>
                  <a:schemeClr val="dk1"/>
                </a:solidFill>
                <a:latin typeface="Comfortaa"/>
                <a:ea typeface="Comfortaa"/>
                <a:cs typeface="Comfortaa"/>
                <a:sym typeface="Comfortaa"/>
              </a:rPr>
              <a:t>.</a:t>
            </a:r>
            <a:endParaRPr sz="1200">
              <a:solidFill>
                <a:schemeClr val="dk1"/>
              </a:solidFill>
              <a:latin typeface="Comfortaa"/>
              <a:ea typeface="Comfortaa"/>
              <a:cs typeface="Comfortaa"/>
              <a:sym typeface="Comfortaa"/>
            </a:endParaRPr>
          </a:p>
        </p:txBody>
      </p:sp>
      <p:pic>
        <p:nvPicPr>
          <p:cNvPr id="596" name="Google Shape;596;p84"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idx="1" type="body"/>
          </p:nvPr>
        </p:nvSpPr>
        <p:spPr>
          <a:xfrm>
            <a:off x="119075" y="811800"/>
            <a:ext cx="8940600" cy="424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200">
                <a:solidFill>
                  <a:schemeClr val="dk1"/>
                </a:solidFill>
                <a:latin typeface="Comfortaa"/>
                <a:ea typeface="Comfortaa"/>
                <a:cs typeface="Comfortaa"/>
                <a:sym typeface="Comfortaa"/>
              </a:rPr>
              <a:t>Análisis</a:t>
            </a:r>
            <a:r>
              <a:rPr b="1" lang="es-419" sz="1200">
                <a:solidFill>
                  <a:schemeClr val="dk1"/>
                </a:solidFill>
                <a:latin typeface="Comfortaa"/>
                <a:ea typeface="Comfortaa"/>
                <a:cs typeface="Comfortaa"/>
                <a:sym typeface="Comfortaa"/>
              </a:rPr>
              <a:t> del problema del camino mínimo y su relevancia en la optimización de rutas y tiempos de viaje:</a:t>
            </a:r>
            <a:endParaRPr b="1"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El problema del camino mínimo consiste en encontrar la ruta con el menor “costo” posible entre un punto de origen y un punto de destino dentro de la misma red (un grafo). El “costo” no se limita a la distancia </a:t>
            </a:r>
            <a:r>
              <a:rPr lang="es-419" sz="1200">
                <a:solidFill>
                  <a:schemeClr val="dk1"/>
                </a:solidFill>
                <a:latin typeface="Comfortaa"/>
                <a:ea typeface="Comfortaa"/>
                <a:cs typeface="Comfortaa"/>
                <a:sym typeface="Comfortaa"/>
              </a:rPr>
              <a:t>física</a:t>
            </a:r>
            <a:r>
              <a:rPr lang="es-419" sz="1200">
                <a:solidFill>
                  <a:schemeClr val="dk1"/>
                </a:solidFill>
                <a:latin typeface="Comfortaa"/>
                <a:ea typeface="Comfortaa"/>
                <a:cs typeface="Comfortaa"/>
                <a:sym typeface="Comfortaa"/>
              </a:rPr>
              <a:t>; puede representar tiempo de viaje, costo económico, consumo de combustible u otros factores, dependiendo de la aplicación.</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200">
                <a:solidFill>
                  <a:schemeClr val="dk1"/>
                </a:solidFill>
                <a:latin typeface="Comfortaa"/>
                <a:ea typeface="Comfortaa"/>
                <a:cs typeface="Comfortaa"/>
                <a:sym typeface="Comfortaa"/>
              </a:rPr>
              <a:t>Análisis</a:t>
            </a:r>
            <a:r>
              <a:rPr b="1" lang="es-419" sz="1200">
                <a:solidFill>
                  <a:schemeClr val="dk1"/>
                </a:solidFill>
                <a:latin typeface="Comfortaa"/>
                <a:ea typeface="Comfortaa"/>
                <a:cs typeface="Comfortaa"/>
                <a:sym typeface="Comfortaa"/>
              </a:rPr>
              <a:t> del problema en términos de teoría de grafos:</a:t>
            </a:r>
            <a:endParaRPr b="1" sz="1200">
              <a:solidFill>
                <a:schemeClr val="dk1"/>
              </a:solidFill>
              <a:latin typeface="Comfortaa"/>
              <a:ea typeface="Comfortaa"/>
              <a:cs typeface="Comfortaa"/>
              <a:sym typeface="Comfortaa"/>
            </a:endParaRPr>
          </a:p>
          <a:p>
            <a:pPr indent="-304800" lvl="0" marL="457200" rtl="0" algn="l">
              <a:spcBef>
                <a:spcPts val="120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Nodos (</a:t>
            </a:r>
            <a:r>
              <a:rPr b="1" lang="es-419" sz="1200">
                <a:solidFill>
                  <a:schemeClr val="dk1"/>
                </a:solidFill>
                <a:latin typeface="Comfortaa"/>
                <a:ea typeface="Comfortaa"/>
                <a:cs typeface="Comfortaa"/>
                <a:sym typeface="Comfortaa"/>
              </a:rPr>
              <a:t>vértices</a:t>
            </a:r>
            <a:r>
              <a:rPr b="1" lang="es-419" sz="1200">
                <a:solidFill>
                  <a:schemeClr val="dk1"/>
                </a:solidFill>
                <a:latin typeface="Comfortaa"/>
                <a:ea typeface="Comfortaa"/>
                <a:cs typeface="Comfortaa"/>
                <a:sym typeface="Comfortaa"/>
              </a:rPr>
              <a:t>): </a:t>
            </a:r>
            <a:r>
              <a:rPr lang="es-419" sz="1200">
                <a:solidFill>
                  <a:schemeClr val="dk1"/>
                </a:solidFill>
                <a:latin typeface="Comfortaa"/>
                <a:ea typeface="Comfortaa"/>
                <a:cs typeface="Comfortaa"/>
                <a:sym typeface="Comfortaa"/>
              </a:rPr>
              <a:t>Representa ubicaciones, como intersecciones de calles, aeropuertos o centros de distribución.</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Aristas (conexiones): </a:t>
            </a:r>
            <a:r>
              <a:rPr lang="es-419" sz="1200">
                <a:solidFill>
                  <a:schemeClr val="dk1"/>
                </a:solidFill>
                <a:latin typeface="Comfortaa"/>
                <a:ea typeface="Comfortaa"/>
                <a:cs typeface="Comfortaa"/>
                <a:sym typeface="Comfortaa"/>
              </a:rPr>
              <a:t>Representan los caminos o rutas entre nodos como carreteras o vuelos directos.</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b="1" lang="es-419" sz="1200">
                <a:solidFill>
                  <a:schemeClr val="dk1"/>
                </a:solidFill>
                <a:latin typeface="Comfortaa"/>
                <a:ea typeface="Comfortaa"/>
                <a:cs typeface="Comfortaa"/>
                <a:sym typeface="Comfortaa"/>
              </a:rPr>
              <a:t>Pesos (costos): </a:t>
            </a:r>
            <a:r>
              <a:rPr lang="es-419" sz="1200">
                <a:solidFill>
                  <a:schemeClr val="dk1"/>
                </a:solidFill>
                <a:latin typeface="Comfortaa"/>
                <a:ea typeface="Comfortaa"/>
                <a:cs typeface="Comfortaa"/>
                <a:sym typeface="Comfortaa"/>
              </a:rPr>
              <a:t>Son los valores asociados a cada arista (ej. 10 Km, 30 min, $50), que se busca minimizar.</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El </a:t>
            </a:r>
            <a:r>
              <a:rPr lang="es-419" sz="1200">
                <a:solidFill>
                  <a:schemeClr val="dk1"/>
                </a:solidFill>
                <a:latin typeface="Comfortaa"/>
                <a:ea typeface="Comfortaa"/>
                <a:cs typeface="Comfortaa"/>
                <a:sym typeface="Comfortaa"/>
              </a:rPr>
              <a:t>desafío</a:t>
            </a:r>
            <a:r>
              <a:rPr lang="es-419" sz="1200">
                <a:solidFill>
                  <a:schemeClr val="dk1"/>
                </a:solidFill>
                <a:latin typeface="Comfortaa"/>
                <a:ea typeface="Comfortaa"/>
                <a:cs typeface="Comfortaa"/>
                <a:sym typeface="Comfortaa"/>
              </a:rPr>
              <a:t> es identificar una secuencia de aristas desde el origen hasta el destino cuya suma total de pesos sea la menor posible. Algoritmos como el </a:t>
            </a:r>
            <a:r>
              <a:rPr b="1" lang="es-419" sz="1200">
                <a:solidFill>
                  <a:schemeClr val="dk1"/>
                </a:solidFill>
                <a:latin typeface="Comfortaa"/>
                <a:ea typeface="Comfortaa"/>
                <a:cs typeface="Comfortaa"/>
                <a:sym typeface="Comfortaa"/>
              </a:rPr>
              <a:t>Dijkstra </a:t>
            </a:r>
            <a:r>
              <a:rPr lang="es-419" sz="1200">
                <a:solidFill>
                  <a:schemeClr val="dk1"/>
                </a:solidFill>
                <a:latin typeface="Comfortaa"/>
                <a:ea typeface="Comfortaa"/>
                <a:cs typeface="Comfortaa"/>
                <a:sym typeface="Comfortaa"/>
              </a:rPr>
              <a:t>(para pesos positivos) y </a:t>
            </a:r>
            <a:r>
              <a:rPr b="1" lang="es-419" sz="1200">
                <a:solidFill>
                  <a:schemeClr val="dk1"/>
                </a:solidFill>
                <a:latin typeface="Comfortaa"/>
                <a:ea typeface="Comfortaa"/>
                <a:cs typeface="Comfortaa"/>
                <a:sym typeface="Comfortaa"/>
              </a:rPr>
              <a:t>Bellman-Ford</a:t>
            </a:r>
            <a:r>
              <a:rPr lang="es-419" sz="1200">
                <a:solidFill>
                  <a:schemeClr val="dk1"/>
                </a:solidFill>
                <a:latin typeface="Comfortaa"/>
                <a:ea typeface="Comfortaa"/>
                <a:cs typeface="Comfortaa"/>
                <a:sym typeface="Comfortaa"/>
              </a:rPr>
              <a:t> </a:t>
            </a:r>
            <a:r>
              <a:rPr b="1" lang="es-419" sz="1200">
                <a:solidFill>
                  <a:schemeClr val="dk1"/>
                </a:solidFill>
                <a:latin typeface="Comfortaa"/>
                <a:ea typeface="Comfortaa"/>
                <a:cs typeface="Comfortaa"/>
                <a:sym typeface="Comfortaa"/>
              </a:rPr>
              <a:t> </a:t>
            </a:r>
            <a:r>
              <a:rPr lang="es-419" sz="1200">
                <a:solidFill>
                  <a:schemeClr val="dk1"/>
                </a:solidFill>
                <a:latin typeface="Comfortaa"/>
                <a:ea typeface="Comfortaa"/>
                <a:cs typeface="Comfortaa"/>
                <a:sym typeface="Comfortaa"/>
              </a:rPr>
              <a:t>(que permite pesos negativos, pero detecta ciclos negativos) son herramientas claves para resolver este problema eficientemente. </a:t>
            </a:r>
            <a:endParaRPr sz="1200">
              <a:solidFill>
                <a:schemeClr val="dk1"/>
              </a:solidFill>
              <a:latin typeface="Comfortaa"/>
              <a:ea typeface="Comfortaa"/>
              <a:cs typeface="Comfortaa"/>
              <a:sym typeface="Comfortaa"/>
            </a:endParaRPr>
          </a:p>
          <a:p>
            <a:pPr indent="0" lvl="0" marL="0" rtl="0" algn="l">
              <a:spcBef>
                <a:spcPts val="1200"/>
              </a:spcBef>
              <a:spcAft>
                <a:spcPts val="1200"/>
              </a:spcAft>
              <a:buNone/>
            </a:pPr>
            <a:r>
              <a:rPr lang="es-419" sz="1200">
                <a:solidFill>
                  <a:schemeClr val="dk1"/>
                </a:solidFill>
                <a:latin typeface="Comfortaa"/>
                <a:ea typeface="Comfortaa"/>
                <a:cs typeface="Comfortaa"/>
                <a:sym typeface="Comfortaa"/>
              </a:rPr>
              <a:t>Las aerolíneas y sistemas de control de tráfico aéreo, planifican sus rutas de vuelo más eficientes para ahorrar combustible y tiempo, lo cual tiene un impacto económico y ambiental significativo.</a:t>
            </a:r>
            <a:endParaRPr sz="1200">
              <a:solidFill>
                <a:schemeClr val="dk1"/>
              </a:solidFill>
              <a:latin typeface="Comfortaa"/>
              <a:ea typeface="Comfortaa"/>
              <a:cs typeface="Comfortaa"/>
              <a:sym typeface="Comfortaa"/>
            </a:endParaRPr>
          </a:p>
        </p:txBody>
      </p:sp>
      <p:pic>
        <p:nvPicPr>
          <p:cNvPr id="602" name="Google Shape;602;p85"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311700" y="445025"/>
            <a:ext cx="6745500" cy="572700"/>
          </a:xfrm>
          <a:prstGeom prst="rect">
            <a:avLst/>
          </a:prstGeom>
          <a:solidFill>
            <a:srgbClr val="073763"/>
          </a:solidFill>
        </p:spPr>
        <p:txBody>
          <a:bodyPr anchorCtr="0" anchor="t" bIns="91425" lIns="91425" spcFirstLastPara="1" rIns="91425" wrap="square" tIns="91425">
            <a:normAutofit/>
          </a:bodyPr>
          <a:lstStyle/>
          <a:p>
            <a:pPr indent="0" lvl="0" marL="0" rtl="0" algn="l">
              <a:spcBef>
                <a:spcPts val="0"/>
              </a:spcBef>
              <a:spcAft>
                <a:spcPts val="0"/>
              </a:spcAft>
              <a:buNone/>
            </a:pPr>
            <a:r>
              <a:rPr b="1" lang="es-419" sz="1500">
                <a:solidFill>
                  <a:schemeClr val="lt1"/>
                </a:solidFill>
                <a:latin typeface="Comfortaa"/>
                <a:ea typeface="Comfortaa"/>
                <a:cs typeface="Comfortaa"/>
                <a:sym typeface="Comfortaa"/>
              </a:rPr>
              <a:t>Modificación del método agregar_vuelo_directo (para práctica 4)</a:t>
            </a:r>
            <a:endParaRPr b="1" sz="1500">
              <a:solidFill>
                <a:schemeClr val="lt1"/>
              </a:solidFill>
              <a:latin typeface="Comfortaa"/>
              <a:ea typeface="Comfortaa"/>
              <a:cs typeface="Comfortaa"/>
              <a:sym typeface="Comfortaa"/>
            </a:endParaRPr>
          </a:p>
        </p:txBody>
      </p:sp>
      <p:sp>
        <p:nvSpPr>
          <p:cNvPr id="608" name="Google Shape;608;p86"/>
          <p:cNvSpPr txBox="1"/>
          <p:nvPr>
            <p:ph idx="1" type="body"/>
          </p:nvPr>
        </p:nvSpPr>
        <p:spPr>
          <a:xfrm>
            <a:off x="86600" y="1152475"/>
            <a:ext cx="8745600" cy="3416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agregar_vuelo_directo</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origen</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destino</a:t>
            </a:r>
            <a:r>
              <a:rPr lang="es-419" sz="1400">
                <a:solidFill>
                  <a:srgbClr val="3B3B3B"/>
                </a:solidFill>
                <a:highlight>
                  <a:srgbClr val="FFFFFF"/>
                </a:highlight>
                <a:latin typeface="Courier New"/>
                <a:ea typeface="Courier New"/>
                <a:cs typeface="Courier New"/>
                <a:sym typeface="Courier New"/>
              </a:rPr>
              <a:t>, </a:t>
            </a:r>
            <a:r>
              <a:rPr lang="es-419" sz="1400">
                <a:solidFill>
                  <a:srgbClr val="001080"/>
                </a:solidFill>
                <a:highlight>
                  <a:srgbClr val="FFFFFF"/>
                </a:highlight>
                <a:latin typeface="Courier New"/>
                <a:ea typeface="Courier New"/>
                <a:cs typeface="Courier New"/>
                <a:sym typeface="Courier New"/>
              </a:rPr>
              <a:t>peso</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origen </a:t>
            </a:r>
            <a:r>
              <a:rPr lang="es-419" sz="1400">
                <a:solidFill>
                  <a:srgbClr val="0000FF"/>
                </a:solidFill>
                <a:highlight>
                  <a:srgbClr val="FFFFFF"/>
                </a:highlight>
                <a:latin typeface="Courier New"/>
                <a:ea typeface="Courier New"/>
                <a:cs typeface="Courier New"/>
                <a:sym typeface="Courier New"/>
              </a:rPr>
              <a:t>not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.agregar_aeropuerto(origen)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destino </a:t>
            </a:r>
            <a:r>
              <a:rPr lang="es-419" sz="1400">
                <a:solidFill>
                  <a:srgbClr val="0000FF"/>
                </a:solidFill>
                <a:highlight>
                  <a:srgbClr val="FFFFFF"/>
                </a:highlight>
                <a:latin typeface="Courier New"/>
                <a:ea typeface="Courier New"/>
                <a:cs typeface="Courier New"/>
                <a:sym typeface="Courier New"/>
              </a:rPr>
              <a:t>not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.agregar_aeropuerto(destino)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destino </a:t>
            </a:r>
            <a:r>
              <a:rPr lang="es-419" sz="1400">
                <a:solidFill>
                  <a:srgbClr val="0000FF"/>
                </a:solidFill>
                <a:highlight>
                  <a:srgbClr val="FFFFFF"/>
                </a:highlight>
                <a:latin typeface="Courier New"/>
                <a:ea typeface="Courier New"/>
                <a:cs typeface="Courier New"/>
                <a:sym typeface="Courier New"/>
              </a:rPr>
              <a:t>not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[d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d, p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.rutas[origen].append((destino, peso))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print</a:t>
            </a:r>
            <a:r>
              <a:rPr lang="es-419" sz="1400">
                <a:solidFill>
                  <a:srgbClr val="3B3B3B"/>
                </a:solidFill>
                <a:highlight>
                  <a:srgbClr val="FFFFFF"/>
                </a:highlight>
                <a:latin typeface="Courier New"/>
                <a:ea typeface="Courier New"/>
                <a:cs typeface="Courier New"/>
                <a:sym typeface="Courier New"/>
              </a:rPr>
              <a:t>(</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"Ruta directa añadida: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origen</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-&gt;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destino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(Peso: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peso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09" name="Google Shape;609;p86"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7"/>
          <p:cNvSpPr txBox="1"/>
          <p:nvPr>
            <p:ph idx="1" type="body"/>
          </p:nvPr>
        </p:nvSpPr>
        <p:spPr>
          <a:xfrm>
            <a:off x="311700" y="1152475"/>
            <a:ext cx="8520600" cy="3416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s-419" sz="1200">
                <a:solidFill>
                  <a:schemeClr val="dk1"/>
                </a:solidFill>
                <a:latin typeface="Comfortaa"/>
                <a:ea typeface="Comfortaa"/>
                <a:cs typeface="Comfortaa"/>
                <a:sym typeface="Comfortaa"/>
              </a:rPr>
              <a:t>Esta es una versión ligeramente modificada y completa del método añadir vuelos. Este método es el encargado de establecer las conexiones entre los aeropuertos, pero de una manera más avanzada que la versión anterior, ahora maneja </a:t>
            </a:r>
            <a:r>
              <a:rPr b="1" lang="es-419" sz="1200">
                <a:solidFill>
                  <a:schemeClr val="dk1"/>
                </a:solidFill>
                <a:latin typeface="Comfortaa"/>
                <a:ea typeface="Comfortaa"/>
                <a:cs typeface="Comfortaa"/>
                <a:sym typeface="Comfortaa"/>
              </a:rPr>
              <a:t>grafos ponderados</a:t>
            </a:r>
            <a:r>
              <a:rPr lang="es-419" sz="1200">
                <a:solidFill>
                  <a:schemeClr val="dk1"/>
                </a:solidFill>
                <a:latin typeface="Comfortaa"/>
                <a:ea typeface="Comfortaa"/>
                <a:cs typeface="Comfortaa"/>
                <a:sym typeface="Comfortaa"/>
              </a:rPr>
              <a:t>. </a:t>
            </a:r>
            <a:endParaRPr sz="1200">
              <a:solidFill>
                <a:schemeClr val="dk1"/>
              </a:solidFill>
              <a:latin typeface="Comfortaa"/>
              <a:ea typeface="Comfortaa"/>
              <a:cs typeface="Comfortaa"/>
              <a:sym typeface="Comfortaa"/>
            </a:endParaRPr>
          </a:p>
          <a:p>
            <a:pPr indent="0" lvl="0" marL="0" rtl="0" algn="l">
              <a:spcBef>
                <a:spcPts val="1200"/>
              </a:spcBef>
              <a:spcAft>
                <a:spcPts val="0"/>
              </a:spcAft>
              <a:buNone/>
            </a:pPr>
            <a:r>
              <a:rPr i="1" lang="es-419" sz="1200">
                <a:solidFill>
                  <a:srgbClr val="073763"/>
                </a:solidFill>
                <a:latin typeface="Comfortaa"/>
                <a:ea typeface="Comfortaa"/>
                <a:cs typeface="Comfortaa"/>
                <a:sym typeface="Comfortaa"/>
              </a:rPr>
              <a:t>Un </a:t>
            </a:r>
            <a:r>
              <a:rPr b="1" i="1" lang="es-419" sz="1200">
                <a:solidFill>
                  <a:srgbClr val="073763"/>
                </a:solidFill>
                <a:latin typeface="Comfortaa"/>
                <a:ea typeface="Comfortaa"/>
                <a:cs typeface="Comfortaa"/>
                <a:sym typeface="Comfortaa"/>
              </a:rPr>
              <a:t>grafo ponderado</a:t>
            </a:r>
            <a:r>
              <a:rPr i="1" lang="es-419" sz="1200">
                <a:solidFill>
                  <a:srgbClr val="073763"/>
                </a:solidFill>
                <a:latin typeface="Comfortaa"/>
                <a:ea typeface="Comfortaa"/>
                <a:cs typeface="Comfortaa"/>
                <a:sym typeface="Comfortaa"/>
              </a:rPr>
              <a:t> (o grafo con pesos) es una estructura de datos que consiste en un conjunto de nodos (o vértices) conectados por aristas o lados), donde cada arista se le asigna un valor numérico llamado peso o costo. Los algoritmos de grafos como </a:t>
            </a:r>
            <a:r>
              <a:rPr b="1" i="1" lang="es-419" sz="1200">
                <a:solidFill>
                  <a:srgbClr val="073763"/>
                </a:solidFill>
                <a:latin typeface="Comfortaa"/>
                <a:ea typeface="Comfortaa"/>
                <a:cs typeface="Comfortaa"/>
                <a:sym typeface="Comfortaa"/>
              </a:rPr>
              <a:t>Dijkstra </a:t>
            </a:r>
            <a:r>
              <a:rPr i="1" lang="es-419" sz="1200">
                <a:solidFill>
                  <a:srgbClr val="073763"/>
                </a:solidFill>
                <a:latin typeface="Comfortaa"/>
                <a:ea typeface="Comfortaa"/>
                <a:cs typeface="Comfortaa"/>
                <a:sym typeface="Comfortaa"/>
              </a:rPr>
              <a:t>usan estos pesos para encontrar el camino más corto o más barato.</a:t>
            </a:r>
            <a:endParaRPr i="1" sz="1200">
              <a:solidFill>
                <a:srgbClr val="073763"/>
              </a:solidFill>
              <a:latin typeface="Comfortaa"/>
              <a:ea typeface="Comfortaa"/>
              <a:cs typeface="Comfortaa"/>
              <a:sym typeface="Comfortaa"/>
            </a:endParaRPr>
          </a:p>
          <a:p>
            <a:pPr indent="0" lvl="0" marL="0" rtl="0" algn="l">
              <a:spcBef>
                <a:spcPts val="1200"/>
              </a:spcBef>
              <a:spcAft>
                <a:spcPts val="0"/>
              </a:spcAft>
              <a:buNone/>
            </a:pPr>
            <a:r>
              <a:rPr lang="es-419" sz="1200">
                <a:solidFill>
                  <a:schemeClr val="dk1"/>
                </a:solidFill>
                <a:latin typeface="Comfortaa"/>
                <a:ea typeface="Comfortaa"/>
                <a:cs typeface="Comfortaa"/>
                <a:sym typeface="Comfortaa"/>
              </a:rPr>
              <a:t>El propósito de este método es crear un enlace </a:t>
            </a:r>
            <a:r>
              <a:rPr lang="es-419" sz="1200">
                <a:solidFill>
                  <a:schemeClr val="dk1"/>
                </a:solidFill>
                <a:latin typeface="Comfortaa"/>
                <a:ea typeface="Comfortaa"/>
                <a:cs typeface="Comfortaa"/>
                <a:sym typeface="Comfortaa"/>
              </a:rPr>
              <a:t>dirigido</a:t>
            </a:r>
            <a:r>
              <a:rPr lang="es-419" sz="1200">
                <a:solidFill>
                  <a:schemeClr val="dk1"/>
                </a:solidFill>
                <a:latin typeface="Comfortaa"/>
                <a:ea typeface="Comfortaa"/>
                <a:cs typeface="Comfortaa"/>
                <a:sym typeface="Comfortaa"/>
              </a:rPr>
              <a:t> entre dos aeropuertos y asignarle un “peso” (costo, tiempo, distancia, etc), a esa conexión.</a:t>
            </a:r>
            <a:endParaRPr sz="1200">
              <a:solidFill>
                <a:schemeClr val="dk1"/>
              </a:solidFill>
              <a:latin typeface="Comfortaa"/>
              <a:ea typeface="Comfortaa"/>
              <a:cs typeface="Comfortaa"/>
              <a:sym typeface="Comfortaa"/>
            </a:endParaRPr>
          </a:p>
          <a:p>
            <a:pPr indent="-304800" lvl="0" marL="457200" rtl="0" algn="l">
              <a:spcBef>
                <a:spcPts val="1200"/>
              </a:spcBef>
              <a:spcAft>
                <a:spcPts val="0"/>
              </a:spcAft>
              <a:buClr>
                <a:schemeClr val="dk1"/>
              </a:buClr>
              <a:buSzPts val="1200"/>
              <a:buFont typeface="Comfortaa"/>
              <a:buChar char="●"/>
            </a:pPr>
            <a:r>
              <a:rPr b="1" i="1" lang="es-419" sz="1400">
                <a:solidFill>
                  <a:schemeClr val="dk1"/>
                </a:solidFill>
                <a:latin typeface="Comfortaa"/>
                <a:ea typeface="Comfortaa"/>
                <a:cs typeface="Comfortaa"/>
                <a:sym typeface="Comfortaa"/>
              </a:rPr>
              <a:t>peso:</a:t>
            </a:r>
            <a:r>
              <a:rPr b="1" i="1" lang="es-419" sz="1200">
                <a:solidFill>
                  <a:schemeClr val="dk1"/>
                </a:solidFill>
                <a:latin typeface="Comfortaa"/>
                <a:ea typeface="Comfortaa"/>
                <a:cs typeface="Comfortaa"/>
                <a:sym typeface="Comfortaa"/>
              </a:rPr>
              <a:t> </a:t>
            </a:r>
            <a:r>
              <a:rPr lang="es-419" sz="1200">
                <a:solidFill>
                  <a:schemeClr val="dk1"/>
                </a:solidFill>
                <a:latin typeface="Comfortaa"/>
                <a:ea typeface="Comfortaa"/>
                <a:cs typeface="Comfortaa"/>
                <a:sym typeface="Comfortaa"/>
              </a:rPr>
              <a:t>El valor numérico asociado a esta arista (ej. 1.5 horas de vuelo)</a:t>
            </a:r>
            <a:endParaRPr sz="1200">
              <a:solidFill>
                <a:schemeClr val="dk1"/>
              </a:solidFill>
              <a:latin typeface="Comfortaa"/>
              <a:ea typeface="Comfortaa"/>
              <a:cs typeface="Comfortaa"/>
              <a:sym typeface="Comfortaa"/>
            </a:endParaRPr>
          </a:p>
          <a:p>
            <a:pPr indent="0" lvl="0" marL="0" rtl="0" algn="l">
              <a:spcBef>
                <a:spcPts val="1200"/>
              </a:spcBef>
              <a:spcAft>
                <a:spcPts val="1200"/>
              </a:spcAft>
              <a:buNone/>
            </a:pPr>
            <a:r>
              <a:t/>
            </a:r>
            <a:endParaRPr sz="1200">
              <a:solidFill>
                <a:schemeClr val="dk1"/>
              </a:solidFill>
              <a:latin typeface="Comfortaa"/>
              <a:ea typeface="Comfortaa"/>
              <a:cs typeface="Comfortaa"/>
              <a:sym typeface="Comfortaa"/>
            </a:endParaRPr>
          </a:p>
        </p:txBody>
      </p:sp>
      <p:pic>
        <p:nvPicPr>
          <p:cNvPr id="615" name="Google Shape;615;p87"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8"/>
          <p:cNvSpPr txBox="1"/>
          <p:nvPr>
            <p:ph idx="1" type="body"/>
          </p:nvPr>
        </p:nvSpPr>
        <p:spPr>
          <a:xfrm>
            <a:off x="0" y="89750"/>
            <a:ext cx="9144000" cy="49974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419" sz="1400">
                <a:solidFill>
                  <a:srgbClr val="9334E6"/>
                </a:solidFill>
                <a:highlight>
                  <a:srgbClr val="F0F2F5"/>
                </a:highlight>
              </a:rPr>
              <a:t>if</a:t>
            </a:r>
            <a:r>
              <a:rPr lang="es-419" sz="1400">
                <a:solidFill>
                  <a:srgbClr val="0A0A0A"/>
                </a:solidFill>
                <a:highlight>
                  <a:srgbClr val="F0F2F5"/>
                </a:highlight>
              </a:rPr>
              <a:t> origen </a:t>
            </a:r>
            <a:r>
              <a:rPr lang="es-419" sz="1400">
                <a:solidFill>
                  <a:srgbClr val="9334E6"/>
                </a:solidFill>
                <a:highlight>
                  <a:srgbClr val="F0F2F5"/>
                </a:highlight>
              </a:rPr>
              <a:t>not</a:t>
            </a:r>
            <a:r>
              <a:rPr lang="es-419" sz="1400">
                <a:solidFill>
                  <a:srgbClr val="0A0A0A"/>
                </a:solidFill>
                <a:highlight>
                  <a:srgbClr val="F0F2F5"/>
                </a:highlight>
              </a:rPr>
              <a:t> </a:t>
            </a:r>
            <a:r>
              <a:rPr lang="es-419" sz="1400">
                <a:solidFill>
                  <a:srgbClr val="9334E6"/>
                </a:solidFill>
                <a:highlight>
                  <a:srgbClr val="F0F2F5"/>
                </a:highlight>
              </a:rPr>
              <a:t>in</a:t>
            </a:r>
            <a:r>
              <a:rPr lang="es-419" sz="1400">
                <a:solidFill>
                  <a:srgbClr val="0A0A0A"/>
                </a:solidFill>
                <a:highlight>
                  <a:srgbClr val="F0F2F5"/>
                </a:highlight>
              </a:rPr>
              <a:t> self.rutas:</a:t>
            </a:r>
            <a:endParaRPr sz="1400">
              <a:solidFill>
                <a:srgbClr val="0A0A0A"/>
              </a:solidFill>
              <a:highlight>
                <a:srgbClr val="F0F2F5"/>
              </a:highlight>
            </a:endParaRPr>
          </a:p>
          <a:p>
            <a:pPr indent="0" lvl="0" marL="0" rtl="0" algn="l">
              <a:spcBef>
                <a:spcPts val="1200"/>
              </a:spcBef>
              <a:spcAft>
                <a:spcPts val="0"/>
              </a:spcAft>
              <a:buClr>
                <a:schemeClr val="dk1"/>
              </a:buClr>
              <a:buSzPct val="78571"/>
              <a:buFont typeface="Arial"/>
              <a:buNone/>
            </a:pPr>
            <a:r>
              <a:rPr lang="es-419" sz="1400">
                <a:solidFill>
                  <a:srgbClr val="0A0A0A"/>
                </a:solidFill>
                <a:highlight>
                  <a:srgbClr val="F0F2F5"/>
                </a:highlight>
              </a:rPr>
              <a:t>    self.agregar_aeropuerto(origen)</a:t>
            </a:r>
            <a:endParaRPr sz="1400">
              <a:solidFill>
                <a:srgbClr val="0A0A0A"/>
              </a:solidFill>
              <a:highlight>
                <a:srgbClr val="F0F2F5"/>
              </a:highlight>
            </a:endParaRPr>
          </a:p>
          <a:p>
            <a:pPr indent="0" lvl="0" marL="0" rtl="0" algn="l">
              <a:spcBef>
                <a:spcPts val="1200"/>
              </a:spcBef>
              <a:spcAft>
                <a:spcPts val="0"/>
              </a:spcAft>
              <a:buNone/>
            </a:pPr>
            <a:r>
              <a:rPr lang="es-419" sz="1400">
                <a:solidFill>
                  <a:srgbClr val="9334E6"/>
                </a:solidFill>
                <a:highlight>
                  <a:srgbClr val="F0F2F5"/>
                </a:highlight>
              </a:rPr>
              <a:t>if</a:t>
            </a:r>
            <a:r>
              <a:rPr lang="es-419" sz="1400">
                <a:solidFill>
                  <a:srgbClr val="0A0A0A"/>
                </a:solidFill>
                <a:highlight>
                  <a:srgbClr val="F0F2F5"/>
                </a:highlight>
              </a:rPr>
              <a:t> destino </a:t>
            </a:r>
            <a:r>
              <a:rPr lang="es-419" sz="1400">
                <a:solidFill>
                  <a:srgbClr val="9334E6"/>
                </a:solidFill>
                <a:highlight>
                  <a:srgbClr val="F0F2F5"/>
                </a:highlight>
              </a:rPr>
              <a:t>not</a:t>
            </a:r>
            <a:r>
              <a:rPr lang="es-419" sz="1400">
                <a:solidFill>
                  <a:srgbClr val="0A0A0A"/>
                </a:solidFill>
                <a:highlight>
                  <a:srgbClr val="F0F2F5"/>
                </a:highlight>
              </a:rPr>
              <a:t> </a:t>
            </a:r>
            <a:r>
              <a:rPr lang="es-419" sz="1400">
                <a:solidFill>
                  <a:srgbClr val="9334E6"/>
                </a:solidFill>
                <a:highlight>
                  <a:srgbClr val="F0F2F5"/>
                </a:highlight>
              </a:rPr>
              <a:t>in</a:t>
            </a:r>
            <a:r>
              <a:rPr lang="es-419" sz="1400">
                <a:solidFill>
                  <a:srgbClr val="0A0A0A"/>
                </a:solidFill>
                <a:highlight>
                  <a:srgbClr val="F0F2F5"/>
                </a:highlight>
              </a:rPr>
              <a:t> self.rutas:</a:t>
            </a:r>
            <a:endParaRPr sz="1400">
              <a:solidFill>
                <a:srgbClr val="0A0A0A"/>
              </a:solidFill>
              <a:highlight>
                <a:srgbClr val="F0F2F5"/>
              </a:highlight>
            </a:endParaRPr>
          </a:p>
          <a:p>
            <a:pPr indent="0" lvl="0" marL="0" rtl="0" algn="l">
              <a:spcBef>
                <a:spcPts val="1200"/>
              </a:spcBef>
              <a:spcAft>
                <a:spcPts val="0"/>
              </a:spcAft>
              <a:buClr>
                <a:schemeClr val="dk1"/>
              </a:buClr>
              <a:buSzPct val="78571"/>
              <a:buFont typeface="Arial"/>
              <a:buNone/>
            </a:pPr>
            <a:r>
              <a:rPr lang="es-419" sz="1400">
                <a:solidFill>
                  <a:srgbClr val="0A0A0A"/>
                </a:solidFill>
                <a:highlight>
                  <a:srgbClr val="F0F2F5"/>
                </a:highlight>
              </a:rPr>
              <a:t>    self.agregar_aeropuerto(destino)</a:t>
            </a:r>
            <a:endParaRPr sz="1400">
              <a:solidFill>
                <a:srgbClr val="0A0A0A"/>
              </a:solidFill>
              <a:highlight>
                <a:srgbClr val="F0F2F5"/>
              </a:highlight>
            </a:endParaRPr>
          </a:p>
          <a:p>
            <a:pPr indent="-297497" lvl="0" marL="457200" rtl="0" algn="l">
              <a:spcBef>
                <a:spcPts val="1200"/>
              </a:spcBef>
              <a:spcAft>
                <a:spcPts val="0"/>
              </a:spcAft>
              <a:buClr>
                <a:schemeClr val="dk1"/>
              </a:buClr>
              <a:buSzPct val="100000"/>
              <a:buFont typeface="Comfortaa"/>
              <a:buChar char="●"/>
            </a:pPr>
            <a:r>
              <a:rPr b="1" lang="es-419" sz="1400">
                <a:solidFill>
                  <a:schemeClr val="dk1"/>
                </a:solidFill>
                <a:latin typeface="Comfortaa"/>
                <a:ea typeface="Comfortaa"/>
                <a:cs typeface="Comfortaa"/>
                <a:sym typeface="Comfortaa"/>
              </a:rPr>
              <a:t>Robustez: </a:t>
            </a:r>
            <a:r>
              <a:rPr lang="es-419" sz="1400">
                <a:solidFill>
                  <a:schemeClr val="dk1"/>
                </a:solidFill>
                <a:latin typeface="Comfortaa"/>
                <a:ea typeface="Comfortaa"/>
                <a:cs typeface="Comfortaa"/>
                <a:sym typeface="Comfortaa"/>
              </a:rPr>
              <a:t>Estas </a:t>
            </a:r>
            <a:r>
              <a:rPr lang="es-419" sz="1400">
                <a:solidFill>
                  <a:schemeClr val="dk1"/>
                </a:solidFill>
                <a:latin typeface="Comfortaa"/>
                <a:ea typeface="Comfortaa"/>
                <a:cs typeface="Comfortaa"/>
                <a:sym typeface="Comfortaa"/>
              </a:rPr>
              <a:t>líneas</a:t>
            </a:r>
            <a:r>
              <a:rPr lang="es-419" sz="1400">
                <a:solidFill>
                  <a:schemeClr val="dk1"/>
                </a:solidFill>
                <a:latin typeface="Comfortaa"/>
                <a:ea typeface="Comfortaa"/>
                <a:cs typeface="Comfortaa"/>
                <a:sym typeface="Comfortaa"/>
              </a:rPr>
              <a:t> garantizan que los aeropuertos origen y destino existan en el diccionario </a:t>
            </a:r>
            <a:r>
              <a:rPr b="1" i="1" lang="es-419" sz="1400">
                <a:solidFill>
                  <a:schemeClr val="dk1"/>
                </a:solidFill>
                <a:latin typeface="Comfortaa"/>
                <a:ea typeface="Comfortaa"/>
                <a:cs typeface="Comfortaa"/>
                <a:sym typeface="Comfortaa"/>
              </a:rPr>
              <a:t>self.rutas </a:t>
            </a:r>
            <a:r>
              <a:rPr lang="es-419" sz="1400">
                <a:solidFill>
                  <a:schemeClr val="dk1"/>
                </a:solidFill>
                <a:latin typeface="Comfortaa"/>
                <a:ea typeface="Comfortaa"/>
                <a:cs typeface="Comfortaa"/>
                <a:sym typeface="Comfortaa"/>
              </a:rPr>
              <a:t>antes de añadir una conexión. Si no existen, se crean automáticamente utilizando el método </a:t>
            </a:r>
            <a:r>
              <a:rPr b="1" i="1" lang="es-419" sz="1400">
                <a:solidFill>
                  <a:schemeClr val="dk1"/>
                </a:solidFill>
                <a:latin typeface="Comfortaa"/>
                <a:ea typeface="Comfortaa"/>
                <a:cs typeface="Comfortaa"/>
                <a:sym typeface="Comfortaa"/>
              </a:rPr>
              <a:t>agregar_aeropuerto</a:t>
            </a:r>
            <a:r>
              <a:rPr lang="es-419" sz="1400">
                <a:solidFill>
                  <a:schemeClr val="dk1"/>
                </a:solidFill>
                <a:latin typeface="Comfortaa"/>
                <a:ea typeface="Comfortaa"/>
                <a:cs typeface="Comfortaa"/>
                <a:sym typeface="Comfortaa"/>
              </a:rPr>
              <a:t>.</a:t>
            </a:r>
            <a:endParaRPr sz="1400">
              <a:solidFill>
                <a:srgbClr val="0A0A0A"/>
              </a:solidFill>
              <a:highlight>
                <a:srgbClr val="F0F2F5"/>
              </a:highlight>
            </a:endParaRPr>
          </a:p>
          <a:p>
            <a:pPr indent="0" lvl="0" marL="0" rtl="0" algn="l">
              <a:spcBef>
                <a:spcPts val="1200"/>
              </a:spcBef>
              <a:spcAft>
                <a:spcPts val="0"/>
              </a:spcAft>
              <a:buNone/>
            </a:pPr>
            <a:r>
              <a:rPr b="1" lang="es-419" sz="1400">
                <a:solidFill>
                  <a:schemeClr val="dk1"/>
                </a:solidFill>
                <a:latin typeface="Comfortaa"/>
                <a:ea typeface="Comfortaa"/>
                <a:cs typeface="Comfortaa"/>
                <a:sym typeface="Comfortaa"/>
              </a:rPr>
              <a:t>Prevenir Aristas duplicadas: </a:t>
            </a:r>
            <a:r>
              <a:rPr lang="es-419" sz="1400">
                <a:solidFill>
                  <a:schemeClr val="dk1"/>
                </a:solidFill>
                <a:latin typeface="Comfortaa"/>
                <a:ea typeface="Comfortaa"/>
                <a:cs typeface="Comfortaa"/>
                <a:sym typeface="Comfortaa"/>
              </a:rPr>
              <a:t>Esta </a:t>
            </a:r>
            <a:r>
              <a:rPr lang="es-419" sz="1400">
                <a:solidFill>
                  <a:schemeClr val="dk1"/>
                </a:solidFill>
                <a:latin typeface="Comfortaa"/>
                <a:ea typeface="Comfortaa"/>
                <a:cs typeface="Comfortaa"/>
                <a:sym typeface="Comfortaa"/>
              </a:rPr>
              <a:t>línea</a:t>
            </a:r>
            <a:r>
              <a:rPr lang="es-419" sz="1400">
                <a:solidFill>
                  <a:schemeClr val="dk1"/>
                </a:solidFill>
                <a:latin typeface="Comfortaa"/>
                <a:ea typeface="Comfortaa"/>
                <a:cs typeface="Comfortaa"/>
                <a:sym typeface="Comfortaa"/>
              </a:rPr>
              <a:t> es una forma elegante de Python para verificar duplicados. Funciona así:</a:t>
            </a:r>
            <a:endParaRPr sz="1400">
              <a:solidFill>
                <a:schemeClr val="dk1"/>
              </a:solidFill>
              <a:latin typeface="Comfortaa"/>
              <a:ea typeface="Comfortaa"/>
              <a:cs typeface="Comfortaa"/>
              <a:sym typeface="Comfortaa"/>
            </a:endParaRPr>
          </a:p>
          <a:p>
            <a:pPr indent="0" lvl="0" marL="0" rtl="0" algn="l">
              <a:spcBef>
                <a:spcPts val="1200"/>
              </a:spcBef>
              <a:spcAft>
                <a:spcPts val="0"/>
              </a:spcAft>
              <a:buNone/>
            </a:pPr>
            <a:r>
              <a:rPr lang="es-419" sz="1400">
                <a:solidFill>
                  <a:srgbClr val="9334E6"/>
                </a:solidFill>
                <a:highlight>
                  <a:srgbClr val="F0F2F5"/>
                </a:highlight>
              </a:rPr>
              <a:t>if</a:t>
            </a:r>
            <a:r>
              <a:rPr lang="es-419" sz="1400">
                <a:solidFill>
                  <a:srgbClr val="0A0A0A"/>
                </a:solidFill>
                <a:highlight>
                  <a:srgbClr val="F0F2F5"/>
                </a:highlight>
              </a:rPr>
              <a:t> destino </a:t>
            </a:r>
            <a:r>
              <a:rPr lang="es-419" sz="1400">
                <a:solidFill>
                  <a:srgbClr val="9334E6"/>
                </a:solidFill>
                <a:highlight>
                  <a:srgbClr val="F0F2F5"/>
                </a:highlight>
              </a:rPr>
              <a:t>not</a:t>
            </a:r>
            <a:r>
              <a:rPr lang="es-419" sz="1400">
                <a:solidFill>
                  <a:srgbClr val="0A0A0A"/>
                </a:solidFill>
                <a:highlight>
                  <a:srgbClr val="F0F2F5"/>
                </a:highlight>
              </a:rPr>
              <a:t> </a:t>
            </a:r>
            <a:r>
              <a:rPr lang="es-419" sz="1400">
                <a:solidFill>
                  <a:srgbClr val="9334E6"/>
                </a:solidFill>
                <a:highlight>
                  <a:srgbClr val="F0F2F5"/>
                </a:highlight>
              </a:rPr>
              <a:t>in</a:t>
            </a:r>
            <a:r>
              <a:rPr lang="es-419" sz="1400">
                <a:solidFill>
                  <a:srgbClr val="0A0A0A"/>
                </a:solidFill>
                <a:highlight>
                  <a:srgbClr val="F0F2F5"/>
                </a:highlight>
              </a:rPr>
              <a:t> [d </a:t>
            </a:r>
            <a:r>
              <a:rPr lang="es-419" sz="1400">
                <a:solidFill>
                  <a:srgbClr val="9334E6"/>
                </a:solidFill>
                <a:highlight>
                  <a:srgbClr val="F0F2F5"/>
                </a:highlight>
              </a:rPr>
              <a:t>for</a:t>
            </a:r>
            <a:r>
              <a:rPr lang="es-419" sz="1400">
                <a:solidFill>
                  <a:srgbClr val="0A0A0A"/>
                </a:solidFill>
                <a:highlight>
                  <a:srgbClr val="F0F2F5"/>
                </a:highlight>
              </a:rPr>
              <a:t> </a:t>
            </a:r>
            <a:r>
              <a:rPr lang="es-419" sz="1400">
                <a:solidFill>
                  <a:srgbClr val="B45908"/>
                </a:solidFill>
                <a:highlight>
                  <a:srgbClr val="F0F2F5"/>
                </a:highlight>
              </a:rPr>
              <a:t>d</a:t>
            </a:r>
            <a:r>
              <a:rPr lang="es-419" sz="1400">
                <a:solidFill>
                  <a:srgbClr val="0A0A0A"/>
                </a:solidFill>
                <a:highlight>
                  <a:srgbClr val="F0F2F5"/>
                </a:highlight>
              </a:rPr>
              <a:t>, </a:t>
            </a:r>
            <a:r>
              <a:rPr lang="es-419" sz="1400">
                <a:solidFill>
                  <a:srgbClr val="B45908"/>
                </a:solidFill>
                <a:highlight>
                  <a:srgbClr val="F0F2F5"/>
                </a:highlight>
              </a:rPr>
              <a:t>p</a:t>
            </a:r>
            <a:r>
              <a:rPr lang="es-419" sz="1400">
                <a:solidFill>
                  <a:srgbClr val="0A0A0A"/>
                </a:solidFill>
                <a:highlight>
                  <a:srgbClr val="F0F2F5"/>
                </a:highlight>
              </a:rPr>
              <a:t> </a:t>
            </a:r>
            <a:r>
              <a:rPr lang="es-419" sz="1400">
                <a:solidFill>
                  <a:srgbClr val="9334E6"/>
                </a:solidFill>
                <a:highlight>
                  <a:srgbClr val="F0F2F5"/>
                </a:highlight>
              </a:rPr>
              <a:t>in</a:t>
            </a:r>
            <a:r>
              <a:rPr lang="es-419" sz="1400">
                <a:solidFill>
                  <a:srgbClr val="0A0A0A"/>
                </a:solidFill>
                <a:highlight>
                  <a:srgbClr val="F0F2F5"/>
                </a:highlight>
              </a:rPr>
              <a:t> self.rutas[origen]]:</a:t>
            </a:r>
            <a:endParaRPr sz="1400">
              <a:solidFill>
                <a:schemeClr val="dk1"/>
              </a:solidFill>
              <a:latin typeface="Comfortaa"/>
              <a:ea typeface="Comfortaa"/>
              <a:cs typeface="Comfortaa"/>
              <a:sym typeface="Comfortaa"/>
            </a:endParaRPr>
          </a:p>
          <a:p>
            <a:pPr indent="-297497" lvl="0" marL="457200" rtl="0" algn="l">
              <a:spcBef>
                <a:spcPts val="1200"/>
              </a:spcBef>
              <a:spcAft>
                <a:spcPts val="0"/>
              </a:spcAft>
              <a:buClr>
                <a:schemeClr val="dk1"/>
              </a:buClr>
              <a:buSzPct val="100000"/>
              <a:buFont typeface="Comfortaa"/>
              <a:buAutoNum type="arabicPeriod"/>
            </a:pPr>
            <a:r>
              <a:rPr b="1" lang="es-419" sz="1400">
                <a:solidFill>
                  <a:schemeClr val="dk1"/>
                </a:solidFill>
                <a:latin typeface="Comfortaa"/>
                <a:ea typeface="Comfortaa"/>
                <a:cs typeface="Comfortaa"/>
                <a:sym typeface="Comfortaa"/>
              </a:rPr>
              <a:t>self.rutas [origen] : </a:t>
            </a:r>
            <a:r>
              <a:rPr lang="es-419" sz="1400">
                <a:solidFill>
                  <a:schemeClr val="dk1"/>
                </a:solidFill>
                <a:latin typeface="Comfortaa"/>
                <a:ea typeface="Comfortaa"/>
                <a:cs typeface="Comfortaa"/>
                <a:sym typeface="Comfortaa"/>
              </a:rPr>
              <a:t>Accede a la lista de destinos del origen (ej. [ (‘BCN’, 1.5), (‘LHR’, 2.0) ] ).</a:t>
            </a:r>
            <a:endParaRPr sz="1400">
              <a:solidFill>
                <a:schemeClr val="dk1"/>
              </a:solidFill>
              <a:latin typeface="Comfortaa"/>
              <a:ea typeface="Comfortaa"/>
              <a:cs typeface="Comfortaa"/>
              <a:sym typeface="Comfortaa"/>
            </a:endParaRPr>
          </a:p>
          <a:p>
            <a:pPr indent="-297497" lvl="0" marL="457200" rtl="0" algn="l">
              <a:spcBef>
                <a:spcPts val="0"/>
              </a:spcBef>
              <a:spcAft>
                <a:spcPts val="0"/>
              </a:spcAft>
              <a:buClr>
                <a:schemeClr val="dk1"/>
              </a:buClr>
              <a:buSzPct val="100000"/>
              <a:buFont typeface="Comfortaa"/>
              <a:buAutoNum type="arabicPeriod"/>
            </a:pPr>
            <a:r>
              <a:rPr b="1" lang="es-419" sz="1400">
                <a:solidFill>
                  <a:schemeClr val="dk1"/>
                </a:solidFill>
                <a:latin typeface="Comfortaa"/>
                <a:ea typeface="Comfortaa"/>
                <a:cs typeface="Comfortaa"/>
                <a:sym typeface="Comfortaa"/>
              </a:rPr>
              <a:t>for d, p in… : </a:t>
            </a:r>
            <a:r>
              <a:rPr lang="es-419" sz="1400">
                <a:solidFill>
                  <a:schemeClr val="dk1"/>
                </a:solidFill>
                <a:latin typeface="Comfortaa"/>
                <a:ea typeface="Comfortaa"/>
                <a:cs typeface="Comfortaa"/>
                <a:sym typeface="Comfortaa"/>
              </a:rPr>
              <a:t>Itera sobre cada tupla (destino, peso) de esa lista.</a:t>
            </a:r>
            <a:endParaRPr sz="1400">
              <a:solidFill>
                <a:schemeClr val="dk1"/>
              </a:solidFill>
              <a:latin typeface="Comfortaa"/>
              <a:ea typeface="Comfortaa"/>
              <a:cs typeface="Comfortaa"/>
              <a:sym typeface="Comfortaa"/>
            </a:endParaRPr>
          </a:p>
          <a:p>
            <a:pPr indent="-297497" lvl="0" marL="457200" rtl="0" algn="l">
              <a:spcBef>
                <a:spcPts val="0"/>
              </a:spcBef>
              <a:spcAft>
                <a:spcPts val="0"/>
              </a:spcAft>
              <a:buClr>
                <a:schemeClr val="dk1"/>
              </a:buClr>
              <a:buSzPct val="100000"/>
              <a:buFont typeface="Comfortaa"/>
              <a:buAutoNum type="arabicPeriod"/>
            </a:pPr>
            <a:r>
              <a:rPr b="1" lang="es-419" sz="1400">
                <a:solidFill>
                  <a:schemeClr val="dk1"/>
                </a:solidFill>
                <a:latin typeface="Comfortaa"/>
                <a:ea typeface="Comfortaa"/>
                <a:cs typeface="Comfortaa"/>
                <a:sym typeface="Comfortaa"/>
              </a:rPr>
              <a:t>[d…] : </a:t>
            </a:r>
            <a:r>
              <a:rPr lang="es-419" sz="1400">
                <a:solidFill>
                  <a:schemeClr val="dk1"/>
                </a:solidFill>
                <a:latin typeface="Comfortaa"/>
                <a:ea typeface="Comfortaa"/>
                <a:cs typeface="Comfortaa"/>
                <a:sym typeface="Comfortaa"/>
              </a:rPr>
              <a:t>Crea una lista temporal que contiene </a:t>
            </a:r>
            <a:r>
              <a:rPr lang="es-419" sz="1400">
                <a:solidFill>
                  <a:schemeClr val="dk1"/>
                </a:solidFill>
                <a:latin typeface="Comfortaa"/>
                <a:ea typeface="Comfortaa"/>
                <a:cs typeface="Comfortaa"/>
                <a:sym typeface="Comfortaa"/>
              </a:rPr>
              <a:t>sólo</a:t>
            </a:r>
            <a:r>
              <a:rPr lang="es-419" sz="1400">
                <a:solidFill>
                  <a:schemeClr val="dk1"/>
                </a:solidFill>
                <a:latin typeface="Comfortaa"/>
                <a:ea typeface="Comfortaa"/>
                <a:cs typeface="Comfortaa"/>
                <a:sym typeface="Comfortaa"/>
              </a:rPr>
              <a:t> los códigos de destino (ej. [ ( ‘BCN’, ‘LHR’ ) ] ).</a:t>
            </a:r>
            <a:endParaRPr sz="1400">
              <a:solidFill>
                <a:schemeClr val="dk1"/>
              </a:solidFill>
              <a:latin typeface="Comfortaa"/>
              <a:ea typeface="Comfortaa"/>
              <a:cs typeface="Comfortaa"/>
              <a:sym typeface="Comfortaa"/>
            </a:endParaRPr>
          </a:p>
          <a:p>
            <a:pPr indent="-297497" lvl="0" marL="457200" rtl="0" algn="l">
              <a:spcBef>
                <a:spcPts val="0"/>
              </a:spcBef>
              <a:spcAft>
                <a:spcPts val="0"/>
              </a:spcAft>
              <a:buClr>
                <a:schemeClr val="dk1"/>
              </a:buClr>
              <a:buSzPct val="100000"/>
              <a:buFont typeface="Comfortaa"/>
              <a:buAutoNum type="arabicPeriod"/>
            </a:pPr>
            <a:r>
              <a:rPr b="1" lang="es-419" sz="1400">
                <a:solidFill>
                  <a:schemeClr val="dk1"/>
                </a:solidFill>
                <a:latin typeface="Comfortaa"/>
                <a:ea typeface="Comfortaa"/>
                <a:cs typeface="Comfortaa"/>
                <a:sym typeface="Comfortaa"/>
              </a:rPr>
              <a:t>if destino not in… : </a:t>
            </a:r>
            <a:r>
              <a:rPr lang="es-419" sz="1400">
                <a:solidFill>
                  <a:schemeClr val="dk1"/>
                </a:solidFill>
                <a:latin typeface="Comfortaa"/>
                <a:ea typeface="Comfortaa"/>
                <a:cs typeface="Comfortaa"/>
                <a:sym typeface="Comfortaa"/>
              </a:rPr>
              <a:t>Comprueba si el nuevo destino ya está en esa lista temporal.</a:t>
            </a:r>
            <a:endParaRPr sz="1400">
              <a:solidFill>
                <a:schemeClr val="dk1"/>
              </a:solidFill>
              <a:latin typeface="Comfortaa"/>
              <a:ea typeface="Comfortaa"/>
              <a:cs typeface="Comfortaa"/>
              <a:sym typeface="Comfortaa"/>
            </a:endParaRPr>
          </a:p>
          <a:p>
            <a:pPr indent="0" lvl="0" marL="0" rtl="0" algn="l">
              <a:spcBef>
                <a:spcPts val="1200"/>
              </a:spcBef>
              <a:spcAft>
                <a:spcPts val="0"/>
              </a:spcAft>
              <a:buNone/>
            </a:pPr>
            <a:r>
              <a:rPr b="1" lang="es-419" sz="1400">
                <a:solidFill>
                  <a:srgbClr val="0A0A0A"/>
                </a:solidFill>
                <a:highlight>
                  <a:srgbClr val="F0F2F5"/>
                </a:highlight>
                <a:latin typeface="Comfortaa"/>
                <a:ea typeface="Comfortaa"/>
                <a:cs typeface="Comfortaa"/>
                <a:sym typeface="Comfortaa"/>
              </a:rPr>
              <a:t>Creación de la arista ponderada:</a:t>
            </a:r>
            <a:endParaRPr b="1" sz="1400">
              <a:solidFill>
                <a:srgbClr val="0A0A0A"/>
              </a:solidFill>
              <a:highlight>
                <a:srgbClr val="F0F2F5"/>
              </a:highlight>
              <a:latin typeface="Comfortaa"/>
              <a:ea typeface="Comfortaa"/>
              <a:cs typeface="Comfortaa"/>
              <a:sym typeface="Comfortaa"/>
            </a:endParaRPr>
          </a:p>
          <a:p>
            <a:pPr indent="0" lvl="0" marL="0" rtl="0" algn="l">
              <a:spcBef>
                <a:spcPts val="1200"/>
              </a:spcBef>
              <a:spcAft>
                <a:spcPts val="0"/>
              </a:spcAft>
              <a:buNone/>
            </a:pPr>
            <a:r>
              <a:rPr lang="es-419" sz="1400">
                <a:solidFill>
                  <a:srgbClr val="0A0A0A"/>
                </a:solidFill>
                <a:highlight>
                  <a:srgbClr val="F0F2F5"/>
                </a:highlight>
              </a:rPr>
              <a:t>self.rutas[origen].append((destino, peso))</a:t>
            </a:r>
            <a:endParaRPr sz="1400">
              <a:solidFill>
                <a:srgbClr val="0A0A0A"/>
              </a:solidFill>
              <a:highlight>
                <a:srgbClr val="F0F2F5"/>
              </a:highlight>
            </a:endParaRPr>
          </a:p>
          <a:p>
            <a:pPr indent="0" lvl="0" marL="0" rtl="0" algn="l">
              <a:spcBef>
                <a:spcPts val="1200"/>
              </a:spcBef>
              <a:spcAft>
                <a:spcPts val="0"/>
              </a:spcAft>
              <a:buNone/>
            </a:pPr>
            <a:r>
              <a:rPr lang="es-419" sz="1400">
                <a:solidFill>
                  <a:srgbClr val="0A0A0A"/>
                </a:solidFill>
                <a:highlight>
                  <a:srgbClr val="F0F2F5"/>
                </a:highlight>
              </a:rPr>
              <a:t>    print(</a:t>
            </a:r>
            <a:r>
              <a:rPr lang="es-419" sz="1400">
                <a:solidFill>
                  <a:srgbClr val="188038"/>
                </a:solidFill>
                <a:highlight>
                  <a:srgbClr val="F0F2F5"/>
                </a:highlight>
              </a:rPr>
              <a:t>f"Ruta directa añadida: </a:t>
            </a:r>
            <a:r>
              <a:rPr lang="es-419" sz="1400">
                <a:solidFill>
                  <a:srgbClr val="0A0A0A"/>
                </a:solidFill>
                <a:highlight>
                  <a:srgbClr val="F0F2F5"/>
                </a:highlight>
              </a:rPr>
              <a:t>{origen}</a:t>
            </a:r>
            <a:r>
              <a:rPr lang="es-419" sz="1400">
                <a:solidFill>
                  <a:srgbClr val="188038"/>
                </a:solidFill>
                <a:highlight>
                  <a:srgbClr val="F0F2F5"/>
                </a:highlight>
              </a:rPr>
              <a:t> -&gt; </a:t>
            </a:r>
            <a:r>
              <a:rPr lang="es-419" sz="1400">
                <a:solidFill>
                  <a:srgbClr val="0A0A0A"/>
                </a:solidFill>
                <a:highlight>
                  <a:srgbClr val="F0F2F5"/>
                </a:highlight>
              </a:rPr>
              <a:t>{destino}</a:t>
            </a:r>
            <a:r>
              <a:rPr lang="es-419" sz="1400">
                <a:solidFill>
                  <a:srgbClr val="188038"/>
                </a:solidFill>
                <a:highlight>
                  <a:srgbClr val="F0F2F5"/>
                </a:highlight>
              </a:rPr>
              <a:t> (Peso: </a:t>
            </a:r>
            <a:r>
              <a:rPr lang="es-419" sz="1400">
                <a:solidFill>
                  <a:srgbClr val="0A0A0A"/>
                </a:solidFill>
                <a:highlight>
                  <a:srgbClr val="F0F2F5"/>
                </a:highlight>
              </a:rPr>
              <a:t>{peso}</a:t>
            </a:r>
            <a:r>
              <a:rPr lang="es-419" sz="1400">
                <a:solidFill>
                  <a:srgbClr val="188038"/>
                </a:solidFill>
                <a:highlight>
                  <a:srgbClr val="F0F2F5"/>
                </a:highlight>
              </a:rPr>
              <a:t>)"</a:t>
            </a:r>
            <a:r>
              <a:rPr lang="es-419" sz="1400">
                <a:solidFill>
                  <a:srgbClr val="0A0A0A"/>
                </a:solidFill>
                <a:highlight>
                  <a:srgbClr val="F0F2F5"/>
                </a:highlight>
              </a:rPr>
              <a:t>)</a:t>
            </a:r>
            <a:endParaRPr sz="1400">
              <a:solidFill>
                <a:srgbClr val="0A0A0A"/>
              </a:solidFill>
              <a:highlight>
                <a:srgbClr val="F0F2F5"/>
              </a:highlight>
            </a:endParaRPr>
          </a:p>
          <a:p>
            <a:pPr indent="-297497" lvl="0" marL="457200" rtl="0" algn="l">
              <a:spcBef>
                <a:spcPts val="1200"/>
              </a:spcBef>
              <a:spcAft>
                <a:spcPts val="0"/>
              </a:spcAft>
              <a:buClr>
                <a:srgbClr val="0A0A0A"/>
              </a:buClr>
              <a:buSzPct val="100000"/>
              <a:buFont typeface="Comfortaa"/>
              <a:buChar char="●"/>
            </a:pPr>
            <a:r>
              <a:rPr b="1" lang="es-419" sz="1400">
                <a:solidFill>
                  <a:srgbClr val="0A0A0A"/>
                </a:solidFill>
                <a:highlight>
                  <a:srgbClr val="F0F2F5"/>
                </a:highlight>
                <a:latin typeface="Comfortaa"/>
                <a:ea typeface="Comfortaa"/>
                <a:cs typeface="Comfortaa"/>
                <a:sym typeface="Comfortaa"/>
              </a:rPr>
              <a:t>self.rutas [origen].append( (destino,peso) ) :</a:t>
            </a:r>
            <a:r>
              <a:rPr lang="es-419" sz="1400">
                <a:solidFill>
                  <a:srgbClr val="0A0A0A"/>
                </a:solidFill>
                <a:highlight>
                  <a:srgbClr val="F0F2F5"/>
                </a:highlight>
                <a:latin typeface="Comfortaa"/>
                <a:ea typeface="Comfortaa"/>
                <a:cs typeface="Comfortaa"/>
                <a:sym typeface="Comfortaa"/>
              </a:rPr>
              <a:t>  Si la ruta no existe, se añade una tupla (destino, peso) a la lista de adyacencia del origen. Este es el punto clave, que hace el grafo ponderado.</a:t>
            </a:r>
            <a:endParaRPr sz="1400">
              <a:solidFill>
                <a:srgbClr val="0A0A0A"/>
              </a:solidFill>
              <a:highlight>
                <a:srgbClr val="F0F2F5"/>
              </a:highlight>
              <a:latin typeface="Comfortaa"/>
              <a:ea typeface="Comfortaa"/>
              <a:cs typeface="Comfortaa"/>
              <a:sym typeface="Comfortaa"/>
            </a:endParaRPr>
          </a:p>
          <a:p>
            <a:pPr indent="-297497" lvl="0" marL="457200" rtl="0" algn="l">
              <a:spcBef>
                <a:spcPts val="0"/>
              </a:spcBef>
              <a:spcAft>
                <a:spcPts val="0"/>
              </a:spcAft>
              <a:buClr>
                <a:srgbClr val="0A0A0A"/>
              </a:buClr>
              <a:buSzPct val="100000"/>
              <a:buFont typeface="Comfortaa"/>
              <a:buChar char="●"/>
            </a:pPr>
            <a:r>
              <a:rPr lang="es-419" sz="1400">
                <a:solidFill>
                  <a:srgbClr val="0A0A0A"/>
                </a:solidFill>
                <a:highlight>
                  <a:srgbClr val="F0F2F5"/>
                </a:highlight>
                <a:latin typeface="Comfortaa"/>
                <a:ea typeface="Comfortaa"/>
                <a:cs typeface="Comfortaa"/>
                <a:sym typeface="Comfortaa"/>
              </a:rPr>
              <a:t>Se imprime un mensaje de confirmación mostrando el origen, destino y peso asociado.</a:t>
            </a:r>
            <a:endParaRPr b="1" sz="1200">
              <a:solidFill>
                <a:schemeClr val="dk1"/>
              </a:solidFill>
              <a:latin typeface="Comfortaa"/>
              <a:ea typeface="Comfortaa"/>
              <a:cs typeface="Comfortaa"/>
              <a:sym typeface="Comfortaa"/>
            </a:endParaRPr>
          </a:p>
        </p:txBody>
      </p:sp>
      <p:pic>
        <p:nvPicPr>
          <p:cNvPr id="621" name="Google Shape;621;p88"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9"/>
          <p:cNvSpPr txBox="1"/>
          <p:nvPr>
            <p:ph idx="1" type="body"/>
          </p:nvPr>
        </p:nvSpPr>
        <p:spPr>
          <a:xfrm>
            <a:off x="150475" y="998550"/>
            <a:ext cx="5020500" cy="39261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imprimir_rutas</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31515"/>
                </a:solidFill>
                <a:highlight>
                  <a:srgbClr val="FFFFFF"/>
                </a:highlight>
                <a:latin typeface="Courier New"/>
                <a:ea typeface="Courier New"/>
                <a:cs typeface="Courier New"/>
                <a:sym typeface="Courier New"/>
              </a:rPr>
              <a:t>"""Imprime la representación de todas las rutas."""</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print</a:t>
            </a:r>
            <a:r>
              <a:rPr lang="es-419" sz="1400">
                <a:solidFill>
                  <a:srgbClr val="3B3B3B"/>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r>
              <a:rPr lang="es-419" sz="1400">
                <a:solidFill>
                  <a:srgbClr val="EE0000"/>
                </a:solidFill>
                <a:highlight>
                  <a:srgbClr val="FFFFFF"/>
                </a:highlight>
                <a:latin typeface="Courier New"/>
                <a:ea typeface="Courier New"/>
                <a:cs typeface="Courier New"/>
                <a:sym typeface="Courier New"/>
              </a:rPr>
              <a:t>\n</a:t>
            </a:r>
            <a:r>
              <a:rPr lang="es-419" sz="1400">
                <a:solidFill>
                  <a:srgbClr val="A31515"/>
                </a:solidFill>
                <a:highlight>
                  <a:srgbClr val="FFFFFF"/>
                </a:highlight>
                <a:latin typeface="Courier New"/>
                <a:ea typeface="Courier New"/>
                <a:cs typeface="Courier New"/>
                <a:sym typeface="Courier New"/>
              </a:rPr>
              <a:t>--- Red de Rutas Aéreas (Grafo Dirigido Ponderado) ---"</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aeropuerto, destinos_con_peso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.rutas.items():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destinos_con_peso: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detalle_rutas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d</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p</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h)"</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d, p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destinos_con_peso]</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print</a:t>
            </a:r>
            <a:r>
              <a:rPr lang="es-419" sz="1400">
                <a:solidFill>
                  <a:srgbClr val="3B3B3B"/>
                </a:solidFill>
                <a:highlight>
                  <a:srgbClr val="FFFFFF"/>
                </a:highlight>
                <a:latin typeface="Courier New"/>
                <a:ea typeface="Courier New"/>
                <a:cs typeface="Courier New"/>
                <a:sym typeface="Courier New"/>
              </a:rPr>
              <a:t>(</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"Desde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aeropuerto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puedes volar a: </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a:t>
            </a:r>
            <a:r>
              <a:rPr lang="es-419" sz="1400">
                <a:solidFill>
                  <a:srgbClr val="3B3B3B"/>
                </a:solidFill>
                <a:highlight>
                  <a:srgbClr val="FFFFFF"/>
                </a:highlight>
                <a:latin typeface="Courier New"/>
                <a:ea typeface="Courier New"/>
                <a:cs typeface="Courier New"/>
                <a:sym typeface="Courier New"/>
              </a:rPr>
              <a:t>.join(detalle_rutas)</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else</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print</a:t>
            </a:r>
            <a:r>
              <a:rPr lang="es-419" sz="1400">
                <a:solidFill>
                  <a:srgbClr val="3B3B3B"/>
                </a:solidFill>
                <a:highlight>
                  <a:srgbClr val="FFFFFF"/>
                </a:highlight>
                <a:latin typeface="Courier New"/>
                <a:ea typeface="Courier New"/>
                <a:cs typeface="Courier New"/>
                <a:sym typeface="Courier New"/>
              </a:rPr>
              <a:t>(</a:t>
            </a:r>
            <a:r>
              <a:rPr lang="es-419" sz="1400">
                <a:solidFill>
                  <a:srgbClr val="0000FF"/>
                </a:solidFill>
                <a:highlight>
                  <a:srgbClr val="FFFFFF"/>
                </a:highlight>
                <a:latin typeface="Courier New"/>
                <a:ea typeface="Courier New"/>
                <a:cs typeface="Courier New"/>
                <a:sym typeface="Courier New"/>
              </a:rPr>
              <a:t>f</a:t>
            </a:r>
            <a:r>
              <a:rPr lang="es-419" sz="1400">
                <a:solidFill>
                  <a:srgbClr val="A31515"/>
                </a:solidFill>
                <a:highlight>
                  <a:srgbClr val="FFFFFF"/>
                </a:highlight>
                <a:latin typeface="Courier New"/>
                <a:ea typeface="Courier New"/>
                <a:cs typeface="Courier New"/>
                <a:sym typeface="Courier New"/>
              </a:rPr>
              <a:t>"Aeropuerto </a:t>
            </a:r>
            <a:r>
              <a:rPr lang="es-419" sz="1400">
                <a:solidFill>
                  <a:srgbClr val="0000FF"/>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aeropuerto</a:t>
            </a:r>
            <a:r>
              <a:rPr lang="es-419" sz="1400">
                <a:solidFill>
                  <a:srgbClr val="0000FF"/>
                </a:solidFill>
                <a:highlight>
                  <a:srgbClr val="FFFFFF"/>
                </a:highlight>
                <a:latin typeface="Courier New"/>
                <a:ea typeface="Courier New"/>
                <a:cs typeface="Courier New"/>
                <a:sym typeface="Courier New"/>
              </a:rPr>
              <a:t>}</a:t>
            </a:r>
            <a:r>
              <a:rPr lang="es-419" sz="1400">
                <a:solidFill>
                  <a:srgbClr val="A31515"/>
                </a:solidFill>
                <a:highlight>
                  <a:srgbClr val="FFFFFF"/>
                </a:highlight>
                <a:latin typeface="Courier New"/>
                <a:ea typeface="Courier New"/>
                <a:cs typeface="Courier New"/>
                <a:sym typeface="Courier New"/>
              </a:rPr>
              <a:t>: No hay rutas salientes directas registradas."</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627" name="Google Shape;627;p89"/>
          <p:cNvSpPr txBox="1"/>
          <p:nvPr/>
        </p:nvSpPr>
        <p:spPr>
          <a:xfrm>
            <a:off x="150475" y="82050"/>
            <a:ext cx="7488900" cy="8361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lt1"/>
                </a:solidFill>
                <a:latin typeface="Comfortaa"/>
                <a:ea typeface="Comfortaa"/>
                <a:cs typeface="Comfortaa"/>
                <a:sym typeface="Comfortaa"/>
              </a:rPr>
              <a:t>imprimir_rutas(self): Sirve para visualizar el estado actual de la red de rutas aéreas (grafo).</a:t>
            </a:r>
            <a:endParaRPr b="1" sz="11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100">
                <a:solidFill>
                  <a:schemeClr val="lt1"/>
                </a:solidFill>
                <a:latin typeface="Comfortaa"/>
                <a:ea typeface="Comfortaa"/>
                <a:cs typeface="Comfortaa"/>
                <a:sym typeface="Comfortaa"/>
              </a:rPr>
              <a:t>Recorre la estructura de datos self.rutas e imprime de forma clara y legible que vuelos salen desde cada aeropuerto registrado. </a:t>
            </a:r>
            <a:endParaRPr b="1" sz="11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100">
                <a:solidFill>
                  <a:schemeClr val="lt1"/>
                </a:solidFill>
                <a:latin typeface="Comfortaa"/>
                <a:ea typeface="Comfortaa"/>
                <a:cs typeface="Comfortaa"/>
                <a:sym typeface="Comfortaa"/>
              </a:rPr>
              <a:t>Con un encabezado para mejorar la presentación de salida de consola.</a:t>
            </a:r>
            <a:endParaRPr b="1" sz="1100">
              <a:solidFill>
                <a:schemeClr val="lt1"/>
              </a:solidFill>
              <a:latin typeface="Comfortaa"/>
              <a:ea typeface="Comfortaa"/>
              <a:cs typeface="Comfortaa"/>
              <a:sym typeface="Comfortaa"/>
            </a:endParaRPr>
          </a:p>
        </p:txBody>
      </p:sp>
      <p:pic>
        <p:nvPicPr>
          <p:cNvPr id="628" name="Google Shape;628;p89"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29" name="Google Shape;629;p89"/>
          <p:cNvSpPr txBox="1"/>
          <p:nvPr/>
        </p:nvSpPr>
        <p:spPr>
          <a:xfrm>
            <a:off x="5266625" y="998550"/>
            <a:ext cx="3793200" cy="41448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000">
                <a:solidFill>
                  <a:srgbClr val="9334E6"/>
                </a:solidFill>
                <a:highlight>
                  <a:srgbClr val="F0F2F5"/>
                </a:highlight>
              </a:rPr>
              <a:t>for</a:t>
            </a:r>
            <a:r>
              <a:rPr lang="es-419" sz="1000">
                <a:solidFill>
                  <a:srgbClr val="0A0A0A"/>
                </a:solidFill>
                <a:highlight>
                  <a:srgbClr val="F0F2F5"/>
                </a:highlight>
              </a:rPr>
              <a:t> </a:t>
            </a:r>
            <a:r>
              <a:rPr lang="es-419" sz="1000">
                <a:solidFill>
                  <a:srgbClr val="B45908"/>
                </a:solidFill>
                <a:highlight>
                  <a:srgbClr val="F0F2F5"/>
                </a:highlight>
              </a:rPr>
              <a:t>aeropuerto</a:t>
            </a:r>
            <a:r>
              <a:rPr lang="es-419" sz="1000">
                <a:solidFill>
                  <a:srgbClr val="0A0A0A"/>
                </a:solidFill>
                <a:highlight>
                  <a:srgbClr val="F0F2F5"/>
                </a:highlight>
              </a:rPr>
              <a:t>, </a:t>
            </a:r>
            <a:r>
              <a:rPr lang="es-419" sz="1000">
                <a:solidFill>
                  <a:srgbClr val="B45908"/>
                </a:solidFill>
                <a:highlight>
                  <a:srgbClr val="F0F2F5"/>
                </a:highlight>
              </a:rPr>
              <a:t>destinos_con_peso</a:t>
            </a:r>
            <a:r>
              <a:rPr lang="es-419" sz="1000">
                <a:solidFill>
                  <a:srgbClr val="0A0A0A"/>
                </a:solidFill>
                <a:highlight>
                  <a:srgbClr val="F0F2F5"/>
                </a:highlight>
              </a:rPr>
              <a:t> </a:t>
            </a:r>
            <a:r>
              <a:rPr lang="es-419" sz="1000">
                <a:solidFill>
                  <a:srgbClr val="9334E6"/>
                </a:solidFill>
                <a:highlight>
                  <a:srgbClr val="F0F2F5"/>
                </a:highlight>
              </a:rPr>
              <a:t>in</a:t>
            </a:r>
            <a:r>
              <a:rPr lang="es-419" sz="1000">
                <a:solidFill>
                  <a:srgbClr val="0A0A0A"/>
                </a:solidFill>
                <a:highlight>
                  <a:srgbClr val="F0F2F5"/>
                </a:highlight>
              </a:rPr>
              <a:t> self.rutas.items():</a:t>
            </a:r>
            <a:endParaRPr sz="100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SemiBold"/>
              <a:buChar char="●"/>
            </a:pPr>
            <a:r>
              <a:rPr lang="es-419" sz="1000">
                <a:solidFill>
                  <a:schemeClr val="dk1"/>
                </a:solidFill>
                <a:latin typeface="Comfortaa SemiBold"/>
                <a:ea typeface="Comfortaa SemiBold"/>
                <a:cs typeface="Comfortaa SemiBold"/>
                <a:sym typeface="Comfortaa SemiBold"/>
              </a:rPr>
              <a:t>Utiliza el bucle </a:t>
            </a:r>
            <a:r>
              <a:rPr b="1" i="1" lang="es-419" sz="1000">
                <a:solidFill>
                  <a:schemeClr val="dk1"/>
                </a:solidFill>
                <a:latin typeface="Comfortaa"/>
                <a:ea typeface="Comfortaa"/>
                <a:cs typeface="Comfortaa"/>
                <a:sym typeface="Comfortaa"/>
              </a:rPr>
              <a:t>for</a:t>
            </a:r>
            <a:r>
              <a:rPr lang="es-419" sz="1000">
                <a:solidFill>
                  <a:schemeClr val="dk1"/>
                </a:solidFill>
                <a:latin typeface="Comfortaa SemiBold"/>
                <a:ea typeface="Comfortaa SemiBold"/>
                <a:cs typeface="Comfortaa SemiBold"/>
                <a:sym typeface="Comfortaa SemiBold"/>
              </a:rPr>
              <a:t> para iterar sobre todos los pares clave-valor del diccionario self.rutas.</a:t>
            </a:r>
            <a:endParaRPr sz="1000">
              <a:solidFill>
                <a:schemeClr val="dk1"/>
              </a:solidFill>
              <a:latin typeface="Comfortaa SemiBold"/>
              <a:ea typeface="Comfortaa SemiBold"/>
              <a:cs typeface="Comfortaa SemiBold"/>
              <a:sym typeface="Comfortaa SemiBold"/>
            </a:endParaRPr>
          </a:p>
          <a:p>
            <a:pPr indent="-292100" lvl="0" marL="457200" rtl="0" algn="l">
              <a:spcBef>
                <a:spcPts val="0"/>
              </a:spcBef>
              <a:spcAft>
                <a:spcPts val="0"/>
              </a:spcAft>
              <a:buClr>
                <a:schemeClr val="dk1"/>
              </a:buClr>
              <a:buSzPts val="1000"/>
              <a:buFont typeface="Comfortaa SemiBold"/>
              <a:buChar char="●"/>
            </a:pPr>
            <a:r>
              <a:rPr lang="es-419" sz="1000">
                <a:solidFill>
                  <a:schemeClr val="dk1"/>
                </a:solidFill>
                <a:latin typeface="Comfortaa SemiBold"/>
                <a:ea typeface="Comfortaa SemiBold"/>
                <a:cs typeface="Comfortaa SemiBold"/>
                <a:sym typeface="Comfortaa SemiBold"/>
              </a:rPr>
              <a:t>aeropuerto: Toma el valor de la clave ej. Madrid.</a:t>
            </a:r>
            <a:endParaRPr sz="1000">
              <a:solidFill>
                <a:schemeClr val="dk1"/>
              </a:solidFill>
              <a:latin typeface="Comfortaa SemiBold"/>
              <a:ea typeface="Comfortaa SemiBold"/>
              <a:cs typeface="Comfortaa SemiBold"/>
              <a:sym typeface="Comfortaa SemiBold"/>
            </a:endParaRPr>
          </a:p>
          <a:p>
            <a:pPr indent="-292100" lvl="0" marL="457200" rtl="0" algn="l">
              <a:spcBef>
                <a:spcPts val="0"/>
              </a:spcBef>
              <a:spcAft>
                <a:spcPts val="0"/>
              </a:spcAft>
              <a:buClr>
                <a:schemeClr val="dk1"/>
              </a:buClr>
              <a:buSzPts val="1000"/>
              <a:buFont typeface="Comfortaa SemiBold"/>
              <a:buChar char="●"/>
            </a:pPr>
            <a:r>
              <a:rPr b="1" i="1" lang="es-419" sz="1000">
                <a:solidFill>
                  <a:schemeClr val="dk1"/>
                </a:solidFill>
                <a:latin typeface="Comfortaa"/>
                <a:ea typeface="Comfortaa"/>
                <a:cs typeface="Comfortaa"/>
                <a:sym typeface="Comfortaa"/>
              </a:rPr>
              <a:t>destinos_con_peso:</a:t>
            </a:r>
            <a:r>
              <a:rPr lang="es-419" sz="1000">
                <a:solidFill>
                  <a:schemeClr val="dk1"/>
                </a:solidFill>
                <a:latin typeface="Comfortaa SemiBold"/>
                <a:ea typeface="Comfortaa SemiBold"/>
                <a:cs typeface="Comfortaa SemiBold"/>
                <a:sym typeface="Comfortaa SemiBold"/>
              </a:rPr>
              <a:t> Toma el valor de la lista asociada a esa clave, por ej (“Londres”, 2).</a:t>
            </a:r>
            <a:endParaRPr sz="1000">
              <a:solidFill>
                <a:schemeClr val="dk1"/>
              </a:solidFill>
              <a:latin typeface="Comfortaa SemiBold"/>
              <a:ea typeface="Comfortaa SemiBold"/>
              <a:cs typeface="Comfortaa SemiBold"/>
              <a:sym typeface="Comfortaa SemiBold"/>
            </a:endParaRPr>
          </a:p>
          <a:p>
            <a:pPr indent="0" lvl="0" marL="0" rtl="0" algn="l">
              <a:spcBef>
                <a:spcPts val="0"/>
              </a:spcBef>
              <a:spcAft>
                <a:spcPts val="0"/>
              </a:spcAft>
              <a:buNone/>
            </a:pPr>
            <a:r>
              <a:rPr lang="es-419" sz="1000">
                <a:solidFill>
                  <a:srgbClr val="9334E6"/>
                </a:solidFill>
                <a:highlight>
                  <a:srgbClr val="F0F2F5"/>
                </a:highlight>
              </a:rPr>
              <a:t>if</a:t>
            </a:r>
            <a:r>
              <a:rPr lang="es-419" sz="1000">
                <a:solidFill>
                  <a:srgbClr val="0A0A0A"/>
                </a:solidFill>
                <a:highlight>
                  <a:srgbClr val="F0F2F5"/>
                </a:highlight>
              </a:rPr>
              <a:t> destinos_con_peso:</a:t>
            </a:r>
            <a:endParaRPr sz="100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SemiBold"/>
              <a:buChar char="●"/>
            </a:pPr>
            <a:r>
              <a:rPr lang="es-419" sz="1000">
                <a:solidFill>
                  <a:schemeClr val="dk1"/>
                </a:solidFill>
                <a:latin typeface="Comfortaa SemiBold"/>
                <a:ea typeface="Comfortaa SemiBold"/>
                <a:cs typeface="Comfortaa SemiBold"/>
                <a:sym typeface="Comfortaa SemiBold"/>
              </a:rPr>
              <a:t>comprueba si la lista</a:t>
            </a:r>
            <a:r>
              <a:rPr b="1" i="1" lang="es-419" sz="1000">
                <a:solidFill>
                  <a:schemeClr val="dk1"/>
                </a:solidFill>
                <a:latin typeface="Comfortaa"/>
                <a:ea typeface="Comfortaa"/>
                <a:cs typeface="Comfortaa"/>
                <a:sym typeface="Comfortaa"/>
              </a:rPr>
              <a:t> destinos_con_peso</a:t>
            </a:r>
            <a:r>
              <a:rPr lang="es-419" sz="1000">
                <a:solidFill>
                  <a:schemeClr val="dk1"/>
                </a:solidFill>
                <a:latin typeface="Comfortaa SemiBold"/>
                <a:ea typeface="Comfortaa SemiBold"/>
                <a:cs typeface="Comfortaa SemiBold"/>
                <a:sym typeface="Comfortaa SemiBold"/>
              </a:rPr>
              <a:t> no está vacía.</a:t>
            </a:r>
            <a:endParaRPr sz="1000">
              <a:solidFill>
                <a:schemeClr val="dk1"/>
              </a:solidFill>
              <a:latin typeface="Comfortaa SemiBold"/>
              <a:ea typeface="Comfortaa SemiBold"/>
              <a:cs typeface="Comfortaa SemiBold"/>
              <a:sym typeface="Comfortaa SemiBold"/>
            </a:endParaRPr>
          </a:p>
          <a:p>
            <a:pPr indent="-292100" lvl="0" marL="457200" rtl="0" algn="l">
              <a:spcBef>
                <a:spcPts val="0"/>
              </a:spcBef>
              <a:spcAft>
                <a:spcPts val="0"/>
              </a:spcAft>
              <a:buClr>
                <a:schemeClr val="dk1"/>
              </a:buClr>
              <a:buSzPts val="1000"/>
              <a:buFont typeface="Comfortaa SemiBold"/>
              <a:buChar char="●"/>
            </a:pPr>
            <a:r>
              <a:rPr lang="es-419" sz="1000">
                <a:solidFill>
                  <a:srgbClr val="0A0A0A"/>
                </a:solidFill>
                <a:highlight>
                  <a:srgbClr val="F0F2F5"/>
                </a:highlight>
                <a:latin typeface="Courier New"/>
                <a:ea typeface="Courier New"/>
                <a:cs typeface="Courier New"/>
                <a:sym typeface="Courier New"/>
              </a:rPr>
              <a:t>detalle_rutas = [f"{d}({p}h)" for d, p in destinos_con_peso]: </a:t>
            </a:r>
            <a:r>
              <a:rPr b="1" lang="es-419" sz="1000">
                <a:solidFill>
                  <a:schemeClr val="dk1"/>
                </a:solidFill>
                <a:latin typeface="Comfortaa"/>
                <a:ea typeface="Comfortaa"/>
                <a:cs typeface="Comfortaa"/>
                <a:sym typeface="Comfortaa"/>
              </a:rPr>
              <a:t>Formatea la información creando una nueva lista temporal, por cada tupla (d,  p) en </a:t>
            </a:r>
            <a:r>
              <a:rPr b="1" i="1" lang="es-419" sz="1000">
                <a:solidFill>
                  <a:schemeClr val="dk1"/>
                </a:solidFill>
                <a:latin typeface="Comfortaa"/>
                <a:ea typeface="Comfortaa"/>
                <a:cs typeface="Comfortaa"/>
                <a:sym typeface="Comfortaa"/>
              </a:rPr>
              <a:t>destinos_con_peso</a:t>
            </a:r>
            <a:r>
              <a:rPr b="1" lang="es-419" sz="1000">
                <a:solidFill>
                  <a:schemeClr val="dk1"/>
                </a:solidFill>
                <a:latin typeface="Comfortaa"/>
                <a:ea typeface="Comfortaa"/>
                <a:cs typeface="Comfortaa"/>
                <a:sym typeface="Comfortaa"/>
              </a:rPr>
              <a:t>, genera una cadena formateada ej (“BCN (1.5 h)”).</a:t>
            </a:r>
            <a:endParaRPr b="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rgbClr val="0A0A0A"/>
                </a:solidFill>
                <a:highlight>
                  <a:srgbClr val="F0F2F5"/>
                </a:highlight>
                <a:latin typeface="Roboto Mono"/>
                <a:ea typeface="Roboto Mono"/>
                <a:cs typeface="Roboto Mono"/>
                <a:sym typeface="Roboto Mono"/>
              </a:rPr>
              <a:t>print(f"Desde {aeropuerto} puedes volar a: {', '.join(detalle_rutas)}")</a:t>
            </a:r>
            <a:r>
              <a:rPr lang="es-419" sz="1000">
                <a:solidFill>
                  <a:srgbClr val="0A0A0A"/>
                </a:solidFill>
                <a:highlight>
                  <a:srgbClr val="FFFFFF"/>
                </a:highlight>
                <a:latin typeface="Roboto"/>
                <a:ea typeface="Roboto"/>
                <a:cs typeface="Roboto"/>
                <a:sym typeface="Roboto"/>
              </a:rPr>
              <a:t>:  </a:t>
            </a:r>
            <a:r>
              <a:rPr b="1" lang="es-419" sz="1000">
                <a:solidFill>
                  <a:srgbClr val="0A0A0A"/>
                </a:solidFill>
                <a:latin typeface="Comfortaa"/>
                <a:ea typeface="Comfortaa"/>
                <a:cs typeface="Comfortaa"/>
                <a:sym typeface="Comfortaa"/>
              </a:rPr>
              <a:t>Utiliza</a:t>
            </a:r>
            <a:r>
              <a:rPr b="1" i="1" lang="es-419" sz="1000">
                <a:solidFill>
                  <a:srgbClr val="0A0A0A"/>
                </a:solidFill>
                <a:latin typeface="Comfortaa"/>
                <a:ea typeface="Comfortaa"/>
                <a:cs typeface="Comfortaa"/>
                <a:sym typeface="Comfortaa"/>
              </a:rPr>
              <a:t> (‘ , ‘ , join) </a:t>
            </a:r>
            <a:r>
              <a:rPr b="1" lang="es-419" sz="1000">
                <a:solidFill>
                  <a:srgbClr val="0A0A0A"/>
                </a:solidFill>
                <a:latin typeface="Comfortaa"/>
                <a:ea typeface="Comfortaa"/>
                <a:cs typeface="Comfortaa"/>
                <a:sym typeface="Comfortaa"/>
              </a:rPr>
              <a:t>para unir la lista de cadenas formateadas en una sola lista de texto </a:t>
            </a:r>
            <a:r>
              <a:rPr b="1" lang="es-419" sz="1000">
                <a:solidFill>
                  <a:srgbClr val="0A0A0A"/>
                </a:solidFill>
                <a:latin typeface="Comfortaa"/>
                <a:ea typeface="Comfortaa"/>
                <a:cs typeface="Comfortaa"/>
                <a:sym typeface="Comfortaa"/>
              </a:rPr>
              <a:t>separado</a:t>
            </a:r>
            <a:r>
              <a:rPr b="1" lang="es-419" sz="1000">
                <a:solidFill>
                  <a:srgbClr val="0A0A0A"/>
                </a:solidFill>
                <a:latin typeface="Comfortaa"/>
                <a:ea typeface="Comfortaa"/>
                <a:cs typeface="Comfortaa"/>
                <a:sym typeface="Comfortaa"/>
              </a:rPr>
              <a:t> por comas, mostrando el aeropuerto de origen y todos sus destinos con sus respectivo pesos.</a:t>
            </a:r>
            <a:endParaRPr b="1" sz="1000">
              <a:solidFill>
                <a:srgbClr val="0A0A0A"/>
              </a:solidFill>
              <a:latin typeface="Comfortaa"/>
              <a:ea typeface="Comfortaa"/>
              <a:cs typeface="Comfortaa"/>
              <a:sym typeface="Comfortaa"/>
            </a:endParaRPr>
          </a:p>
          <a:p>
            <a:pPr indent="-292100" lvl="0" marL="457200" rtl="0" algn="l">
              <a:spcBef>
                <a:spcPts val="0"/>
              </a:spcBef>
              <a:spcAft>
                <a:spcPts val="0"/>
              </a:spcAft>
              <a:buClr>
                <a:srgbClr val="0A0A0A"/>
              </a:buClr>
              <a:buSzPts val="1000"/>
              <a:buFont typeface="Comfortaa"/>
              <a:buChar char="●"/>
            </a:pPr>
            <a:r>
              <a:rPr b="1" lang="es-419" sz="1000">
                <a:solidFill>
                  <a:srgbClr val="0A0A0A"/>
                </a:solidFill>
                <a:latin typeface="Comfortaa"/>
                <a:ea typeface="Comfortaa"/>
                <a:cs typeface="Comfortaa"/>
                <a:sym typeface="Comfortaa"/>
              </a:rPr>
              <a:t>El bloque </a:t>
            </a:r>
            <a:r>
              <a:rPr b="1" i="1" lang="es-419" sz="1000">
                <a:solidFill>
                  <a:srgbClr val="0A0A0A"/>
                </a:solidFill>
                <a:latin typeface="Comfortaa"/>
                <a:ea typeface="Comfortaa"/>
                <a:cs typeface="Comfortaa"/>
                <a:sym typeface="Comfortaa"/>
              </a:rPr>
              <a:t>else</a:t>
            </a:r>
            <a:r>
              <a:rPr b="1" lang="es-419" sz="1000">
                <a:solidFill>
                  <a:srgbClr val="0A0A0A"/>
                </a:solidFill>
                <a:latin typeface="Comfortaa"/>
                <a:ea typeface="Comfortaa"/>
                <a:cs typeface="Comfortaa"/>
                <a:sym typeface="Comfortaa"/>
              </a:rPr>
              <a:t>: Imprime un mensaje claro para los aeropuertos que no tienen vuelos salientes registrados en la red.</a:t>
            </a:r>
            <a:endParaRPr b="1" sz="1000">
              <a:solidFill>
                <a:srgbClr val="0A0A0A"/>
              </a:solidFill>
              <a:latin typeface="Comfortaa"/>
              <a:ea typeface="Comfortaa"/>
              <a:cs typeface="Comfortaa"/>
              <a:sym typeface="Comforta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0"/>
          <p:cNvSpPr txBox="1"/>
          <p:nvPr>
            <p:ph idx="1" type="body"/>
          </p:nvPr>
        </p:nvSpPr>
        <p:spPr>
          <a:xfrm>
            <a:off x="311700" y="1152475"/>
            <a:ext cx="39918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0000FF"/>
                </a:solidFill>
                <a:highlight>
                  <a:srgbClr val="FFFFFF"/>
                </a:highlight>
                <a:latin typeface="Courier New"/>
                <a:ea typeface="Courier New"/>
                <a:cs typeface="Courier New"/>
                <a:sym typeface="Courier New"/>
              </a:rPr>
              <a:t>def</a:t>
            </a: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buscar_ruta_bfs</a:t>
            </a:r>
            <a:r>
              <a:rPr lang="es-419" sz="1050">
                <a:solidFill>
                  <a:srgbClr val="3B3B3B"/>
                </a:solidFill>
                <a:highlight>
                  <a:srgbClr val="FFFFFF"/>
                </a:highlight>
                <a:latin typeface="Courier New"/>
                <a:ea typeface="Courier New"/>
                <a:cs typeface="Courier New"/>
                <a:sym typeface="Courier New"/>
              </a:rPr>
              <a:t>(</a:t>
            </a:r>
            <a:r>
              <a:rPr lang="es-419" sz="1050">
                <a:solidFill>
                  <a:srgbClr val="001080"/>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inicio</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fin</a:t>
            </a:r>
            <a:r>
              <a:rPr lang="es-419" sz="1050">
                <a:solidFill>
                  <a:srgbClr val="3B3B3B"/>
                </a:solidFill>
                <a:highlight>
                  <a:srgbClr val="FFFFFF"/>
                </a:highlight>
                <a:latin typeface="Courier New"/>
                <a:ea typeface="Courier New"/>
                <a:cs typeface="Courier New"/>
                <a:sym typeface="Courier New"/>
              </a:rPr>
              <a:t>):</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inicio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 </a:t>
            </a:r>
            <a:r>
              <a:rPr lang="es-419" sz="1050">
                <a:solidFill>
                  <a:srgbClr val="0000FF"/>
                </a:solidFill>
                <a:highlight>
                  <a:srgbClr val="FFFFFF"/>
                </a:highlight>
                <a:latin typeface="Courier New"/>
                <a:ea typeface="Courier New"/>
                <a:cs typeface="Courier New"/>
                <a:sym typeface="Courier New"/>
              </a:rPr>
              <a:t>or</a:t>
            </a:r>
            <a:r>
              <a:rPr lang="es-419" sz="1050">
                <a:solidFill>
                  <a:srgbClr val="3B3B3B"/>
                </a:solidFill>
                <a:highlight>
                  <a:srgbClr val="FFFFFF"/>
                </a:highlight>
                <a:latin typeface="Courier New"/>
                <a:ea typeface="Courier New"/>
                <a:cs typeface="Courier New"/>
                <a:sym typeface="Courier New"/>
              </a:rPr>
              <a:t> fin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"Error: Aeropuerto de inicio o fin no existe."</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"""Cola para la búsqueda: almacena el camino actual [nodo1, nodo2, ...]"""</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queue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collections.deque([[inicio]])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"""Conjunto para evitar visitar el mismo aeropuerto repetidamente"""</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visitados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267F99"/>
                </a:solidFill>
                <a:highlight>
                  <a:srgbClr val="FFFFFF"/>
                </a:highlight>
                <a:latin typeface="Courier New"/>
                <a:ea typeface="Courier New"/>
                <a:cs typeface="Courier New"/>
                <a:sym typeface="Courier New"/>
              </a:rPr>
              <a:t>set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35" name="Google Shape;635;p90"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36" name="Google Shape;636;p90"/>
          <p:cNvSpPr txBox="1"/>
          <p:nvPr/>
        </p:nvSpPr>
        <p:spPr>
          <a:xfrm>
            <a:off x="137700" y="80325"/>
            <a:ext cx="7501800" cy="5739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Implementación BFS: Encuentra la ruta más corta (menos escalas) usando BFS. BFS usa una cola (queue).</a:t>
            </a:r>
            <a:endParaRPr b="1" sz="1200">
              <a:solidFill>
                <a:schemeClr val="lt1"/>
              </a:solidFill>
              <a:latin typeface="Comfortaa"/>
              <a:ea typeface="Comfortaa"/>
              <a:cs typeface="Comfortaa"/>
              <a:sym typeface="Comfortaa"/>
            </a:endParaRPr>
          </a:p>
        </p:txBody>
      </p:sp>
      <p:sp>
        <p:nvSpPr>
          <p:cNvPr id="637" name="Google Shape;637;p90"/>
          <p:cNvSpPr txBox="1"/>
          <p:nvPr/>
        </p:nvSpPr>
        <p:spPr>
          <a:xfrm>
            <a:off x="4395275" y="862375"/>
            <a:ext cx="4601700" cy="4187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050">
                <a:solidFill>
                  <a:srgbClr val="9334E6"/>
                </a:solidFill>
                <a:highlight>
                  <a:srgbClr val="F0F2F5"/>
                </a:highlight>
              </a:rPr>
              <a:t>if</a:t>
            </a:r>
            <a:r>
              <a:rPr lang="es-419" sz="1050">
                <a:solidFill>
                  <a:srgbClr val="0A0A0A"/>
                </a:solidFill>
                <a:highlight>
                  <a:srgbClr val="F0F2F5"/>
                </a:highlight>
              </a:rPr>
              <a:t> inicio </a:t>
            </a:r>
            <a:r>
              <a:rPr lang="es-419" sz="1050">
                <a:solidFill>
                  <a:srgbClr val="9334E6"/>
                </a:solidFill>
                <a:highlight>
                  <a:srgbClr val="F0F2F5"/>
                </a:highlight>
              </a:rPr>
              <a:t>not</a:t>
            </a:r>
            <a:r>
              <a:rPr lang="es-419" sz="1050">
                <a:solidFill>
                  <a:srgbClr val="0A0A0A"/>
                </a:solidFill>
                <a:highlight>
                  <a:srgbClr val="F0F2F5"/>
                </a:highlight>
              </a:rPr>
              <a:t> </a:t>
            </a:r>
            <a:r>
              <a:rPr lang="es-419" sz="1050">
                <a:solidFill>
                  <a:srgbClr val="9334E6"/>
                </a:solidFill>
                <a:highlight>
                  <a:srgbClr val="F0F2F5"/>
                </a:highlight>
              </a:rPr>
              <a:t>in</a:t>
            </a:r>
            <a:r>
              <a:rPr lang="es-419" sz="1050">
                <a:solidFill>
                  <a:srgbClr val="0A0A0A"/>
                </a:solidFill>
                <a:highlight>
                  <a:srgbClr val="F0F2F5"/>
                </a:highlight>
              </a:rPr>
              <a:t> self.rutas </a:t>
            </a:r>
            <a:r>
              <a:rPr lang="es-419" sz="1050">
                <a:solidFill>
                  <a:srgbClr val="9334E6"/>
                </a:solidFill>
                <a:highlight>
                  <a:srgbClr val="F0F2F5"/>
                </a:highlight>
              </a:rPr>
              <a:t>or</a:t>
            </a:r>
            <a:r>
              <a:rPr lang="es-419" sz="1050">
                <a:solidFill>
                  <a:srgbClr val="0A0A0A"/>
                </a:solidFill>
                <a:highlight>
                  <a:srgbClr val="F0F2F5"/>
                </a:highlight>
              </a:rPr>
              <a:t> fin </a:t>
            </a:r>
            <a:r>
              <a:rPr lang="es-419" sz="1050">
                <a:solidFill>
                  <a:srgbClr val="9334E6"/>
                </a:solidFill>
                <a:highlight>
                  <a:srgbClr val="F0F2F5"/>
                </a:highlight>
              </a:rPr>
              <a:t>not</a:t>
            </a:r>
            <a:r>
              <a:rPr lang="es-419" sz="1050">
                <a:solidFill>
                  <a:srgbClr val="0A0A0A"/>
                </a:solidFill>
                <a:highlight>
                  <a:srgbClr val="F0F2F5"/>
                </a:highlight>
              </a:rPr>
              <a:t> </a:t>
            </a:r>
            <a:r>
              <a:rPr lang="es-419" sz="1050">
                <a:solidFill>
                  <a:srgbClr val="9334E6"/>
                </a:solidFill>
                <a:highlight>
                  <a:srgbClr val="F0F2F5"/>
                </a:highlight>
              </a:rPr>
              <a:t>in</a:t>
            </a:r>
            <a:r>
              <a:rPr lang="es-419" sz="1050">
                <a:solidFill>
                  <a:srgbClr val="0A0A0A"/>
                </a:solidFill>
                <a:highlight>
                  <a:srgbClr val="F0F2F5"/>
                </a:highlight>
              </a:rPr>
              <a:t> self.rutas:</a:t>
            </a:r>
            <a:endParaRPr sz="1050">
              <a:solidFill>
                <a:srgbClr val="0A0A0A"/>
              </a:solidFill>
              <a:highlight>
                <a:srgbClr val="F0F2F5"/>
              </a:highlight>
            </a:endParaRPr>
          </a:p>
          <a:p>
            <a:pPr indent="0" lvl="0" marL="0" rtl="0" algn="l">
              <a:spcBef>
                <a:spcPts val="0"/>
              </a:spcBef>
              <a:spcAft>
                <a:spcPts val="0"/>
              </a:spcAft>
              <a:buClr>
                <a:schemeClr val="dk1"/>
              </a:buClr>
              <a:buSzPts val="1100"/>
              <a:buFont typeface="Arial"/>
              <a:buNone/>
            </a:pPr>
            <a:r>
              <a:rPr lang="es-419" sz="1050">
                <a:solidFill>
                  <a:srgbClr val="0A0A0A"/>
                </a:solidFill>
                <a:highlight>
                  <a:srgbClr val="F0F2F5"/>
                </a:highlight>
              </a:rPr>
              <a:t>    </a:t>
            </a:r>
            <a:r>
              <a:rPr lang="es-419" sz="1050">
                <a:solidFill>
                  <a:srgbClr val="9334E6"/>
                </a:solidFill>
                <a:highlight>
                  <a:srgbClr val="F0F2F5"/>
                </a:highlight>
              </a:rPr>
              <a:t>return</a:t>
            </a:r>
            <a:r>
              <a:rPr lang="es-419" sz="1050">
                <a:solidFill>
                  <a:srgbClr val="0A0A0A"/>
                </a:solidFill>
                <a:highlight>
                  <a:srgbClr val="F0F2F5"/>
                </a:highlight>
              </a:rPr>
              <a:t> </a:t>
            </a:r>
            <a:r>
              <a:rPr lang="es-419" sz="1050">
                <a:solidFill>
                  <a:srgbClr val="188038"/>
                </a:solidFill>
                <a:highlight>
                  <a:srgbClr val="F0F2F5"/>
                </a:highlight>
              </a:rPr>
              <a:t>f"Error: Aeropuerto de inicio o fin no existe."</a:t>
            </a:r>
            <a:endParaRPr sz="1050">
              <a:solidFill>
                <a:srgbClr val="188038"/>
              </a:solidFill>
              <a:highlight>
                <a:srgbClr val="F0F2F5"/>
              </a:highlight>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Es una medida de seguridad. Antes de comenzar el algoritmo de búsqueda, el código verifica si los aeropuertos de inicio y fin existen como nodos (claves) en la red self.rutas.</a:t>
            </a:r>
            <a:endParaRPr b="1" sz="105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Si alguno no existe, la búsqueda es imposible y el método termina inmediatamente con un mensaje de error.</a:t>
            </a:r>
            <a:endParaRPr b="1" sz="1050">
              <a:solidFill>
                <a:schemeClr val="dk1"/>
              </a:solidFill>
              <a:latin typeface="Comfortaa"/>
              <a:ea typeface="Comfortaa"/>
              <a:cs typeface="Comfortaa"/>
              <a:sym typeface="Comfortaa"/>
            </a:endParaRPr>
          </a:p>
          <a:p>
            <a:pPr indent="0" lvl="0" marL="0" rtl="0" algn="l">
              <a:spcBef>
                <a:spcPts val="0"/>
              </a:spcBef>
              <a:spcAft>
                <a:spcPts val="0"/>
              </a:spcAft>
              <a:buNone/>
            </a:pPr>
            <a:r>
              <a:rPr lang="es-419" sz="1050">
                <a:solidFill>
                  <a:srgbClr val="B45908"/>
                </a:solidFill>
                <a:highlight>
                  <a:srgbClr val="F0F2F5"/>
                </a:highlight>
              </a:rPr>
              <a:t>queue</a:t>
            </a:r>
            <a:r>
              <a:rPr lang="es-419" sz="1050">
                <a:solidFill>
                  <a:srgbClr val="0A0A0A"/>
                </a:solidFill>
                <a:highlight>
                  <a:srgbClr val="F0F2F5"/>
                </a:highlight>
              </a:rPr>
              <a:t> = collections.deque([[inicio]])</a:t>
            </a:r>
            <a:endParaRPr sz="1050">
              <a:solidFill>
                <a:srgbClr val="0A0A0A"/>
              </a:solidFill>
              <a:highlight>
                <a:srgbClr val="F0F2F5"/>
              </a:highlight>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Estructura de datos clave, BFS requiere una cola (Queue) que funcione bajo la regla FIFO.</a:t>
            </a:r>
            <a:endParaRPr b="1" sz="105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La cola se inicializa conteniendo una lista ([inicio]). Esta lista representa el primer “camino” que vamos a explorar: un camino que </a:t>
            </a:r>
            <a:r>
              <a:rPr b="1" lang="es-419" sz="1050">
                <a:solidFill>
                  <a:schemeClr val="dk1"/>
                </a:solidFill>
                <a:latin typeface="Comfortaa"/>
                <a:ea typeface="Comfortaa"/>
                <a:cs typeface="Comfortaa"/>
                <a:sym typeface="Comfortaa"/>
              </a:rPr>
              <a:t>sólo</a:t>
            </a:r>
            <a:r>
              <a:rPr b="1" lang="es-419" sz="1050">
                <a:solidFill>
                  <a:schemeClr val="dk1"/>
                </a:solidFill>
                <a:latin typeface="Comfortaa"/>
                <a:ea typeface="Comfortaa"/>
                <a:cs typeface="Comfortaa"/>
                <a:sym typeface="Comfortaa"/>
              </a:rPr>
              <a:t> contiene el aeropuerto de inicio.</a:t>
            </a:r>
            <a:endParaRPr b="1" sz="105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Este algoritmo almacena el camino completo hasta ese nodo, lo que permite reconstruir la ruta final </a:t>
            </a:r>
            <a:r>
              <a:rPr b="1" lang="es-419" sz="1050">
                <a:solidFill>
                  <a:schemeClr val="dk1"/>
                </a:solidFill>
                <a:latin typeface="Comfortaa"/>
                <a:ea typeface="Comfortaa"/>
                <a:cs typeface="Comfortaa"/>
                <a:sym typeface="Comfortaa"/>
              </a:rPr>
              <a:t>fácilmente</a:t>
            </a:r>
            <a:r>
              <a:rPr b="1" lang="es-419" sz="1050">
                <a:solidFill>
                  <a:schemeClr val="dk1"/>
                </a:solidFill>
                <a:latin typeface="Comfortaa"/>
                <a:ea typeface="Comfortaa"/>
                <a:cs typeface="Comfortaa"/>
                <a:sym typeface="Comfortaa"/>
              </a:rPr>
              <a:t>. </a:t>
            </a:r>
            <a:endParaRPr b="1" sz="1050">
              <a:solidFill>
                <a:schemeClr val="dk1"/>
              </a:solidFill>
              <a:latin typeface="Comfortaa"/>
              <a:ea typeface="Comfortaa"/>
              <a:cs typeface="Comfortaa"/>
              <a:sym typeface="Comfortaa"/>
            </a:endParaRPr>
          </a:p>
          <a:p>
            <a:pPr indent="0" lvl="0" marL="0" rtl="0" algn="l">
              <a:spcBef>
                <a:spcPts val="0"/>
              </a:spcBef>
              <a:spcAft>
                <a:spcPts val="0"/>
              </a:spcAft>
              <a:buNone/>
            </a:pPr>
            <a:r>
              <a:rPr lang="es-419" sz="1050">
                <a:solidFill>
                  <a:srgbClr val="B45908"/>
                </a:solidFill>
                <a:highlight>
                  <a:srgbClr val="F0F2F5"/>
                </a:highlight>
              </a:rPr>
              <a:t>visitados</a:t>
            </a:r>
            <a:r>
              <a:rPr lang="es-419" sz="1050">
                <a:solidFill>
                  <a:srgbClr val="0A0A0A"/>
                </a:solidFill>
                <a:highlight>
                  <a:srgbClr val="F0F2F5"/>
                </a:highlight>
              </a:rPr>
              <a:t> = set()</a:t>
            </a:r>
            <a:endParaRPr sz="1050">
              <a:solidFill>
                <a:srgbClr val="0A0A0A"/>
              </a:solidFill>
              <a:highlight>
                <a:srgbClr val="F0F2F5"/>
              </a:highlight>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Se utiliza un conjunto (set( ) ) ya que son ideales para almacenar elementos </a:t>
            </a:r>
            <a:r>
              <a:rPr b="1" lang="es-419" sz="1050">
                <a:solidFill>
                  <a:schemeClr val="dk1"/>
                </a:solidFill>
                <a:latin typeface="Comfortaa"/>
                <a:ea typeface="Comfortaa"/>
                <a:cs typeface="Comfortaa"/>
                <a:sym typeface="Comfortaa"/>
              </a:rPr>
              <a:t>únicos</a:t>
            </a:r>
            <a:r>
              <a:rPr b="1" lang="es-419" sz="1050">
                <a:solidFill>
                  <a:schemeClr val="dk1"/>
                </a:solidFill>
                <a:latin typeface="Comfortaa"/>
                <a:ea typeface="Comfortaa"/>
                <a:cs typeface="Comfortaa"/>
                <a:sym typeface="Comfortaa"/>
              </a:rPr>
              <a:t> y verificar la pertenencia de un elemento de manera muy </a:t>
            </a:r>
            <a:r>
              <a:rPr b="1" lang="es-419" sz="1050">
                <a:solidFill>
                  <a:schemeClr val="dk1"/>
                </a:solidFill>
                <a:latin typeface="Comfortaa"/>
                <a:ea typeface="Comfortaa"/>
                <a:cs typeface="Comfortaa"/>
                <a:sym typeface="Comfortaa"/>
              </a:rPr>
              <a:t>rápida</a:t>
            </a:r>
            <a:r>
              <a:rPr b="1" lang="es-419" sz="1050">
                <a:solidFill>
                  <a:schemeClr val="dk1"/>
                </a:solidFill>
                <a:latin typeface="Comfortaa"/>
                <a:ea typeface="Comfortaa"/>
                <a:cs typeface="Comfortaa"/>
                <a:sym typeface="Comfortaa"/>
              </a:rPr>
              <a:t>. </a:t>
            </a:r>
            <a:endParaRPr b="1" sz="105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b="1" lang="es-419" sz="1050">
                <a:solidFill>
                  <a:schemeClr val="dk1"/>
                </a:solidFill>
                <a:latin typeface="Comfortaa"/>
                <a:ea typeface="Comfortaa"/>
                <a:cs typeface="Comfortaa"/>
                <a:sym typeface="Comfortaa"/>
              </a:rPr>
              <a:t>Este conjunto lleva un registro de qué aeropuerto ya ha sido visitado para evitar procesar varias veces un aeropuerto y entrar en un bucle infinito.</a:t>
            </a:r>
            <a:endParaRPr b="1" sz="105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000">
              <a:solidFill>
                <a:schemeClr val="dk1"/>
              </a:solidFill>
              <a:latin typeface="Comfortaa"/>
              <a:ea typeface="Comfortaa"/>
              <a:cs typeface="Comfortaa"/>
              <a:sym typeface="Comforta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1"/>
          <p:cNvSpPr txBox="1"/>
          <p:nvPr>
            <p:ph idx="1" type="body"/>
          </p:nvPr>
        </p:nvSpPr>
        <p:spPr>
          <a:xfrm>
            <a:off x="174000" y="89750"/>
            <a:ext cx="8754300" cy="1838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while</a:t>
            </a:r>
            <a:r>
              <a:rPr lang="es-419" sz="1050">
                <a:solidFill>
                  <a:srgbClr val="3B3B3B"/>
                </a:solidFill>
                <a:highlight>
                  <a:srgbClr val="FFFFFF"/>
                </a:highlight>
                <a:latin typeface="Courier New"/>
                <a:ea typeface="Courier New"/>
                <a:cs typeface="Courier New"/>
                <a:sym typeface="Courier New"/>
              </a:rPr>
              <a:t> queue:</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"""Sacamos el primer camino de la cola"""</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camino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queue.popleft()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actual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camino[</a:t>
            </a:r>
            <a:r>
              <a:rPr lang="es-419" sz="1050">
                <a:solidFill>
                  <a:schemeClr val="dk1"/>
                </a:solidFill>
                <a:highlight>
                  <a:srgbClr val="FFFFFF"/>
                </a:highlight>
                <a:latin typeface="Courier New"/>
                <a:ea typeface="Courier New"/>
                <a:cs typeface="Courier New"/>
                <a:sym typeface="Courier New"/>
              </a:rPr>
              <a:t>-</a:t>
            </a:r>
            <a:r>
              <a:rPr lang="es-419" sz="1050">
                <a:solidFill>
                  <a:srgbClr val="098658"/>
                </a:solidFill>
                <a:highlight>
                  <a:srgbClr val="FFFFFF"/>
                </a:highlight>
                <a:latin typeface="Courier New"/>
                <a:ea typeface="Courier New"/>
                <a:cs typeface="Courier New"/>
                <a:sym typeface="Courier New"/>
              </a:rPr>
              <a:t>1</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actual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fin:</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camino</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43" name="Google Shape;643;p91"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44" name="Google Shape;644;p91"/>
          <p:cNvSpPr txBox="1"/>
          <p:nvPr/>
        </p:nvSpPr>
        <p:spPr>
          <a:xfrm>
            <a:off x="174000" y="2318125"/>
            <a:ext cx="8811600" cy="2639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1"/>
                </a:solidFill>
                <a:latin typeface="Comfortaa"/>
                <a:ea typeface="Comfortaa"/>
                <a:cs typeface="Comfortaa"/>
                <a:sym typeface="Comfortaa"/>
              </a:rPr>
              <a:t>Este bucle (while queue: ) se ejecuta mientras haya pendientes de explorar en la cola (queue).</a:t>
            </a:r>
            <a:endParaRPr b="1">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b="1" lang="es-419">
                <a:solidFill>
                  <a:schemeClr val="dk1"/>
                </a:solidFill>
                <a:latin typeface="Comfortaa"/>
                <a:ea typeface="Comfortaa"/>
                <a:cs typeface="Comfortaa"/>
                <a:sym typeface="Comfortaa"/>
              </a:rPr>
              <a:t>camino = queue.popleft ( ): Está es la operación clave de la cola FIFO. Extrae la lista del camino </a:t>
            </a:r>
            <a:r>
              <a:rPr b="1" lang="es-419">
                <a:solidFill>
                  <a:schemeClr val="dk1"/>
                </a:solidFill>
                <a:latin typeface="Comfortaa"/>
                <a:ea typeface="Comfortaa"/>
                <a:cs typeface="Comfortaa"/>
                <a:sym typeface="Comfortaa"/>
              </a:rPr>
              <a:t>más</a:t>
            </a:r>
            <a:r>
              <a:rPr b="1" lang="es-419">
                <a:solidFill>
                  <a:schemeClr val="dk1"/>
                </a:solidFill>
                <a:latin typeface="Comfortaa"/>
                <a:ea typeface="Comfortaa"/>
                <a:cs typeface="Comfortaa"/>
                <a:sym typeface="Comfortaa"/>
              </a:rPr>
              <a:t> antigua de la cola.</a:t>
            </a:r>
            <a:endParaRPr b="1">
              <a:solidFill>
                <a:schemeClr val="dk1"/>
              </a:solidFill>
              <a:latin typeface="Comfortaa"/>
              <a:ea typeface="Comfortaa"/>
              <a:cs typeface="Comfortaa"/>
              <a:sym typeface="Comfortaa"/>
            </a:endParaRPr>
          </a:p>
          <a:p>
            <a:pPr indent="-317500" lvl="0" marL="457200" rtl="0" algn="l">
              <a:spcBef>
                <a:spcPts val="0"/>
              </a:spcBef>
              <a:spcAft>
                <a:spcPts val="0"/>
              </a:spcAft>
              <a:buClr>
                <a:schemeClr val="dk1"/>
              </a:buClr>
              <a:buSzPts val="1400"/>
              <a:buFont typeface="Comfortaa"/>
              <a:buChar char="●"/>
            </a:pPr>
            <a:r>
              <a:rPr b="1" lang="es-419">
                <a:solidFill>
                  <a:schemeClr val="dk1"/>
                </a:solidFill>
                <a:latin typeface="Comfortaa"/>
                <a:ea typeface="Comfortaa"/>
                <a:cs typeface="Comfortaa"/>
                <a:sym typeface="Comfortaa"/>
              </a:rPr>
              <a:t>actual = camino [-1] : Identifica el </a:t>
            </a:r>
            <a:r>
              <a:rPr b="1" lang="es-419">
                <a:solidFill>
                  <a:schemeClr val="dk1"/>
                </a:solidFill>
                <a:latin typeface="Comfortaa"/>
                <a:ea typeface="Comfortaa"/>
                <a:cs typeface="Comfortaa"/>
                <a:sym typeface="Comfortaa"/>
              </a:rPr>
              <a:t>último</a:t>
            </a:r>
            <a:r>
              <a:rPr b="1" lang="es-419">
                <a:solidFill>
                  <a:schemeClr val="dk1"/>
                </a:solidFill>
                <a:latin typeface="Comfortaa"/>
                <a:ea typeface="Comfortaa"/>
                <a:cs typeface="Comfortaa"/>
                <a:sym typeface="Comfortaa"/>
              </a:rPr>
              <a:t> aeropuerto de ese camino, que es el nodo que vamos a </a:t>
            </a:r>
            <a:r>
              <a:rPr b="1" lang="es-419">
                <a:solidFill>
                  <a:schemeClr val="dk1"/>
                </a:solidFill>
                <a:latin typeface="Comfortaa"/>
                <a:ea typeface="Comfortaa"/>
                <a:cs typeface="Comfortaa"/>
                <a:sym typeface="Comfortaa"/>
              </a:rPr>
              <a:t>explorar</a:t>
            </a:r>
            <a:r>
              <a:rPr b="1" lang="es-419">
                <a:solidFill>
                  <a:schemeClr val="dk1"/>
                </a:solidFill>
                <a:latin typeface="Comfortaa"/>
                <a:ea typeface="Comfortaa"/>
                <a:cs typeface="Comfortaa"/>
                <a:sym typeface="Comfortaa"/>
              </a:rPr>
              <a:t> a continuación.</a:t>
            </a:r>
            <a:endParaRPr b="1">
              <a:solidFill>
                <a:schemeClr val="dk1"/>
              </a:solidFill>
              <a:latin typeface="Comfortaa"/>
              <a:ea typeface="Comfortaa"/>
              <a:cs typeface="Comfortaa"/>
              <a:sym typeface="Comfortaa"/>
            </a:endParaRPr>
          </a:p>
          <a:p>
            <a:pPr indent="0" lvl="0" marL="0" rtl="0" algn="l">
              <a:spcBef>
                <a:spcPts val="0"/>
              </a:spcBef>
              <a:spcAft>
                <a:spcPts val="0"/>
              </a:spcAft>
              <a:buNone/>
            </a:pPr>
            <a:r>
              <a:rPr lang="es-419">
                <a:solidFill>
                  <a:srgbClr val="9334E6"/>
                </a:solidFill>
                <a:highlight>
                  <a:srgbClr val="F0F2F5"/>
                </a:highlight>
              </a:rPr>
              <a:t>if</a:t>
            </a:r>
            <a:r>
              <a:rPr lang="es-419">
                <a:solidFill>
                  <a:srgbClr val="0A0A0A"/>
                </a:solidFill>
                <a:highlight>
                  <a:srgbClr val="F0F2F5"/>
                </a:highlight>
              </a:rPr>
              <a:t> actual == fin:</a:t>
            </a:r>
            <a:endParaRPr>
              <a:solidFill>
                <a:srgbClr val="0A0A0A"/>
              </a:solidFill>
              <a:highlight>
                <a:srgbClr val="F0F2F5"/>
              </a:highlight>
            </a:endParaRPr>
          </a:p>
          <a:p>
            <a:pPr indent="0" lvl="0" marL="0" rtl="0" algn="l">
              <a:spcBef>
                <a:spcPts val="0"/>
              </a:spcBef>
              <a:spcAft>
                <a:spcPts val="0"/>
              </a:spcAft>
              <a:buNone/>
            </a:pPr>
            <a:r>
              <a:rPr lang="es-419">
                <a:solidFill>
                  <a:srgbClr val="0A0A0A"/>
                </a:solidFill>
                <a:highlight>
                  <a:srgbClr val="F0F2F5"/>
                </a:highlight>
              </a:rPr>
              <a:t>    </a:t>
            </a:r>
            <a:r>
              <a:rPr lang="es-419">
                <a:solidFill>
                  <a:srgbClr val="9334E6"/>
                </a:solidFill>
                <a:highlight>
                  <a:srgbClr val="F0F2F5"/>
                </a:highlight>
              </a:rPr>
              <a:t>return</a:t>
            </a:r>
            <a:r>
              <a:rPr lang="es-419">
                <a:solidFill>
                  <a:srgbClr val="0A0A0A"/>
                </a:solidFill>
                <a:highlight>
                  <a:srgbClr val="F0F2F5"/>
                </a:highlight>
              </a:rPr>
              <a:t> camino</a:t>
            </a:r>
            <a:endParaRPr>
              <a:solidFill>
                <a:srgbClr val="0A0A0A"/>
              </a:solidFill>
              <a:highlight>
                <a:srgbClr val="F0F2F5"/>
              </a:highlight>
            </a:endParaRPr>
          </a:p>
          <a:p>
            <a:pPr indent="-317500" lvl="0" marL="457200" rtl="0" algn="l">
              <a:spcBef>
                <a:spcPts val="0"/>
              </a:spcBef>
              <a:spcAft>
                <a:spcPts val="0"/>
              </a:spcAft>
              <a:buClr>
                <a:srgbClr val="0A0A0A"/>
              </a:buClr>
              <a:buSzPts val="1400"/>
              <a:buFont typeface="Comfortaa"/>
              <a:buChar char="●"/>
            </a:pPr>
            <a:r>
              <a:rPr b="1" lang="es-419">
                <a:solidFill>
                  <a:srgbClr val="0A0A0A"/>
                </a:solidFill>
                <a:latin typeface="Comfortaa"/>
                <a:ea typeface="Comfortaa"/>
                <a:cs typeface="Comfortaa"/>
                <a:sym typeface="Comfortaa"/>
              </a:rPr>
              <a:t>Si el nodo actual es el aeropuerto destino (fin), el algoritmo ha encontrado una ruta.</a:t>
            </a:r>
            <a:endParaRPr b="1">
              <a:solidFill>
                <a:srgbClr val="0A0A0A"/>
              </a:solidFill>
              <a:latin typeface="Comfortaa"/>
              <a:ea typeface="Comfortaa"/>
              <a:cs typeface="Comfortaa"/>
              <a:sym typeface="Comfortaa"/>
            </a:endParaRPr>
          </a:p>
          <a:p>
            <a:pPr indent="-317500" lvl="0" marL="457200" rtl="0" algn="l">
              <a:spcBef>
                <a:spcPts val="0"/>
              </a:spcBef>
              <a:spcAft>
                <a:spcPts val="0"/>
              </a:spcAft>
              <a:buClr>
                <a:srgbClr val="0A0A0A"/>
              </a:buClr>
              <a:buSzPts val="1400"/>
              <a:buFont typeface="Comfortaa"/>
              <a:buChar char="●"/>
            </a:pPr>
            <a:r>
              <a:rPr b="1" lang="es-419">
                <a:solidFill>
                  <a:srgbClr val="0A0A0A"/>
                </a:solidFill>
                <a:latin typeface="Comfortaa"/>
                <a:ea typeface="Comfortaa"/>
                <a:cs typeface="Comfortaa"/>
                <a:sym typeface="Comfortaa"/>
              </a:rPr>
              <a:t>Debido a la naturaleza de BFS (explora todas las rutas de longitud n hasta n+1), </a:t>
            </a:r>
            <a:r>
              <a:rPr b="1" lang="es-419">
                <a:solidFill>
                  <a:srgbClr val="0A0A0A"/>
                </a:solidFill>
                <a:latin typeface="Comfortaa"/>
                <a:ea typeface="Comfortaa"/>
                <a:cs typeface="Comfortaa"/>
                <a:sym typeface="Comfortaa"/>
              </a:rPr>
              <a:t>esta</a:t>
            </a:r>
            <a:r>
              <a:rPr b="1" lang="es-419">
                <a:solidFill>
                  <a:srgbClr val="0A0A0A"/>
                </a:solidFill>
                <a:latin typeface="Comfortaa"/>
                <a:ea typeface="Comfortaa"/>
                <a:cs typeface="Comfortaa"/>
                <a:sym typeface="Comfortaa"/>
              </a:rPr>
              <a:t> es </a:t>
            </a:r>
            <a:r>
              <a:rPr b="1" lang="es-419">
                <a:solidFill>
                  <a:srgbClr val="0A0A0A"/>
                </a:solidFill>
                <a:latin typeface="Comfortaa"/>
                <a:ea typeface="Comfortaa"/>
                <a:cs typeface="Comfortaa"/>
                <a:sym typeface="Comfortaa"/>
              </a:rPr>
              <a:t>automáticamente</a:t>
            </a:r>
            <a:r>
              <a:rPr b="1" lang="es-419">
                <a:solidFill>
                  <a:srgbClr val="0A0A0A"/>
                </a:solidFill>
                <a:latin typeface="Comfortaa"/>
                <a:ea typeface="Comfortaa"/>
                <a:cs typeface="Comfortaa"/>
                <a:sym typeface="Comfortaa"/>
              </a:rPr>
              <a:t> la ruta con el </a:t>
            </a:r>
            <a:r>
              <a:rPr b="1" lang="es-419">
                <a:solidFill>
                  <a:srgbClr val="0A0A0A"/>
                </a:solidFill>
                <a:latin typeface="Comfortaa"/>
                <a:ea typeface="Comfortaa"/>
                <a:cs typeface="Comfortaa"/>
                <a:sym typeface="Comfortaa"/>
              </a:rPr>
              <a:t>mínimo</a:t>
            </a:r>
            <a:r>
              <a:rPr b="1" lang="es-419">
                <a:solidFill>
                  <a:srgbClr val="0A0A0A"/>
                </a:solidFill>
                <a:latin typeface="Comfortaa"/>
                <a:ea typeface="Comfortaa"/>
                <a:cs typeface="Comfortaa"/>
                <a:sym typeface="Comfortaa"/>
              </a:rPr>
              <a:t> numero de escalas. El algoritmo termina y devuelve el camino completo.</a:t>
            </a:r>
            <a:endParaRPr b="1">
              <a:solidFill>
                <a:srgbClr val="0A0A0A"/>
              </a:solidFill>
              <a:latin typeface="Comfortaa"/>
              <a:ea typeface="Comfortaa"/>
              <a:cs typeface="Comfortaa"/>
              <a:sym typeface="Comfortaa"/>
            </a:endParaRPr>
          </a:p>
          <a:p>
            <a:pPr indent="0" lvl="0" marL="0" rtl="0" algn="l">
              <a:spcBef>
                <a:spcPts val="0"/>
              </a:spcBef>
              <a:spcAft>
                <a:spcPts val="0"/>
              </a:spcAft>
              <a:buNone/>
            </a:pPr>
            <a:r>
              <a:t/>
            </a:r>
            <a:endParaRPr b="1" sz="1050">
              <a:solidFill>
                <a:srgbClr val="0A0A0A"/>
              </a:solidFill>
              <a:latin typeface="Comfortaa"/>
              <a:ea typeface="Comfortaa"/>
              <a:cs typeface="Comfortaa"/>
              <a:sym typeface="Comfortaa"/>
            </a:endParaRPr>
          </a:p>
          <a:p>
            <a:pPr indent="0" lvl="0" marL="457200" rtl="0" algn="l">
              <a:spcBef>
                <a:spcPts val="0"/>
              </a:spcBef>
              <a:spcAft>
                <a:spcPts val="0"/>
              </a:spcAft>
              <a:buNone/>
            </a:pPr>
            <a:r>
              <a:t/>
            </a:r>
            <a:endParaRPr b="1" sz="1100">
              <a:solidFill>
                <a:schemeClr val="dk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871300" y="445025"/>
            <a:ext cx="5058000" cy="572700"/>
          </a:xfrm>
          <a:prstGeom prst="rect">
            <a:avLst/>
          </a:prstGeom>
          <a:solidFill>
            <a:srgbClr val="07376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a:solidFill>
                  <a:schemeClr val="lt1"/>
                </a:solidFill>
                <a:latin typeface="Amatic SC"/>
                <a:ea typeface="Amatic SC"/>
                <a:cs typeface="Amatic SC"/>
                <a:sym typeface="Amatic SC"/>
              </a:rPr>
              <a:t>justificación para la representación de pilas o listas</a:t>
            </a:r>
            <a:endParaRPr b="1">
              <a:solidFill>
                <a:schemeClr val="lt1"/>
              </a:solidFill>
              <a:latin typeface="Amatic SC"/>
              <a:ea typeface="Amatic SC"/>
              <a:cs typeface="Amatic SC"/>
              <a:sym typeface="Amatic SC"/>
            </a:endParaRPr>
          </a:p>
        </p:txBody>
      </p:sp>
      <p:sp>
        <p:nvSpPr>
          <p:cNvPr id="116" name="Google Shape;116;p20"/>
          <p:cNvSpPr txBox="1"/>
          <p:nvPr>
            <p:ph idx="1" type="body"/>
          </p:nvPr>
        </p:nvSpPr>
        <p:spPr>
          <a:xfrm>
            <a:off x="311700" y="1152475"/>
            <a:ext cx="8520600" cy="3741000"/>
          </a:xfrm>
          <a:prstGeom prst="rect">
            <a:avLst/>
          </a:prstGeom>
          <a:solidFill>
            <a:srgbClr val="073763"/>
          </a:solidFill>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419">
                <a:solidFill>
                  <a:schemeClr val="lt1"/>
                </a:solidFill>
                <a:latin typeface="Comfortaa"/>
                <a:ea typeface="Comfortaa"/>
                <a:cs typeface="Comfortaa"/>
                <a:sym typeface="Comfortaa"/>
              </a:rPr>
              <a:t>Analizando las ventajas y desventajas de la </a:t>
            </a:r>
            <a:r>
              <a:rPr b="1" lang="es-419">
                <a:solidFill>
                  <a:schemeClr val="lt1"/>
                </a:solidFill>
                <a:latin typeface="Comfortaa"/>
                <a:ea typeface="Comfortaa"/>
                <a:cs typeface="Comfortaa"/>
                <a:sym typeface="Comfortaa"/>
              </a:rPr>
              <a:t>representación</a:t>
            </a:r>
            <a:r>
              <a:rPr b="1" lang="es-419">
                <a:solidFill>
                  <a:schemeClr val="lt1"/>
                </a:solidFill>
                <a:latin typeface="Comfortaa"/>
                <a:ea typeface="Comfortaa"/>
                <a:cs typeface="Comfortaa"/>
                <a:sym typeface="Comfortaa"/>
              </a:rPr>
              <a:t> de pilas y listas:</a:t>
            </a:r>
            <a:endParaRPr b="1">
              <a:solidFill>
                <a:schemeClr val="lt1"/>
              </a:solidFill>
              <a:latin typeface="Comfortaa"/>
              <a:ea typeface="Comfortaa"/>
              <a:cs typeface="Comfortaa"/>
              <a:sym typeface="Comfortaa"/>
            </a:endParaRPr>
          </a:p>
          <a:p>
            <a:pPr indent="0" lvl="0" marL="0" rtl="0" algn="l">
              <a:spcBef>
                <a:spcPts val="1200"/>
              </a:spcBef>
              <a:spcAft>
                <a:spcPts val="0"/>
              </a:spcAft>
              <a:buNone/>
            </a:pPr>
            <a:r>
              <a:rPr b="1" lang="es-419">
                <a:solidFill>
                  <a:schemeClr val="lt1"/>
                </a:solidFill>
                <a:latin typeface="Comfortaa"/>
                <a:ea typeface="Comfortaa"/>
                <a:cs typeface="Comfortaa"/>
                <a:sym typeface="Comfortaa"/>
              </a:rPr>
              <a:t>Para agregar o eliminar “equipaje”, por ejemplo (en el caso que el pasajero decida no llevar alguno de ellos), no necesariamente va a ser el </a:t>
            </a:r>
            <a:r>
              <a:rPr b="1" lang="es-419">
                <a:solidFill>
                  <a:schemeClr val="lt1"/>
                </a:solidFill>
                <a:latin typeface="Comfortaa"/>
                <a:ea typeface="Comfortaa"/>
                <a:cs typeface="Comfortaa"/>
                <a:sym typeface="Comfortaa"/>
              </a:rPr>
              <a:t>último</a:t>
            </a:r>
            <a:r>
              <a:rPr b="1" lang="es-419">
                <a:solidFill>
                  <a:schemeClr val="lt1"/>
                </a:solidFill>
                <a:latin typeface="Comfortaa"/>
                <a:ea typeface="Comfortaa"/>
                <a:cs typeface="Comfortaa"/>
                <a:sym typeface="Comfortaa"/>
              </a:rPr>
              <a:t> que se </a:t>
            </a:r>
            <a:r>
              <a:rPr b="1" lang="es-419">
                <a:solidFill>
                  <a:schemeClr val="lt1"/>
                </a:solidFill>
                <a:latin typeface="Comfortaa"/>
                <a:ea typeface="Comfortaa"/>
                <a:cs typeface="Comfortaa"/>
                <a:sym typeface="Comfortaa"/>
              </a:rPr>
              <a:t>cargó</a:t>
            </a:r>
            <a:r>
              <a:rPr b="1" lang="es-419">
                <a:solidFill>
                  <a:schemeClr val="lt1"/>
                </a:solidFill>
                <a:latin typeface="Comfortaa"/>
                <a:ea typeface="Comfortaa"/>
                <a:cs typeface="Comfortaa"/>
                <a:sym typeface="Comfortaa"/>
              </a:rPr>
              <a:t>, puede llevar un bolso pequeño, una mochila y un bolso grande, cargado en ese orden, pero luego decide dejar la mochila, que se </a:t>
            </a:r>
            <a:r>
              <a:rPr b="1" lang="es-419">
                <a:solidFill>
                  <a:schemeClr val="lt1"/>
                </a:solidFill>
                <a:latin typeface="Comfortaa"/>
                <a:ea typeface="Comfortaa"/>
                <a:cs typeface="Comfortaa"/>
                <a:sym typeface="Comfortaa"/>
              </a:rPr>
              <a:t>encontraba</a:t>
            </a:r>
            <a:r>
              <a:rPr b="1" lang="es-419">
                <a:solidFill>
                  <a:schemeClr val="lt1"/>
                </a:solidFill>
                <a:latin typeface="Comfortaa"/>
                <a:ea typeface="Comfortaa"/>
                <a:cs typeface="Comfortaa"/>
                <a:sym typeface="Comfortaa"/>
              </a:rPr>
              <a:t> en la </a:t>
            </a:r>
            <a:r>
              <a:rPr b="1" lang="es-419">
                <a:solidFill>
                  <a:schemeClr val="lt1"/>
                </a:solidFill>
                <a:latin typeface="Comfortaa"/>
                <a:ea typeface="Comfortaa"/>
                <a:cs typeface="Comfortaa"/>
                <a:sym typeface="Comfortaa"/>
              </a:rPr>
              <a:t>posición</a:t>
            </a:r>
            <a:r>
              <a:rPr b="1" lang="es-419">
                <a:solidFill>
                  <a:schemeClr val="lt1"/>
                </a:solidFill>
                <a:latin typeface="Comfortaa"/>
                <a:ea typeface="Comfortaa"/>
                <a:cs typeface="Comfortaa"/>
                <a:sym typeface="Comfortaa"/>
              </a:rPr>
              <a:t> [ 1 ] de la lista, es necesario acceder al elemento por posición, por lo que se encontraría más útil la representación de listas.</a:t>
            </a:r>
            <a:endParaRPr b="1">
              <a:solidFill>
                <a:schemeClr val="lt1"/>
              </a:solidFill>
              <a:latin typeface="Comfortaa"/>
              <a:ea typeface="Comfortaa"/>
              <a:cs typeface="Comfortaa"/>
              <a:sym typeface="Comfortaa"/>
            </a:endParaRPr>
          </a:p>
          <a:p>
            <a:pPr indent="0" lvl="0" marL="0" rtl="0" algn="l">
              <a:spcBef>
                <a:spcPts val="1200"/>
              </a:spcBef>
              <a:spcAft>
                <a:spcPts val="1200"/>
              </a:spcAft>
              <a:buNone/>
            </a:pPr>
            <a:r>
              <a:rPr b="1" lang="es-419">
                <a:solidFill>
                  <a:schemeClr val="lt1"/>
                </a:solidFill>
                <a:latin typeface="Comfortaa"/>
                <a:ea typeface="Comfortaa"/>
                <a:cs typeface="Comfortaa"/>
                <a:sym typeface="Comfortaa"/>
              </a:rPr>
              <a:t>Sin embargo, en “historial de vuelo”, en el caso de cancelar un vuelo, </a:t>
            </a:r>
            <a:r>
              <a:rPr b="1" lang="es-419">
                <a:solidFill>
                  <a:schemeClr val="lt1"/>
                </a:solidFill>
                <a:latin typeface="Comfortaa"/>
                <a:ea typeface="Comfortaa"/>
                <a:cs typeface="Comfortaa"/>
                <a:sym typeface="Comfortaa"/>
              </a:rPr>
              <a:t>esté</a:t>
            </a:r>
            <a:r>
              <a:rPr b="1" lang="es-419">
                <a:solidFill>
                  <a:schemeClr val="lt1"/>
                </a:solidFill>
                <a:latin typeface="Comfortaa"/>
                <a:ea typeface="Comfortaa"/>
                <a:cs typeface="Comfortaa"/>
                <a:sym typeface="Comfortaa"/>
              </a:rPr>
              <a:t> siempre sería el </a:t>
            </a:r>
            <a:r>
              <a:rPr b="1" lang="es-419">
                <a:solidFill>
                  <a:schemeClr val="lt1"/>
                </a:solidFill>
                <a:latin typeface="Comfortaa"/>
                <a:ea typeface="Comfortaa"/>
                <a:cs typeface="Comfortaa"/>
                <a:sym typeface="Comfortaa"/>
              </a:rPr>
              <a:t>último</a:t>
            </a:r>
            <a:r>
              <a:rPr b="1" lang="es-419">
                <a:solidFill>
                  <a:schemeClr val="lt1"/>
                </a:solidFill>
                <a:latin typeface="Comfortaa"/>
                <a:ea typeface="Comfortaa"/>
                <a:cs typeface="Comfortaa"/>
                <a:sym typeface="Comfortaa"/>
              </a:rPr>
              <a:t>, Por lo que no es necesario acceder por posición para agregar o eliminar, entonces resulta </a:t>
            </a:r>
            <a:r>
              <a:rPr b="1" lang="es-419">
                <a:solidFill>
                  <a:schemeClr val="lt1"/>
                </a:solidFill>
                <a:latin typeface="Comfortaa"/>
                <a:ea typeface="Comfortaa"/>
                <a:cs typeface="Comfortaa"/>
                <a:sym typeface="Comfortaa"/>
              </a:rPr>
              <a:t>más</a:t>
            </a:r>
            <a:r>
              <a:rPr b="1" lang="es-419">
                <a:solidFill>
                  <a:schemeClr val="lt1"/>
                </a:solidFill>
                <a:latin typeface="Comfortaa"/>
                <a:ea typeface="Comfortaa"/>
                <a:cs typeface="Comfortaa"/>
                <a:sym typeface="Comfortaa"/>
              </a:rPr>
              <a:t> </a:t>
            </a:r>
            <a:r>
              <a:rPr b="1" lang="es-419">
                <a:solidFill>
                  <a:schemeClr val="lt1"/>
                </a:solidFill>
                <a:latin typeface="Comfortaa"/>
                <a:ea typeface="Comfortaa"/>
                <a:cs typeface="Comfortaa"/>
                <a:sym typeface="Comfortaa"/>
              </a:rPr>
              <a:t>práctico</a:t>
            </a:r>
            <a:r>
              <a:rPr b="1" lang="es-419">
                <a:solidFill>
                  <a:schemeClr val="lt1"/>
                </a:solidFill>
                <a:latin typeface="Comfortaa"/>
                <a:ea typeface="Comfortaa"/>
                <a:cs typeface="Comfortaa"/>
                <a:sym typeface="Comfortaa"/>
              </a:rPr>
              <a:t> y eficiente la representación de pilas.</a:t>
            </a:r>
            <a:endParaRPr b="1">
              <a:solidFill>
                <a:schemeClr val="lt1"/>
              </a:solidFill>
              <a:latin typeface="Comfortaa"/>
              <a:ea typeface="Comfortaa"/>
              <a:cs typeface="Comfortaa"/>
              <a:sym typeface="Comfortaa"/>
            </a:endParaRPr>
          </a:p>
        </p:txBody>
      </p:sp>
      <p:pic>
        <p:nvPicPr>
          <p:cNvPr id="117" name="Google Shape;117;p20" title="logo unab.png"/>
          <p:cNvPicPr preferRelativeResize="0"/>
          <p:nvPr/>
        </p:nvPicPr>
        <p:blipFill>
          <a:blip r:embed="rId3">
            <a:alphaModFix/>
          </a:blip>
          <a:stretch>
            <a:fillRect/>
          </a:stretch>
        </p:blipFill>
        <p:spPr>
          <a:xfrm>
            <a:off x="6881825" y="239125"/>
            <a:ext cx="1809750" cy="984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2"/>
          <p:cNvSpPr txBox="1"/>
          <p:nvPr>
            <p:ph idx="1" type="body"/>
          </p:nvPr>
        </p:nvSpPr>
        <p:spPr>
          <a:xfrm>
            <a:off x="57375" y="114750"/>
            <a:ext cx="8951400" cy="26280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actual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visitados: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visitados.add(actual)</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d, p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.rutas[actual]:</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nuevo_camino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267F99"/>
                </a:solidFill>
                <a:highlight>
                  <a:srgbClr val="FFFFFF"/>
                </a:highlight>
                <a:latin typeface="Courier New"/>
                <a:ea typeface="Courier New"/>
                <a:cs typeface="Courier New"/>
                <a:sym typeface="Courier New"/>
              </a:rPr>
              <a:t>list</a:t>
            </a:r>
            <a:r>
              <a:rPr lang="es-419" sz="1050">
                <a:solidFill>
                  <a:srgbClr val="3B3B3B"/>
                </a:solidFill>
                <a:highlight>
                  <a:srgbClr val="FFFFFF"/>
                </a:highlight>
                <a:latin typeface="Courier New"/>
                <a:ea typeface="Courier New"/>
                <a:cs typeface="Courier New"/>
                <a:sym typeface="Courier New"/>
              </a:rPr>
              <a:t>(camino)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nuevo_camino.append(d)</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queue.append(nuevo_camino)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"No se encontró una ruta entre los aeropuertos especificados."</a:t>
            </a:r>
            <a:endParaRPr sz="1050">
              <a:solidFill>
                <a:srgbClr val="A31515"/>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50" name="Google Shape;650;p92"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51" name="Google Shape;651;p92"/>
          <p:cNvSpPr txBox="1"/>
          <p:nvPr/>
        </p:nvSpPr>
        <p:spPr>
          <a:xfrm>
            <a:off x="57375" y="2742750"/>
            <a:ext cx="9008700" cy="2329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dk1"/>
                </a:solidFill>
                <a:latin typeface="Comfortaa"/>
                <a:ea typeface="Comfortaa"/>
                <a:cs typeface="Comfortaa"/>
                <a:sym typeface="Comfortaa"/>
              </a:rPr>
              <a:t>Exploración de vecinos y expansión de la cola:</a:t>
            </a:r>
            <a:endParaRPr b="1" sz="12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if actual not in visitados: </a:t>
            </a:r>
            <a:r>
              <a:rPr lang="es-419" sz="1100">
                <a:solidFill>
                  <a:schemeClr val="dk1"/>
                </a:solidFill>
                <a:latin typeface="Comfortaa"/>
                <a:ea typeface="Comfortaa"/>
                <a:cs typeface="Comfortaa"/>
                <a:sym typeface="Comfortaa"/>
              </a:rPr>
              <a:t>Evita procesar aeropuertos ya visitados en rutas anteriores.</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visitados.add(actual) : </a:t>
            </a:r>
            <a:r>
              <a:rPr lang="es-419" sz="1100">
                <a:solidFill>
                  <a:schemeClr val="dk1"/>
                </a:solidFill>
                <a:latin typeface="Comfortaa"/>
                <a:ea typeface="Comfortaa"/>
                <a:cs typeface="Comfortaa"/>
                <a:sym typeface="Comfortaa"/>
              </a:rPr>
              <a:t>Marca el aeropuerto actual como visitado.</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for d, p in self.rutas [actual] : </a:t>
            </a:r>
            <a:r>
              <a:rPr lang="es-419" sz="1100">
                <a:solidFill>
                  <a:schemeClr val="dk1"/>
                </a:solidFill>
                <a:latin typeface="Comfortaa"/>
                <a:ea typeface="Comfortaa"/>
                <a:cs typeface="Comfortaa"/>
                <a:sym typeface="Comfortaa"/>
              </a:rPr>
              <a:t>Itera sobre todos los aeropuertos salientes desde el aeropuerto actual.</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nuevo_camino = list (camino) : </a:t>
            </a:r>
            <a:r>
              <a:rPr lang="es-419" sz="1100">
                <a:solidFill>
                  <a:schemeClr val="dk1"/>
                </a:solidFill>
                <a:latin typeface="Comfortaa"/>
                <a:ea typeface="Comfortaa"/>
                <a:cs typeface="Comfortaa"/>
                <a:sym typeface="Comfortaa"/>
              </a:rPr>
              <a:t>Crea una copia del camino actual. Esto es crucial ya que si no se copiara, todas las rutas compartirían la misma lista en memoria, lo que causaría errores. </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nuevo_camino.append (d) : </a:t>
            </a:r>
            <a:r>
              <a:rPr lang="es-419" sz="1100">
                <a:solidFill>
                  <a:schemeClr val="dk1"/>
                </a:solidFill>
                <a:latin typeface="Comfortaa"/>
                <a:ea typeface="Comfortaa"/>
                <a:cs typeface="Comfortaa"/>
                <a:sym typeface="Comfortaa"/>
              </a:rPr>
              <a:t>Extiende la copia del camino con el nuevo destino.</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queue.append (nuevo_camino) : </a:t>
            </a:r>
            <a:r>
              <a:rPr lang="es-419" sz="1100">
                <a:solidFill>
                  <a:schemeClr val="dk1"/>
                </a:solidFill>
                <a:latin typeface="Comfortaa"/>
                <a:ea typeface="Comfortaa"/>
                <a:cs typeface="Comfortaa"/>
                <a:sym typeface="Comfortaa"/>
              </a:rPr>
              <a:t>Añade este nuevo camino completo al final de la cola.</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lang="es-419" sz="1050">
                <a:solidFill>
                  <a:srgbClr val="9334E6"/>
                </a:solidFill>
                <a:highlight>
                  <a:srgbClr val="F0F2F5"/>
                </a:highlight>
              </a:rPr>
              <a:t>return</a:t>
            </a:r>
            <a:r>
              <a:rPr lang="es-419" sz="1050">
                <a:solidFill>
                  <a:srgbClr val="0A0A0A"/>
                </a:solidFill>
                <a:highlight>
                  <a:srgbClr val="F0F2F5"/>
                </a:highlight>
              </a:rPr>
              <a:t> </a:t>
            </a:r>
            <a:r>
              <a:rPr lang="es-419" sz="1050">
                <a:solidFill>
                  <a:srgbClr val="188038"/>
                </a:solidFill>
                <a:highlight>
                  <a:srgbClr val="F0F2F5"/>
                </a:highlight>
              </a:rPr>
              <a:t>f"No se encontró una ruta entre los aeropuertos especificados." </a:t>
            </a:r>
            <a:r>
              <a:rPr lang="es-419" sz="1050">
                <a:solidFill>
                  <a:schemeClr val="dk1"/>
                </a:solidFill>
                <a:highlight>
                  <a:srgbClr val="F0F2F5"/>
                </a:highlight>
                <a:latin typeface="Comfortaa"/>
                <a:ea typeface="Comfortaa"/>
                <a:cs typeface="Comfortaa"/>
                <a:sym typeface="Comfortaa"/>
              </a:rPr>
              <a:t>: </a:t>
            </a:r>
            <a:r>
              <a:rPr lang="es-419" sz="1050">
                <a:solidFill>
                  <a:schemeClr val="dk1"/>
                </a:solidFill>
                <a:latin typeface="Comfortaa"/>
                <a:ea typeface="Comfortaa"/>
                <a:cs typeface="Comfortaa"/>
                <a:sym typeface="Comfortaa"/>
              </a:rPr>
              <a:t>Si el bucle while termina ( que significa que la cola se vació por completo), implica que se exploró toda la red de vuelos sin encontrar una ruta válida entre inicio y fin.</a:t>
            </a:r>
            <a:endParaRPr sz="105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100">
              <a:solidFill>
                <a:schemeClr val="dk1"/>
              </a:solidFill>
              <a:latin typeface="Comfortaa"/>
              <a:ea typeface="Comfortaa"/>
              <a:cs typeface="Comfortaa"/>
              <a:sym typeface="Comforta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3"/>
          <p:cNvSpPr txBox="1"/>
          <p:nvPr>
            <p:ph type="title"/>
          </p:nvPr>
        </p:nvSpPr>
        <p:spPr>
          <a:xfrm>
            <a:off x="174000" y="89750"/>
            <a:ext cx="7032900" cy="572700"/>
          </a:xfrm>
          <a:prstGeom prst="rect">
            <a:avLst/>
          </a:prstGeom>
          <a:solidFill>
            <a:srgbClr val="07376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Implementación DFS: Encuentra cualquier ruta DFS (recursivo).</a:t>
            </a:r>
            <a:endParaRPr b="1" sz="1200">
              <a:solidFill>
                <a:schemeClr val="lt1"/>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lt1"/>
                </a:solidFill>
                <a:latin typeface="Comfortaa"/>
                <a:ea typeface="Comfortaa"/>
                <a:cs typeface="Comfortaa"/>
                <a:sym typeface="Comfortaa"/>
              </a:rPr>
              <a:t>DFS prioriza ir lo más profundo posible antes de retroceder.</a:t>
            </a:r>
            <a:endParaRPr b="1" sz="1200">
              <a:solidFill>
                <a:schemeClr val="lt1"/>
              </a:solidFill>
              <a:latin typeface="Comfortaa"/>
              <a:ea typeface="Comfortaa"/>
              <a:cs typeface="Comfortaa"/>
              <a:sym typeface="Comfortaa"/>
            </a:endParaRPr>
          </a:p>
        </p:txBody>
      </p:sp>
      <p:sp>
        <p:nvSpPr>
          <p:cNvPr id="657" name="Google Shape;657;p93"/>
          <p:cNvSpPr txBox="1"/>
          <p:nvPr>
            <p:ph idx="1" type="body"/>
          </p:nvPr>
        </p:nvSpPr>
        <p:spPr>
          <a:xfrm>
            <a:off x="80325" y="769950"/>
            <a:ext cx="6518400" cy="2156400"/>
          </a:xfrm>
          <a:prstGeom prst="rect">
            <a:avLst/>
          </a:prstGeom>
        </p:spPr>
        <p:txBody>
          <a:bodyPr anchorCtr="0" anchor="t" bIns="91425" lIns="91425" spcFirstLastPara="1" rIns="91425" wrap="square" tIns="91425">
            <a:normAutofit fontScale="55000" lnSpcReduction="20000"/>
          </a:bodyPr>
          <a:lstStyle/>
          <a:p>
            <a:pPr indent="0" lvl="0" marL="0" rtl="0" algn="l">
              <a:lnSpc>
                <a:spcPct val="135714"/>
              </a:lnSpc>
              <a:spcBef>
                <a:spcPts val="0"/>
              </a:spcBef>
              <a:spcAft>
                <a:spcPts val="0"/>
              </a:spcAft>
              <a:buClr>
                <a:schemeClr val="dk1"/>
              </a:buClr>
              <a:buSzPct val="62368"/>
              <a:buFont typeface="Arial"/>
              <a:buNone/>
            </a:pPr>
            <a:r>
              <a:rPr lang="es-419" sz="1763">
                <a:solidFill>
                  <a:srgbClr val="0000FF"/>
                </a:solidFill>
                <a:highlight>
                  <a:srgbClr val="FFFFFF"/>
                </a:highlight>
                <a:latin typeface="Courier New"/>
                <a:ea typeface="Courier New"/>
                <a:cs typeface="Courier New"/>
                <a:sym typeface="Courier New"/>
              </a:rPr>
              <a:t>def</a:t>
            </a:r>
            <a:r>
              <a:rPr lang="es-419" sz="1763">
                <a:solidFill>
                  <a:srgbClr val="3B3B3B"/>
                </a:solidFill>
                <a:highlight>
                  <a:srgbClr val="FFFFFF"/>
                </a:highlight>
                <a:latin typeface="Courier New"/>
                <a:ea typeface="Courier New"/>
                <a:cs typeface="Courier New"/>
                <a:sym typeface="Courier New"/>
              </a:rPr>
              <a:t> </a:t>
            </a:r>
            <a:r>
              <a:rPr lang="es-419" sz="1763">
                <a:solidFill>
                  <a:srgbClr val="795E26"/>
                </a:solidFill>
                <a:highlight>
                  <a:srgbClr val="FFFFFF"/>
                </a:highlight>
                <a:latin typeface="Courier New"/>
                <a:ea typeface="Courier New"/>
                <a:cs typeface="Courier New"/>
                <a:sym typeface="Courier New"/>
              </a:rPr>
              <a:t>buscar_ruta_dfs</a:t>
            </a:r>
            <a:r>
              <a:rPr lang="es-419" sz="1763">
                <a:solidFill>
                  <a:srgbClr val="3B3B3B"/>
                </a:solidFill>
                <a:highlight>
                  <a:srgbClr val="FFFFFF"/>
                </a:highlight>
                <a:latin typeface="Courier New"/>
                <a:ea typeface="Courier New"/>
                <a:cs typeface="Courier New"/>
                <a:sym typeface="Courier New"/>
              </a:rPr>
              <a:t>(</a:t>
            </a:r>
            <a:r>
              <a:rPr lang="es-419" sz="1763">
                <a:solidFill>
                  <a:srgbClr val="001080"/>
                </a:solidFill>
                <a:highlight>
                  <a:srgbClr val="FFFFFF"/>
                </a:highlight>
                <a:latin typeface="Courier New"/>
                <a:ea typeface="Courier New"/>
                <a:cs typeface="Courier New"/>
                <a:sym typeface="Courier New"/>
              </a:rPr>
              <a:t>self</a:t>
            </a:r>
            <a:r>
              <a:rPr lang="es-419" sz="1763">
                <a:solidFill>
                  <a:srgbClr val="3B3B3B"/>
                </a:solidFill>
                <a:highlight>
                  <a:srgbClr val="FFFFFF"/>
                </a:highlight>
                <a:latin typeface="Courier New"/>
                <a:ea typeface="Courier New"/>
                <a:cs typeface="Courier New"/>
                <a:sym typeface="Courier New"/>
              </a:rPr>
              <a:t>, </a:t>
            </a:r>
            <a:r>
              <a:rPr lang="es-419" sz="1763">
                <a:solidFill>
                  <a:srgbClr val="001080"/>
                </a:solidFill>
                <a:highlight>
                  <a:srgbClr val="FFFFFF"/>
                </a:highlight>
                <a:latin typeface="Courier New"/>
                <a:ea typeface="Courier New"/>
                <a:cs typeface="Courier New"/>
                <a:sym typeface="Courier New"/>
              </a:rPr>
              <a:t>inicio</a:t>
            </a:r>
            <a:r>
              <a:rPr lang="es-419" sz="1763">
                <a:solidFill>
                  <a:srgbClr val="3B3B3B"/>
                </a:solidFill>
                <a:highlight>
                  <a:srgbClr val="FFFFFF"/>
                </a:highlight>
                <a:latin typeface="Courier New"/>
                <a:ea typeface="Courier New"/>
                <a:cs typeface="Courier New"/>
                <a:sym typeface="Courier New"/>
              </a:rPr>
              <a:t>, </a:t>
            </a:r>
            <a:r>
              <a:rPr lang="es-419" sz="1763">
                <a:solidFill>
                  <a:srgbClr val="001080"/>
                </a:solidFill>
                <a:highlight>
                  <a:srgbClr val="FFFFFF"/>
                </a:highlight>
                <a:latin typeface="Courier New"/>
                <a:ea typeface="Courier New"/>
                <a:cs typeface="Courier New"/>
                <a:sym typeface="Courier New"/>
              </a:rPr>
              <a:t>fin</a:t>
            </a:r>
            <a:r>
              <a:rPr lang="es-419" sz="1763">
                <a:solidFill>
                  <a:srgbClr val="3B3B3B"/>
                </a:solidFill>
                <a:highlight>
                  <a:srgbClr val="FFFFFF"/>
                </a:highlight>
                <a:latin typeface="Courier New"/>
                <a:ea typeface="Courier New"/>
                <a:cs typeface="Courier New"/>
                <a:sym typeface="Courier New"/>
              </a:rPr>
              <a:t>, </a:t>
            </a:r>
            <a:r>
              <a:rPr lang="es-419" sz="1763">
                <a:solidFill>
                  <a:srgbClr val="001080"/>
                </a:solidFill>
                <a:highlight>
                  <a:srgbClr val="FFFFFF"/>
                </a:highlight>
                <a:latin typeface="Courier New"/>
                <a:ea typeface="Courier New"/>
                <a:cs typeface="Courier New"/>
                <a:sym typeface="Courier New"/>
              </a:rPr>
              <a:t>visitados</a:t>
            </a:r>
            <a:r>
              <a:rPr lang="es-419" sz="1763">
                <a:solidFill>
                  <a:schemeClr val="dk1"/>
                </a:solidFill>
                <a:highlight>
                  <a:srgbClr val="FFFFFF"/>
                </a:highlight>
                <a:latin typeface="Courier New"/>
                <a:ea typeface="Courier New"/>
                <a:cs typeface="Courier New"/>
                <a:sym typeface="Courier New"/>
              </a:rPr>
              <a:t>=</a:t>
            </a:r>
            <a:r>
              <a:rPr lang="es-419" sz="1763">
                <a:solidFill>
                  <a:srgbClr val="0000FF"/>
                </a:solidFill>
                <a:highlight>
                  <a:srgbClr val="FFFFFF"/>
                </a:highlight>
                <a:latin typeface="Courier New"/>
                <a:ea typeface="Courier New"/>
                <a:cs typeface="Courier New"/>
                <a:sym typeface="Courier New"/>
              </a:rPr>
              <a:t>None</a:t>
            </a:r>
            <a:r>
              <a:rPr lang="es-419" sz="1763">
                <a:solidFill>
                  <a:srgbClr val="3B3B3B"/>
                </a:solidFill>
                <a:highlight>
                  <a:srgbClr val="FFFFFF"/>
                </a:highlight>
                <a:latin typeface="Courier New"/>
                <a:ea typeface="Courier New"/>
                <a:cs typeface="Courier New"/>
                <a:sym typeface="Courier New"/>
              </a:rPr>
              <a:t>, </a:t>
            </a:r>
            <a:r>
              <a:rPr lang="es-419" sz="1763">
                <a:solidFill>
                  <a:srgbClr val="001080"/>
                </a:solidFill>
                <a:highlight>
                  <a:srgbClr val="FFFFFF"/>
                </a:highlight>
                <a:latin typeface="Courier New"/>
                <a:ea typeface="Courier New"/>
                <a:cs typeface="Courier New"/>
                <a:sym typeface="Courier New"/>
              </a:rPr>
              <a:t>camino_actual</a:t>
            </a:r>
            <a:r>
              <a:rPr lang="es-419" sz="1763">
                <a:solidFill>
                  <a:schemeClr val="dk1"/>
                </a:solidFill>
                <a:highlight>
                  <a:srgbClr val="FFFFFF"/>
                </a:highlight>
                <a:latin typeface="Courier New"/>
                <a:ea typeface="Courier New"/>
                <a:cs typeface="Courier New"/>
                <a:sym typeface="Courier New"/>
              </a:rPr>
              <a:t>=</a:t>
            </a:r>
            <a:r>
              <a:rPr lang="es-419" sz="1763">
                <a:solidFill>
                  <a:srgbClr val="0000FF"/>
                </a:solidFill>
                <a:highlight>
                  <a:srgbClr val="FFFFFF"/>
                </a:highlight>
                <a:latin typeface="Courier New"/>
                <a:ea typeface="Courier New"/>
                <a:cs typeface="Courier New"/>
                <a:sym typeface="Courier New"/>
              </a:rPr>
              <a:t>None</a:t>
            </a:r>
            <a:r>
              <a:rPr lang="es-419" sz="1763">
                <a:solidFill>
                  <a:srgbClr val="3B3B3B"/>
                </a:solidFill>
                <a:highlight>
                  <a:srgbClr val="FFFFFF"/>
                </a:highlight>
                <a:latin typeface="Courier New"/>
                <a:ea typeface="Courier New"/>
                <a:cs typeface="Courier New"/>
                <a:sym typeface="Courier New"/>
              </a:rPr>
              <a:t>):</a:t>
            </a:r>
            <a:endParaRPr sz="176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a:t>
            </a:r>
            <a:r>
              <a:rPr lang="es-419" sz="1763">
                <a:solidFill>
                  <a:srgbClr val="AF00DB"/>
                </a:solidFill>
                <a:highlight>
                  <a:srgbClr val="FFFFFF"/>
                </a:highlight>
                <a:latin typeface="Courier New"/>
                <a:ea typeface="Courier New"/>
                <a:cs typeface="Courier New"/>
                <a:sym typeface="Courier New"/>
              </a:rPr>
              <a:t>if</a:t>
            </a:r>
            <a:r>
              <a:rPr lang="es-419" sz="1763">
                <a:solidFill>
                  <a:srgbClr val="3B3B3B"/>
                </a:solidFill>
                <a:highlight>
                  <a:srgbClr val="FFFFFF"/>
                </a:highlight>
                <a:latin typeface="Courier New"/>
                <a:ea typeface="Courier New"/>
                <a:cs typeface="Courier New"/>
                <a:sym typeface="Courier New"/>
              </a:rPr>
              <a:t> visitados </a:t>
            </a:r>
            <a:r>
              <a:rPr lang="es-419" sz="1763">
                <a:solidFill>
                  <a:srgbClr val="0000FF"/>
                </a:solidFill>
                <a:highlight>
                  <a:srgbClr val="FFFFFF"/>
                </a:highlight>
                <a:latin typeface="Courier New"/>
                <a:ea typeface="Courier New"/>
                <a:cs typeface="Courier New"/>
                <a:sym typeface="Courier New"/>
              </a:rPr>
              <a:t>is</a:t>
            </a:r>
            <a:r>
              <a:rPr lang="es-419" sz="1763">
                <a:solidFill>
                  <a:srgbClr val="3B3B3B"/>
                </a:solidFill>
                <a:highlight>
                  <a:srgbClr val="FFFFFF"/>
                </a:highlight>
                <a:latin typeface="Courier New"/>
                <a:ea typeface="Courier New"/>
                <a:cs typeface="Courier New"/>
                <a:sym typeface="Courier New"/>
              </a:rPr>
              <a:t> </a:t>
            </a:r>
            <a:r>
              <a:rPr lang="es-419" sz="1763">
                <a:solidFill>
                  <a:srgbClr val="0000FF"/>
                </a:solidFill>
                <a:highlight>
                  <a:srgbClr val="FFFFFF"/>
                </a:highlight>
                <a:latin typeface="Courier New"/>
                <a:ea typeface="Courier New"/>
                <a:cs typeface="Courier New"/>
                <a:sym typeface="Courier New"/>
              </a:rPr>
              <a:t>None</a:t>
            </a:r>
            <a:r>
              <a:rPr lang="es-419" sz="1763">
                <a:solidFill>
                  <a:srgbClr val="3B3B3B"/>
                </a:solidFill>
                <a:highlight>
                  <a:srgbClr val="FFFFFF"/>
                </a:highlight>
                <a:latin typeface="Courier New"/>
                <a:ea typeface="Courier New"/>
                <a:cs typeface="Courier New"/>
                <a:sym typeface="Courier New"/>
              </a:rPr>
              <a:t>:</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visitados </a:t>
            </a:r>
            <a:r>
              <a:rPr lang="es-419" sz="1763">
                <a:solidFill>
                  <a:schemeClr val="dk1"/>
                </a:solidFill>
                <a:highlight>
                  <a:srgbClr val="FFFFFF"/>
                </a:highlight>
                <a:latin typeface="Courier New"/>
                <a:ea typeface="Courier New"/>
                <a:cs typeface="Courier New"/>
                <a:sym typeface="Courier New"/>
              </a:rPr>
              <a:t>=</a:t>
            </a:r>
            <a:r>
              <a:rPr lang="es-419" sz="1763">
                <a:solidFill>
                  <a:srgbClr val="3B3B3B"/>
                </a:solidFill>
                <a:highlight>
                  <a:srgbClr val="FFFFFF"/>
                </a:highlight>
                <a:latin typeface="Courier New"/>
                <a:ea typeface="Courier New"/>
                <a:cs typeface="Courier New"/>
                <a:sym typeface="Courier New"/>
              </a:rPr>
              <a:t> </a:t>
            </a:r>
            <a:r>
              <a:rPr lang="es-419" sz="1763">
                <a:solidFill>
                  <a:srgbClr val="267F99"/>
                </a:solidFill>
                <a:highlight>
                  <a:srgbClr val="FFFFFF"/>
                </a:highlight>
                <a:latin typeface="Courier New"/>
                <a:ea typeface="Courier New"/>
                <a:cs typeface="Courier New"/>
                <a:sym typeface="Courier New"/>
              </a:rPr>
              <a:t>set</a:t>
            </a:r>
            <a:r>
              <a:rPr lang="es-419" sz="1763">
                <a:solidFill>
                  <a:srgbClr val="3B3B3B"/>
                </a:solidFill>
                <a:highlight>
                  <a:srgbClr val="FFFFFF"/>
                </a:highlight>
                <a:latin typeface="Courier New"/>
                <a:ea typeface="Courier New"/>
                <a:cs typeface="Courier New"/>
                <a:sym typeface="Courier New"/>
              </a:rPr>
              <a:t>()</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a:t>
            </a:r>
            <a:r>
              <a:rPr lang="es-419" sz="1763">
                <a:solidFill>
                  <a:srgbClr val="AF00DB"/>
                </a:solidFill>
                <a:highlight>
                  <a:srgbClr val="FFFFFF"/>
                </a:highlight>
                <a:latin typeface="Courier New"/>
                <a:ea typeface="Courier New"/>
                <a:cs typeface="Courier New"/>
                <a:sym typeface="Courier New"/>
              </a:rPr>
              <a:t>if</a:t>
            </a:r>
            <a:r>
              <a:rPr lang="es-419" sz="1763">
                <a:solidFill>
                  <a:srgbClr val="3B3B3B"/>
                </a:solidFill>
                <a:highlight>
                  <a:srgbClr val="FFFFFF"/>
                </a:highlight>
                <a:latin typeface="Courier New"/>
                <a:ea typeface="Courier New"/>
                <a:cs typeface="Courier New"/>
                <a:sym typeface="Courier New"/>
              </a:rPr>
              <a:t> camino_actual </a:t>
            </a:r>
            <a:r>
              <a:rPr lang="es-419" sz="1763">
                <a:solidFill>
                  <a:srgbClr val="0000FF"/>
                </a:solidFill>
                <a:highlight>
                  <a:srgbClr val="FFFFFF"/>
                </a:highlight>
                <a:latin typeface="Courier New"/>
                <a:ea typeface="Courier New"/>
                <a:cs typeface="Courier New"/>
                <a:sym typeface="Courier New"/>
              </a:rPr>
              <a:t>is</a:t>
            </a:r>
            <a:r>
              <a:rPr lang="es-419" sz="1763">
                <a:solidFill>
                  <a:srgbClr val="3B3B3B"/>
                </a:solidFill>
                <a:highlight>
                  <a:srgbClr val="FFFFFF"/>
                </a:highlight>
                <a:latin typeface="Courier New"/>
                <a:ea typeface="Courier New"/>
                <a:cs typeface="Courier New"/>
                <a:sym typeface="Courier New"/>
              </a:rPr>
              <a:t> </a:t>
            </a:r>
            <a:r>
              <a:rPr lang="es-419" sz="1763">
                <a:solidFill>
                  <a:srgbClr val="0000FF"/>
                </a:solidFill>
                <a:highlight>
                  <a:srgbClr val="FFFFFF"/>
                </a:highlight>
                <a:latin typeface="Courier New"/>
                <a:ea typeface="Courier New"/>
                <a:cs typeface="Courier New"/>
                <a:sym typeface="Courier New"/>
              </a:rPr>
              <a:t>None</a:t>
            </a:r>
            <a:r>
              <a:rPr lang="es-419" sz="1763">
                <a:solidFill>
                  <a:srgbClr val="3B3B3B"/>
                </a:solidFill>
                <a:highlight>
                  <a:srgbClr val="FFFFFF"/>
                </a:highlight>
                <a:latin typeface="Courier New"/>
                <a:ea typeface="Courier New"/>
                <a:cs typeface="Courier New"/>
                <a:sym typeface="Courier New"/>
              </a:rPr>
              <a:t>:</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camino_actual </a:t>
            </a:r>
            <a:r>
              <a:rPr lang="es-419" sz="1763">
                <a:solidFill>
                  <a:schemeClr val="dk1"/>
                </a:solidFill>
                <a:highlight>
                  <a:srgbClr val="FFFFFF"/>
                </a:highlight>
                <a:latin typeface="Courier New"/>
                <a:ea typeface="Courier New"/>
                <a:cs typeface="Courier New"/>
                <a:sym typeface="Courier New"/>
              </a:rPr>
              <a:t>=</a:t>
            </a:r>
            <a:r>
              <a:rPr lang="es-419" sz="1763">
                <a:solidFill>
                  <a:srgbClr val="3B3B3B"/>
                </a:solidFill>
                <a:highlight>
                  <a:srgbClr val="FFFFFF"/>
                </a:highlight>
                <a:latin typeface="Courier New"/>
                <a:ea typeface="Courier New"/>
                <a:cs typeface="Courier New"/>
                <a:sym typeface="Courier New"/>
              </a:rPr>
              <a:t> []</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visitados.add(inicio)</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camino_actual </a:t>
            </a:r>
            <a:r>
              <a:rPr lang="es-419" sz="1763">
                <a:solidFill>
                  <a:schemeClr val="dk1"/>
                </a:solidFill>
                <a:highlight>
                  <a:srgbClr val="FFFFFF"/>
                </a:highlight>
                <a:latin typeface="Courier New"/>
                <a:ea typeface="Courier New"/>
                <a:cs typeface="Courier New"/>
                <a:sym typeface="Courier New"/>
              </a:rPr>
              <a:t>=</a:t>
            </a:r>
            <a:r>
              <a:rPr lang="es-419" sz="1763">
                <a:solidFill>
                  <a:srgbClr val="3B3B3B"/>
                </a:solidFill>
                <a:highlight>
                  <a:srgbClr val="FFFFFF"/>
                </a:highlight>
                <a:latin typeface="Courier New"/>
                <a:ea typeface="Courier New"/>
                <a:cs typeface="Courier New"/>
                <a:sym typeface="Courier New"/>
              </a:rPr>
              <a:t> camino_actual </a:t>
            </a:r>
            <a:r>
              <a:rPr lang="es-419" sz="1763">
                <a:solidFill>
                  <a:schemeClr val="dk1"/>
                </a:solidFill>
                <a:highlight>
                  <a:srgbClr val="FFFFFF"/>
                </a:highlight>
                <a:latin typeface="Courier New"/>
                <a:ea typeface="Courier New"/>
                <a:cs typeface="Courier New"/>
                <a:sym typeface="Courier New"/>
              </a:rPr>
              <a:t>+</a:t>
            </a:r>
            <a:r>
              <a:rPr lang="es-419" sz="1763">
                <a:solidFill>
                  <a:srgbClr val="3B3B3B"/>
                </a:solidFill>
                <a:highlight>
                  <a:srgbClr val="FFFFFF"/>
                </a:highlight>
                <a:latin typeface="Courier New"/>
                <a:ea typeface="Courier New"/>
                <a:cs typeface="Courier New"/>
                <a:sym typeface="Courier New"/>
              </a:rPr>
              <a:t> [inicio]</a:t>
            </a:r>
            <a:endParaRPr sz="1763">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a:t>
            </a:r>
            <a:r>
              <a:rPr lang="es-419" sz="1763">
                <a:solidFill>
                  <a:srgbClr val="AF00DB"/>
                </a:solidFill>
                <a:highlight>
                  <a:srgbClr val="FFFFFF"/>
                </a:highlight>
                <a:latin typeface="Courier New"/>
                <a:ea typeface="Courier New"/>
                <a:cs typeface="Courier New"/>
                <a:sym typeface="Courier New"/>
              </a:rPr>
              <a:t>if</a:t>
            </a:r>
            <a:r>
              <a:rPr lang="es-419" sz="1763">
                <a:solidFill>
                  <a:srgbClr val="3B3B3B"/>
                </a:solidFill>
                <a:highlight>
                  <a:srgbClr val="FFFFFF"/>
                </a:highlight>
                <a:latin typeface="Courier New"/>
                <a:ea typeface="Courier New"/>
                <a:cs typeface="Courier New"/>
                <a:sym typeface="Courier New"/>
              </a:rPr>
              <a:t> inicio </a:t>
            </a:r>
            <a:r>
              <a:rPr lang="es-419" sz="1763">
                <a:solidFill>
                  <a:schemeClr val="dk1"/>
                </a:solidFill>
                <a:highlight>
                  <a:srgbClr val="FFFFFF"/>
                </a:highlight>
                <a:latin typeface="Courier New"/>
                <a:ea typeface="Courier New"/>
                <a:cs typeface="Courier New"/>
                <a:sym typeface="Courier New"/>
              </a:rPr>
              <a:t>==</a:t>
            </a:r>
            <a:r>
              <a:rPr lang="es-419" sz="1763">
                <a:solidFill>
                  <a:srgbClr val="3B3B3B"/>
                </a:solidFill>
                <a:highlight>
                  <a:srgbClr val="FFFFFF"/>
                </a:highlight>
                <a:latin typeface="Courier New"/>
                <a:ea typeface="Courier New"/>
                <a:cs typeface="Courier New"/>
                <a:sym typeface="Courier New"/>
              </a:rPr>
              <a:t> fin:</a:t>
            </a:r>
            <a:endParaRPr sz="1763">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2368"/>
              <a:buFont typeface="Arial"/>
              <a:buNone/>
            </a:pPr>
            <a:r>
              <a:rPr lang="es-419" sz="1763">
                <a:solidFill>
                  <a:srgbClr val="3B3B3B"/>
                </a:solidFill>
                <a:highlight>
                  <a:srgbClr val="FFFFFF"/>
                </a:highlight>
                <a:latin typeface="Courier New"/>
                <a:ea typeface="Courier New"/>
                <a:cs typeface="Courier New"/>
                <a:sym typeface="Courier New"/>
              </a:rPr>
              <a:t>            </a:t>
            </a:r>
            <a:r>
              <a:rPr lang="es-419" sz="1763">
                <a:solidFill>
                  <a:srgbClr val="AF00DB"/>
                </a:solidFill>
                <a:highlight>
                  <a:srgbClr val="FFFFFF"/>
                </a:highlight>
                <a:latin typeface="Courier New"/>
                <a:ea typeface="Courier New"/>
                <a:cs typeface="Courier New"/>
                <a:sym typeface="Courier New"/>
              </a:rPr>
              <a:t>return</a:t>
            </a:r>
            <a:r>
              <a:rPr lang="es-419" sz="1763">
                <a:solidFill>
                  <a:srgbClr val="3B3B3B"/>
                </a:solidFill>
                <a:highlight>
                  <a:srgbClr val="FFFFFF"/>
                </a:highlight>
                <a:latin typeface="Courier New"/>
                <a:ea typeface="Courier New"/>
                <a:cs typeface="Courier New"/>
                <a:sym typeface="Courier New"/>
              </a:rPr>
              <a:t> camino_actual</a:t>
            </a:r>
            <a:endParaRPr sz="1763">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58" name="Google Shape;658;p93"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59" name="Google Shape;659;p93"/>
          <p:cNvSpPr txBox="1"/>
          <p:nvPr/>
        </p:nvSpPr>
        <p:spPr>
          <a:xfrm>
            <a:off x="235275" y="2685375"/>
            <a:ext cx="6208500" cy="22953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dk1"/>
                </a:solidFill>
                <a:latin typeface="Comfortaa"/>
                <a:ea typeface="Comfortaa"/>
                <a:cs typeface="Comfortaa"/>
                <a:sym typeface="Comfortaa"/>
              </a:rPr>
              <a:t>Manejo de Mutables por defecto:</a:t>
            </a:r>
            <a:endParaRPr b="1" sz="11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En Python los objetos mutables como listas y conjuntos usados como valores predeterminados de argumentos de función pueden causar errores si no se reinicializan en cada llamada.</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Estas </a:t>
            </a:r>
            <a:r>
              <a:rPr lang="es-419" sz="1000">
                <a:solidFill>
                  <a:schemeClr val="dk1"/>
                </a:solidFill>
                <a:latin typeface="Comfortaa"/>
                <a:ea typeface="Comfortaa"/>
                <a:cs typeface="Comfortaa"/>
                <a:sym typeface="Comfortaa"/>
              </a:rPr>
              <a:t>líneas</a:t>
            </a:r>
            <a:r>
              <a:rPr lang="es-419" sz="1000">
                <a:solidFill>
                  <a:schemeClr val="dk1"/>
                </a:solidFill>
                <a:latin typeface="Comfortaa"/>
                <a:ea typeface="Comfortaa"/>
                <a:cs typeface="Comfortaa"/>
                <a:sym typeface="Comfortaa"/>
              </a:rPr>
              <a:t> de código comprueban si los </a:t>
            </a:r>
            <a:r>
              <a:rPr lang="es-419" sz="1000">
                <a:solidFill>
                  <a:schemeClr val="dk1"/>
                </a:solidFill>
                <a:latin typeface="Comfortaa"/>
                <a:ea typeface="Comfortaa"/>
                <a:cs typeface="Comfortaa"/>
                <a:sym typeface="Comfortaa"/>
              </a:rPr>
              <a:t>parámetros</a:t>
            </a:r>
            <a:r>
              <a:rPr lang="es-419" sz="1000">
                <a:solidFill>
                  <a:schemeClr val="dk1"/>
                </a:solidFill>
                <a:latin typeface="Comfortaa"/>
                <a:ea typeface="Comfortaa"/>
                <a:cs typeface="Comfortaa"/>
                <a:sym typeface="Comfortaa"/>
              </a:rPr>
              <a:t> opcionales, </a:t>
            </a:r>
            <a:r>
              <a:rPr b="1" i="1" lang="es-419" sz="1000">
                <a:solidFill>
                  <a:schemeClr val="dk1"/>
                </a:solidFill>
                <a:latin typeface="Comfortaa"/>
                <a:ea typeface="Comfortaa"/>
                <a:cs typeface="Comfortaa"/>
                <a:sym typeface="Comfortaa"/>
              </a:rPr>
              <a:t>visitados</a:t>
            </a:r>
            <a:r>
              <a:rPr lang="es-419" sz="1000">
                <a:solidFill>
                  <a:schemeClr val="dk1"/>
                </a:solidFill>
                <a:latin typeface="Comfortaa"/>
                <a:ea typeface="Comfortaa"/>
                <a:cs typeface="Comfortaa"/>
                <a:sym typeface="Comfortaa"/>
              </a:rPr>
              <a:t> y </a:t>
            </a:r>
            <a:r>
              <a:rPr b="1" i="1" lang="es-419" sz="1000">
                <a:solidFill>
                  <a:schemeClr val="dk1"/>
                </a:solidFill>
                <a:latin typeface="Comfortaa"/>
                <a:ea typeface="Comfortaa"/>
                <a:cs typeface="Comfortaa"/>
                <a:sym typeface="Comfortaa"/>
              </a:rPr>
              <a:t>camino_actual</a:t>
            </a:r>
            <a:r>
              <a:rPr lang="es-419" sz="1000">
                <a:solidFill>
                  <a:schemeClr val="dk1"/>
                </a:solidFill>
                <a:latin typeface="Comfortaa"/>
                <a:ea typeface="Comfortaa"/>
                <a:cs typeface="Comfortaa"/>
                <a:sym typeface="Comfortaa"/>
              </a:rPr>
              <a:t> fueron proporcionados en la llamada a la función. Si no fueron llamados son </a:t>
            </a:r>
            <a:r>
              <a:rPr b="1" i="1" lang="es-419" sz="1000">
                <a:solidFill>
                  <a:schemeClr val="dk1"/>
                </a:solidFill>
                <a:latin typeface="Comfortaa"/>
                <a:ea typeface="Comfortaa"/>
                <a:cs typeface="Comfortaa"/>
                <a:sym typeface="Comfortaa"/>
              </a:rPr>
              <a:t>None</a:t>
            </a:r>
            <a:r>
              <a:rPr lang="es-419" sz="1000">
                <a:solidFill>
                  <a:schemeClr val="dk1"/>
                </a:solidFill>
                <a:latin typeface="Comfortaa"/>
                <a:ea typeface="Comfortaa"/>
                <a:cs typeface="Comfortaa"/>
                <a:sym typeface="Comfortaa"/>
              </a:rPr>
              <a:t>, se inicializan con un conjunto </a:t>
            </a:r>
            <a:r>
              <a:rPr lang="es-419" sz="1000">
                <a:solidFill>
                  <a:schemeClr val="dk1"/>
                </a:solidFill>
                <a:latin typeface="Comfortaa"/>
                <a:ea typeface="Comfortaa"/>
                <a:cs typeface="Comfortaa"/>
                <a:sym typeface="Comfortaa"/>
              </a:rPr>
              <a:t>vacío</a:t>
            </a:r>
            <a:r>
              <a:rPr lang="es-419" sz="1000">
                <a:solidFill>
                  <a:schemeClr val="dk1"/>
                </a:solidFill>
                <a:latin typeface="Comfortaa"/>
                <a:ea typeface="Comfortaa"/>
                <a:cs typeface="Comfortaa"/>
                <a:sym typeface="Comfortaa"/>
              </a:rPr>
              <a:t> y una lista </a:t>
            </a:r>
            <a:r>
              <a:rPr lang="es-419" sz="1000">
                <a:solidFill>
                  <a:schemeClr val="dk1"/>
                </a:solidFill>
                <a:latin typeface="Comfortaa"/>
                <a:ea typeface="Comfortaa"/>
                <a:cs typeface="Comfortaa"/>
                <a:sym typeface="Comfortaa"/>
              </a:rPr>
              <a:t>vacía</a:t>
            </a:r>
            <a:r>
              <a:rPr lang="es-419" sz="1000">
                <a:solidFill>
                  <a:schemeClr val="dk1"/>
                </a:solidFill>
                <a:latin typeface="Comfortaa"/>
                <a:ea typeface="Comfortaa"/>
                <a:cs typeface="Comfortaa"/>
                <a:sym typeface="Comfortaa"/>
              </a:rPr>
              <a:t>, respectivamente, asegurando un estado limpio para cada </a:t>
            </a:r>
            <a:r>
              <a:rPr lang="es-419" sz="1000">
                <a:solidFill>
                  <a:schemeClr val="dk1"/>
                </a:solidFill>
                <a:latin typeface="Comfortaa"/>
                <a:ea typeface="Comfortaa"/>
                <a:cs typeface="Comfortaa"/>
                <a:sym typeface="Comfortaa"/>
              </a:rPr>
              <a:t>búsqueda</a:t>
            </a:r>
            <a:r>
              <a:rPr lang="es-419" sz="1000">
                <a:solidFill>
                  <a:schemeClr val="dk1"/>
                </a:solidFill>
                <a:latin typeface="Comfortaa"/>
                <a:ea typeface="Comfortaa"/>
                <a:cs typeface="Comfortaa"/>
                <a:sym typeface="Comfortaa"/>
              </a:rPr>
              <a:t> </a:t>
            </a:r>
            <a:r>
              <a:rPr lang="es-419" sz="1000">
                <a:solidFill>
                  <a:schemeClr val="dk1"/>
                </a:solidFill>
                <a:latin typeface="Comfortaa"/>
                <a:ea typeface="Comfortaa"/>
                <a:cs typeface="Comfortaa"/>
                <a:sym typeface="Comfortaa"/>
              </a:rPr>
              <a:t>inicial</a:t>
            </a:r>
            <a:r>
              <a:rPr lang="es-419" sz="1000">
                <a:solidFill>
                  <a:schemeClr val="dk1"/>
                </a:solidFill>
                <a:latin typeface="Comfortaa"/>
                <a:ea typeface="Comfortaa"/>
                <a:cs typeface="Comfortaa"/>
                <a:sym typeface="Comfortaa"/>
              </a:rPr>
              <a:t>.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visitados.add ( inicio) : </a:t>
            </a:r>
            <a:r>
              <a:rPr lang="es-419" sz="1000">
                <a:solidFill>
                  <a:schemeClr val="dk1"/>
                </a:solidFill>
                <a:latin typeface="Comfortaa"/>
                <a:ea typeface="Comfortaa"/>
                <a:cs typeface="Comfortaa"/>
                <a:sym typeface="Comfortaa"/>
              </a:rPr>
              <a:t>Añade el aeropuerto actual al conjunto de visitados. Esto es para llevar un registro global de los nodos ya explorados y evitar ciclos infinitos.</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i="1" lang="es-419" sz="1000">
                <a:solidFill>
                  <a:schemeClr val="dk1"/>
                </a:solidFill>
                <a:latin typeface="Comfortaa"/>
                <a:ea typeface="Comfortaa"/>
                <a:cs typeface="Comfortaa"/>
                <a:sym typeface="Comfortaa"/>
              </a:rPr>
              <a:t>camino_actual = camino_actual + [inicio] : </a:t>
            </a:r>
            <a:r>
              <a:rPr lang="es-419" sz="1000">
                <a:solidFill>
                  <a:schemeClr val="dk1"/>
                </a:solidFill>
                <a:latin typeface="Comfortaa"/>
                <a:ea typeface="Comfortaa"/>
                <a:cs typeface="Comfortaa"/>
                <a:sym typeface="Comfortaa"/>
              </a:rPr>
              <a:t>Actualiza la lista que registra la ruta desde el inicio hasta el punto actual. (+ [ inicio] ), crea una nueva lista en cada paso, manteniendo un registro histórico del camino.</a:t>
            </a:r>
            <a:endParaRPr sz="1000">
              <a:solidFill>
                <a:schemeClr val="dk1"/>
              </a:solidFill>
              <a:latin typeface="Comfortaa"/>
              <a:ea typeface="Comfortaa"/>
              <a:cs typeface="Comfortaa"/>
              <a:sym typeface="Comfortaa"/>
            </a:endParaRPr>
          </a:p>
        </p:txBody>
      </p:sp>
      <p:sp>
        <p:nvSpPr>
          <p:cNvPr id="660" name="Google Shape;660;p93"/>
          <p:cNvSpPr txBox="1"/>
          <p:nvPr/>
        </p:nvSpPr>
        <p:spPr>
          <a:xfrm>
            <a:off x="6506825" y="860700"/>
            <a:ext cx="2501700" cy="41199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9334E6"/>
                </a:solidFill>
                <a:highlight>
                  <a:srgbClr val="F0F2F5"/>
                </a:highlight>
              </a:rPr>
              <a:t>if</a:t>
            </a:r>
            <a:r>
              <a:rPr lang="es-419" sz="1200">
                <a:solidFill>
                  <a:srgbClr val="0A0A0A"/>
                </a:solidFill>
                <a:highlight>
                  <a:srgbClr val="F0F2F5"/>
                </a:highlight>
              </a:rPr>
              <a:t> inicio == fin:</a:t>
            </a:r>
            <a:endParaRPr sz="1200">
              <a:solidFill>
                <a:srgbClr val="0A0A0A"/>
              </a:solidFill>
              <a:highlight>
                <a:srgbClr val="F0F2F5"/>
              </a:highlight>
            </a:endParaRPr>
          </a:p>
          <a:p>
            <a:pPr indent="0" lvl="0" marL="0" rtl="0" algn="l">
              <a:spcBef>
                <a:spcPts val="0"/>
              </a:spcBef>
              <a:spcAft>
                <a:spcPts val="0"/>
              </a:spcAft>
              <a:buClr>
                <a:schemeClr val="dk1"/>
              </a:buClr>
              <a:buSzPts val="1100"/>
              <a:buFont typeface="Arial"/>
              <a:buNone/>
            </a:pPr>
            <a:r>
              <a:rPr lang="es-419" sz="1200">
                <a:solidFill>
                  <a:srgbClr val="0A0A0A"/>
                </a:solidFill>
                <a:highlight>
                  <a:srgbClr val="F0F2F5"/>
                </a:highlight>
              </a:rPr>
              <a:t>    </a:t>
            </a:r>
            <a:r>
              <a:rPr lang="es-419" sz="1200">
                <a:solidFill>
                  <a:srgbClr val="9334E6"/>
                </a:solidFill>
                <a:highlight>
                  <a:srgbClr val="F0F2F5"/>
                </a:highlight>
              </a:rPr>
              <a:t>return</a:t>
            </a:r>
            <a:r>
              <a:rPr lang="es-419" sz="1200">
                <a:solidFill>
                  <a:srgbClr val="0A0A0A"/>
                </a:solidFill>
                <a:highlight>
                  <a:srgbClr val="F0F2F5"/>
                </a:highlight>
              </a:rPr>
              <a:t> camino_actual</a:t>
            </a:r>
            <a:endParaRPr sz="1200">
              <a:solidFill>
                <a:srgbClr val="0A0A0A"/>
              </a:solidFill>
              <a:highlight>
                <a:srgbClr val="F0F2F5"/>
              </a:highlight>
            </a:endParaRPr>
          </a:p>
          <a:p>
            <a:pPr indent="0" lvl="0" marL="0" rtl="0" algn="l">
              <a:spcBef>
                <a:spcPts val="0"/>
              </a:spcBef>
              <a:spcAft>
                <a:spcPts val="0"/>
              </a:spcAft>
              <a:buNone/>
            </a:pPr>
            <a:r>
              <a:rPr b="1" lang="es-419" sz="1200">
                <a:solidFill>
                  <a:schemeClr val="dk1"/>
                </a:solidFill>
                <a:latin typeface="Comfortaa"/>
                <a:ea typeface="Comfortaa"/>
                <a:cs typeface="Comfortaa"/>
                <a:sym typeface="Comfortaa"/>
              </a:rPr>
              <a:t>Esta es la lógica que detiene la recursión, si se encuentra una solución:</a:t>
            </a:r>
            <a:endParaRPr b="1"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lang="es-419" sz="1200">
                <a:solidFill>
                  <a:schemeClr val="dk1"/>
                </a:solidFill>
                <a:latin typeface="Comfortaa"/>
                <a:ea typeface="Comfortaa"/>
                <a:cs typeface="Comfortaa"/>
                <a:sym typeface="Comfortaa"/>
              </a:rPr>
              <a:t>Si el aeropuerto </a:t>
            </a:r>
            <a:r>
              <a:rPr b="1" i="1" lang="es-419" sz="1200">
                <a:solidFill>
                  <a:schemeClr val="dk1"/>
                </a:solidFill>
                <a:latin typeface="Comfortaa"/>
                <a:ea typeface="Comfortaa"/>
                <a:cs typeface="Comfortaa"/>
                <a:sym typeface="Comfortaa"/>
              </a:rPr>
              <a:t>inicio</a:t>
            </a:r>
            <a:r>
              <a:rPr lang="es-419" sz="1200">
                <a:solidFill>
                  <a:schemeClr val="dk1"/>
                </a:solidFill>
                <a:latin typeface="Comfortaa"/>
                <a:ea typeface="Comfortaa"/>
                <a:cs typeface="Comfortaa"/>
                <a:sym typeface="Comfortaa"/>
              </a:rPr>
              <a:t> (nuestro nodo actual en la recursión) coincide con el aeropuerto </a:t>
            </a:r>
            <a:r>
              <a:rPr b="1" i="1" lang="es-419" sz="1200">
                <a:solidFill>
                  <a:schemeClr val="dk1"/>
                </a:solidFill>
                <a:latin typeface="Comfortaa"/>
                <a:ea typeface="Comfortaa"/>
                <a:cs typeface="Comfortaa"/>
                <a:sym typeface="Comfortaa"/>
              </a:rPr>
              <a:t>fin</a:t>
            </a:r>
            <a:r>
              <a:rPr lang="es-419" sz="1200">
                <a:solidFill>
                  <a:schemeClr val="dk1"/>
                </a:solidFill>
                <a:latin typeface="Comfortaa"/>
                <a:ea typeface="Comfortaa"/>
                <a:cs typeface="Comfortaa"/>
                <a:sym typeface="Comfortaa"/>
              </a:rPr>
              <a:t> (el destino buscado), la función devuelve la lista </a:t>
            </a:r>
            <a:r>
              <a:rPr b="1" i="1" lang="es-419" sz="1200">
                <a:solidFill>
                  <a:schemeClr val="dk1"/>
                </a:solidFill>
                <a:latin typeface="Comfortaa"/>
                <a:ea typeface="Comfortaa"/>
                <a:cs typeface="Comfortaa"/>
                <a:sym typeface="Comfortaa"/>
              </a:rPr>
              <a:t>camino_actual</a:t>
            </a:r>
            <a:r>
              <a:rPr lang="es-419" sz="1200">
                <a:solidFill>
                  <a:schemeClr val="dk1"/>
                </a:solidFill>
                <a:latin typeface="Comfortaa"/>
                <a:ea typeface="Comfortaa"/>
                <a:cs typeface="Comfortaa"/>
                <a:sym typeface="Comfortaa"/>
              </a:rPr>
              <a:t> completa.</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lang="es-419" sz="1200">
                <a:solidFill>
                  <a:schemeClr val="dk1"/>
                </a:solidFill>
                <a:latin typeface="Comfortaa"/>
                <a:ea typeface="Comfortaa"/>
                <a:cs typeface="Comfortaa"/>
                <a:sym typeface="Comfortaa"/>
              </a:rPr>
              <a:t>Este valor devuelto, se pasa “hacia arriba” a </a:t>
            </a:r>
            <a:r>
              <a:rPr lang="es-419" sz="1200">
                <a:solidFill>
                  <a:schemeClr val="dk1"/>
                </a:solidFill>
                <a:latin typeface="Comfortaa"/>
                <a:ea typeface="Comfortaa"/>
                <a:cs typeface="Comfortaa"/>
                <a:sym typeface="Comfortaa"/>
              </a:rPr>
              <a:t>través</a:t>
            </a:r>
            <a:r>
              <a:rPr lang="es-419" sz="1200">
                <a:solidFill>
                  <a:schemeClr val="dk1"/>
                </a:solidFill>
                <a:latin typeface="Comfortaa"/>
                <a:ea typeface="Comfortaa"/>
                <a:cs typeface="Comfortaa"/>
                <a:sym typeface="Comfortaa"/>
              </a:rPr>
              <a:t> de todas las llamadas recursivas anteriores hasta llegar al punto de inicio original.</a:t>
            </a:r>
            <a:endParaRPr sz="1200">
              <a:solidFill>
                <a:schemeClr val="dk1"/>
              </a:solidFill>
              <a:latin typeface="Comfortaa"/>
              <a:ea typeface="Comfortaa"/>
              <a:cs typeface="Comfortaa"/>
              <a:sym typeface="Comforta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4"/>
          <p:cNvSpPr txBox="1"/>
          <p:nvPr>
            <p:ph type="title"/>
          </p:nvPr>
        </p:nvSpPr>
        <p:spPr>
          <a:xfrm>
            <a:off x="311700" y="189713"/>
            <a:ext cx="7044300" cy="572700"/>
          </a:xfrm>
          <a:prstGeom prst="rect">
            <a:avLst/>
          </a:prstGeom>
          <a:solidFill>
            <a:srgbClr val="073763"/>
          </a:solidFill>
        </p:spPr>
        <p:txBody>
          <a:bodyPr anchorCtr="0" anchor="t" bIns="91425" lIns="91425" spcFirstLastPara="1" rIns="91425" wrap="square" tIns="91425">
            <a:norm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Este fragmento contiene la lógica de exploración principal y el camino de retroceso (b</a:t>
            </a:r>
            <a:r>
              <a:rPr b="1" lang="es-419" sz="1200">
                <a:solidFill>
                  <a:schemeClr val="lt1"/>
                </a:solidFill>
                <a:latin typeface="Comfortaa"/>
                <a:ea typeface="Comfortaa"/>
                <a:cs typeface="Comfortaa"/>
                <a:sym typeface="Comfortaa"/>
              </a:rPr>
              <a:t>acktracking</a:t>
            </a:r>
            <a:r>
              <a:rPr b="1" lang="es-419" sz="1200">
                <a:solidFill>
                  <a:schemeClr val="lt1"/>
                </a:solidFill>
                <a:latin typeface="Comfortaa"/>
                <a:ea typeface="Comfortaa"/>
                <a:cs typeface="Comfortaa"/>
                <a:sym typeface="Comfortaa"/>
              </a:rPr>
              <a:t>) del algoritmo de </a:t>
            </a:r>
            <a:r>
              <a:rPr b="1" lang="es-419" sz="1200">
                <a:solidFill>
                  <a:schemeClr val="lt1"/>
                </a:solidFill>
                <a:latin typeface="Comfortaa"/>
                <a:ea typeface="Comfortaa"/>
                <a:cs typeface="Comfortaa"/>
                <a:sym typeface="Comfortaa"/>
              </a:rPr>
              <a:t>búsqueda</a:t>
            </a:r>
            <a:r>
              <a:rPr b="1" lang="es-419" sz="1200">
                <a:solidFill>
                  <a:schemeClr val="lt1"/>
                </a:solidFill>
                <a:latin typeface="Comfortaa"/>
                <a:ea typeface="Comfortaa"/>
                <a:cs typeface="Comfortaa"/>
                <a:sym typeface="Comfortaa"/>
              </a:rPr>
              <a:t> en profundidad (DFS), utilizando recursión.</a:t>
            </a:r>
            <a:endParaRPr b="1" sz="1200">
              <a:solidFill>
                <a:schemeClr val="lt1"/>
              </a:solidFill>
              <a:latin typeface="Comfortaa"/>
              <a:ea typeface="Comfortaa"/>
              <a:cs typeface="Comfortaa"/>
              <a:sym typeface="Comfortaa"/>
            </a:endParaRPr>
          </a:p>
        </p:txBody>
      </p:sp>
      <p:sp>
        <p:nvSpPr>
          <p:cNvPr id="666" name="Google Shape;666;p94"/>
          <p:cNvSpPr txBox="1"/>
          <p:nvPr>
            <p:ph idx="1" type="body"/>
          </p:nvPr>
        </p:nvSpPr>
        <p:spPr>
          <a:xfrm>
            <a:off x="173975" y="762425"/>
            <a:ext cx="8559300" cy="17853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d, p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.rutas[inicio]: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d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visitados: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"""Llamada recursiva para seguir la ruta en profundidad"""</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ruta_encontrada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.buscar_ruta_dfs(d, fin, visitados, camino_actual)</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ruta_encontrada:</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ruta_encontrada</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return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None</a:t>
            </a:r>
            <a:endParaRPr sz="105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667" name="Google Shape;667;p94"/>
          <p:cNvSpPr txBox="1"/>
          <p:nvPr/>
        </p:nvSpPr>
        <p:spPr>
          <a:xfrm>
            <a:off x="98550" y="2571750"/>
            <a:ext cx="8985600" cy="25236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050">
                <a:solidFill>
                  <a:srgbClr val="9334E6"/>
                </a:solidFill>
                <a:highlight>
                  <a:srgbClr val="F0F2F5"/>
                </a:highlight>
              </a:rPr>
              <a:t>for</a:t>
            </a:r>
            <a:r>
              <a:rPr lang="es-419" sz="1050">
                <a:solidFill>
                  <a:srgbClr val="0A0A0A"/>
                </a:solidFill>
                <a:highlight>
                  <a:srgbClr val="F0F2F5"/>
                </a:highlight>
              </a:rPr>
              <a:t> </a:t>
            </a:r>
            <a:r>
              <a:rPr lang="es-419" sz="1050">
                <a:solidFill>
                  <a:srgbClr val="B45908"/>
                </a:solidFill>
                <a:highlight>
                  <a:srgbClr val="F0F2F5"/>
                </a:highlight>
              </a:rPr>
              <a:t>d</a:t>
            </a:r>
            <a:r>
              <a:rPr lang="es-419" sz="1050">
                <a:solidFill>
                  <a:srgbClr val="0A0A0A"/>
                </a:solidFill>
                <a:highlight>
                  <a:srgbClr val="F0F2F5"/>
                </a:highlight>
              </a:rPr>
              <a:t>, </a:t>
            </a:r>
            <a:r>
              <a:rPr lang="es-419" sz="1050">
                <a:solidFill>
                  <a:srgbClr val="B45908"/>
                </a:solidFill>
                <a:highlight>
                  <a:srgbClr val="F0F2F5"/>
                </a:highlight>
              </a:rPr>
              <a:t>p</a:t>
            </a:r>
            <a:r>
              <a:rPr lang="es-419" sz="1050">
                <a:solidFill>
                  <a:srgbClr val="0A0A0A"/>
                </a:solidFill>
                <a:highlight>
                  <a:srgbClr val="F0F2F5"/>
                </a:highlight>
              </a:rPr>
              <a:t> </a:t>
            </a:r>
            <a:r>
              <a:rPr lang="es-419" sz="1050">
                <a:solidFill>
                  <a:srgbClr val="9334E6"/>
                </a:solidFill>
                <a:highlight>
                  <a:srgbClr val="F0F2F5"/>
                </a:highlight>
              </a:rPr>
              <a:t>in</a:t>
            </a:r>
            <a:r>
              <a:rPr lang="es-419" sz="1050">
                <a:solidFill>
                  <a:srgbClr val="0A0A0A"/>
                </a:solidFill>
                <a:highlight>
                  <a:srgbClr val="F0F2F5"/>
                </a:highlight>
              </a:rPr>
              <a:t> self.rutas[inicio]: </a:t>
            </a:r>
            <a:r>
              <a:rPr lang="es-419" sz="1050">
                <a:solidFill>
                  <a:schemeClr val="dk1"/>
                </a:solidFill>
                <a:latin typeface="Comfortaa"/>
                <a:ea typeface="Comfortaa"/>
                <a:cs typeface="Comfortaa"/>
                <a:sym typeface="Comfortaa"/>
              </a:rPr>
              <a:t>El código itera sobre todos los vuelos directos salientes desde el aeropuerto </a:t>
            </a:r>
            <a:r>
              <a:rPr b="1" i="1" lang="es-419" sz="1050">
                <a:solidFill>
                  <a:schemeClr val="dk1"/>
                </a:solidFill>
                <a:latin typeface="Comfortaa"/>
                <a:ea typeface="Comfortaa"/>
                <a:cs typeface="Comfortaa"/>
                <a:sym typeface="Comfortaa"/>
              </a:rPr>
              <a:t>incio</a:t>
            </a:r>
            <a:r>
              <a:rPr lang="es-419" sz="1050">
                <a:solidFill>
                  <a:schemeClr val="dk1"/>
                </a:solidFill>
                <a:latin typeface="Comfortaa"/>
                <a:ea typeface="Comfortaa"/>
                <a:cs typeface="Comfortaa"/>
                <a:sym typeface="Comfortaa"/>
              </a:rPr>
              <a:t> (el nodo actual). </a:t>
            </a:r>
            <a:r>
              <a:rPr b="1" i="1" lang="es-419" sz="1050">
                <a:solidFill>
                  <a:schemeClr val="dk1"/>
                </a:solidFill>
                <a:latin typeface="Comfortaa"/>
                <a:ea typeface="Comfortaa"/>
                <a:cs typeface="Comfortaa"/>
                <a:sym typeface="Comfortaa"/>
              </a:rPr>
              <a:t>d </a:t>
            </a:r>
            <a:r>
              <a:rPr lang="es-419" sz="1050">
                <a:solidFill>
                  <a:schemeClr val="dk1"/>
                </a:solidFill>
                <a:latin typeface="Comfortaa"/>
                <a:ea typeface="Comfortaa"/>
                <a:cs typeface="Comfortaa"/>
                <a:sym typeface="Comfortaa"/>
              </a:rPr>
              <a:t>representa el aeropuerto de destino y </a:t>
            </a:r>
            <a:r>
              <a:rPr b="1" i="1" lang="es-419" sz="1050">
                <a:solidFill>
                  <a:schemeClr val="dk1"/>
                </a:solidFill>
                <a:latin typeface="Comfortaa"/>
                <a:ea typeface="Comfortaa"/>
                <a:cs typeface="Comfortaa"/>
                <a:sym typeface="Comfortaa"/>
              </a:rPr>
              <a:t>p</a:t>
            </a:r>
            <a:r>
              <a:rPr lang="es-419" sz="1050">
                <a:solidFill>
                  <a:schemeClr val="dk1"/>
                </a:solidFill>
                <a:latin typeface="Comfortaa"/>
                <a:ea typeface="Comfortaa"/>
                <a:cs typeface="Comfortaa"/>
                <a:sym typeface="Comfortaa"/>
              </a:rPr>
              <a:t> el peso.</a:t>
            </a:r>
            <a:endParaRPr sz="1050">
              <a:solidFill>
                <a:schemeClr val="dk1"/>
              </a:solidFill>
              <a:latin typeface="Comfortaa"/>
              <a:ea typeface="Comfortaa"/>
              <a:cs typeface="Comfortaa"/>
              <a:sym typeface="Comfortaa"/>
            </a:endParaRPr>
          </a:p>
          <a:p>
            <a:pPr indent="0" lvl="0" marL="0" rtl="0" algn="l">
              <a:spcBef>
                <a:spcPts val="0"/>
              </a:spcBef>
              <a:spcAft>
                <a:spcPts val="0"/>
              </a:spcAft>
              <a:buNone/>
            </a:pPr>
            <a:r>
              <a:rPr b="1" lang="es-419" sz="1050">
                <a:solidFill>
                  <a:srgbClr val="0A0A0A"/>
                </a:solidFill>
                <a:highlight>
                  <a:srgbClr val="F0F2F5"/>
                </a:highlight>
                <a:latin typeface="Roboto Mono"/>
                <a:ea typeface="Roboto Mono"/>
                <a:cs typeface="Roboto Mono"/>
                <a:sym typeface="Roboto Mono"/>
              </a:rPr>
              <a:t>if d not in visitados: </a:t>
            </a:r>
            <a:r>
              <a:rPr lang="es-419" sz="1050">
                <a:solidFill>
                  <a:srgbClr val="0A0A0A"/>
                </a:solidFill>
                <a:latin typeface="Comfortaa"/>
                <a:ea typeface="Comfortaa"/>
                <a:cs typeface="Comfortaa"/>
                <a:sym typeface="Comfortaa"/>
              </a:rPr>
              <a:t>Esta es la condición que evita ciclos y asegura que no se explore dos veces el mismo aeropuerto en el mismo camino.</a:t>
            </a:r>
            <a:endParaRPr sz="1050">
              <a:solidFill>
                <a:srgbClr val="0A0A0A"/>
              </a:solidFill>
              <a:latin typeface="Comfortaa"/>
              <a:ea typeface="Comfortaa"/>
              <a:cs typeface="Comfortaa"/>
              <a:sym typeface="Comfortaa"/>
            </a:endParaRPr>
          </a:p>
          <a:p>
            <a:pPr indent="0" lvl="0" marL="0" rtl="0" algn="l">
              <a:spcBef>
                <a:spcPts val="0"/>
              </a:spcBef>
              <a:spcAft>
                <a:spcPts val="0"/>
              </a:spcAft>
              <a:buNone/>
            </a:pPr>
            <a:r>
              <a:rPr b="1" lang="es-419" sz="1050">
                <a:solidFill>
                  <a:srgbClr val="0A0A0A"/>
                </a:solidFill>
                <a:highlight>
                  <a:srgbClr val="F0F2F5"/>
                </a:highlight>
                <a:latin typeface="Roboto Mono"/>
                <a:ea typeface="Roboto Mono"/>
                <a:cs typeface="Roboto Mono"/>
                <a:sym typeface="Roboto Mono"/>
              </a:rPr>
              <a:t>self.buscar_ruta_dfs(...):</a:t>
            </a:r>
            <a:r>
              <a:rPr lang="es-419" sz="1050">
                <a:solidFill>
                  <a:srgbClr val="0A0A0A"/>
                </a:solidFill>
                <a:latin typeface="Comfortaa"/>
                <a:ea typeface="Comfortaa"/>
                <a:cs typeface="Comfortaa"/>
                <a:sym typeface="Comfortaa"/>
              </a:rPr>
              <a:t> Aquí es donde ocurre la “profundidad”, en lugar de añadir un vecino para explorarlo más tarde (como en BFS), el algoritmo se llama así mismo inmediatamente con el vecino como el nuevo</a:t>
            </a:r>
            <a:r>
              <a:rPr b="1" i="1" lang="es-419" sz="1050">
                <a:solidFill>
                  <a:srgbClr val="0A0A0A"/>
                </a:solidFill>
                <a:latin typeface="Comfortaa"/>
                <a:ea typeface="Comfortaa"/>
                <a:cs typeface="Comfortaa"/>
                <a:sym typeface="Comfortaa"/>
              </a:rPr>
              <a:t> inicio.</a:t>
            </a:r>
            <a:r>
              <a:rPr lang="es-419" sz="1050">
                <a:solidFill>
                  <a:srgbClr val="0A0A0A"/>
                </a:solidFill>
                <a:latin typeface="Comfortaa"/>
                <a:ea typeface="Comfortaa"/>
                <a:cs typeface="Comfortaa"/>
                <a:sym typeface="Comfortaa"/>
              </a:rPr>
              <a:t> Esto detiene la exploración del nivel actual y se sumerge inmediatamente en el siguiente nivel de profundidad. </a:t>
            </a:r>
            <a:endParaRPr sz="1050">
              <a:solidFill>
                <a:srgbClr val="0A0A0A"/>
              </a:solidFill>
              <a:latin typeface="Comfortaa"/>
              <a:ea typeface="Comfortaa"/>
              <a:cs typeface="Comfortaa"/>
              <a:sym typeface="Comfortaa"/>
            </a:endParaRPr>
          </a:p>
          <a:p>
            <a:pPr indent="0" lvl="0" marL="0" rtl="0" algn="l">
              <a:spcBef>
                <a:spcPts val="0"/>
              </a:spcBef>
              <a:spcAft>
                <a:spcPts val="0"/>
              </a:spcAft>
              <a:buNone/>
            </a:pPr>
            <a:r>
              <a:rPr b="1" lang="es-419" sz="1050">
                <a:solidFill>
                  <a:srgbClr val="0A0A0A"/>
                </a:solidFill>
                <a:highlight>
                  <a:srgbClr val="F0F2F5"/>
                </a:highlight>
                <a:latin typeface="Roboto Mono"/>
                <a:ea typeface="Roboto Mono"/>
                <a:cs typeface="Roboto Mono"/>
                <a:sym typeface="Roboto Mono"/>
              </a:rPr>
              <a:t>if ruta_encontrada: </a:t>
            </a:r>
            <a:r>
              <a:rPr lang="es-419" sz="1050">
                <a:solidFill>
                  <a:schemeClr val="dk1"/>
                </a:solidFill>
                <a:latin typeface="Comfortaa"/>
                <a:ea typeface="Comfortaa"/>
                <a:cs typeface="Comfortaa"/>
                <a:sym typeface="Comfortaa"/>
              </a:rPr>
              <a:t>Si la llamada recursiva devuelve un valor que no es </a:t>
            </a:r>
            <a:r>
              <a:rPr b="1" i="1" lang="es-419" sz="1050">
                <a:solidFill>
                  <a:schemeClr val="dk1"/>
                </a:solidFill>
                <a:latin typeface="Comfortaa"/>
                <a:ea typeface="Comfortaa"/>
                <a:cs typeface="Comfortaa"/>
                <a:sym typeface="Comfortaa"/>
              </a:rPr>
              <a:t>None</a:t>
            </a:r>
            <a:r>
              <a:rPr lang="es-419" sz="1050">
                <a:solidFill>
                  <a:schemeClr val="dk1"/>
                </a:solidFill>
                <a:latin typeface="Comfortaa"/>
                <a:ea typeface="Comfortaa"/>
                <a:cs typeface="Comfortaa"/>
                <a:sym typeface="Comfortaa"/>
              </a:rPr>
              <a:t>, ese valor se devuelve inmediatamente “hacia arriba” en la cadena de llamadas, terminando la búsqueda con éxito. </a:t>
            </a:r>
            <a:endParaRPr sz="1050">
              <a:solidFill>
                <a:schemeClr val="dk1"/>
              </a:solidFill>
              <a:latin typeface="Comfortaa"/>
              <a:ea typeface="Comfortaa"/>
              <a:cs typeface="Comfortaa"/>
              <a:sym typeface="Comfortaa"/>
            </a:endParaRPr>
          </a:p>
          <a:p>
            <a:pPr indent="0" lvl="0" marL="0" rtl="0" algn="l">
              <a:spcBef>
                <a:spcPts val="0"/>
              </a:spcBef>
              <a:spcAft>
                <a:spcPts val="0"/>
              </a:spcAft>
              <a:buNone/>
            </a:pPr>
            <a:r>
              <a:rPr b="1" lang="es-419" sz="1200">
                <a:solidFill>
                  <a:schemeClr val="dk1"/>
                </a:solidFill>
                <a:latin typeface="Comfortaa"/>
                <a:ea typeface="Comfortaa"/>
                <a:cs typeface="Comfortaa"/>
                <a:sym typeface="Comfortaa"/>
              </a:rPr>
              <a:t>Lógica</a:t>
            </a:r>
            <a:r>
              <a:rPr b="1" lang="es-419" sz="1200">
                <a:solidFill>
                  <a:schemeClr val="dk1"/>
                </a:solidFill>
                <a:latin typeface="Comfortaa"/>
                <a:ea typeface="Comfortaa"/>
                <a:cs typeface="Comfortaa"/>
                <a:sym typeface="Comfortaa"/>
              </a:rPr>
              <a:t> de </a:t>
            </a:r>
            <a:r>
              <a:rPr b="1" lang="es-419" sz="1200">
                <a:solidFill>
                  <a:schemeClr val="dk1"/>
                </a:solidFill>
                <a:latin typeface="Comfortaa"/>
                <a:ea typeface="Comfortaa"/>
                <a:cs typeface="Comfortaa"/>
                <a:sym typeface="Comfortaa"/>
              </a:rPr>
              <a:t>retroceso (backtracking)</a:t>
            </a:r>
            <a:r>
              <a:rPr b="1" lang="es-419" sz="1200">
                <a:solidFill>
                  <a:schemeClr val="dk1"/>
                </a:solidFill>
                <a:latin typeface="Comfortaa"/>
                <a:ea typeface="Comfortaa"/>
                <a:cs typeface="Comfortaa"/>
                <a:sym typeface="Comfortaa"/>
              </a:rPr>
              <a:t>:</a:t>
            </a:r>
            <a:endParaRPr b="1" sz="120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lang="es-419" sz="1050">
                <a:solidFill>
                  <a:schemeClr val="dk1"/>
                </a:solidFill>
                <a:latin typeface="Comfortaa"/>
                <a:ea typeface="Comfortaa"/>
                <a:cs typeface="Comfortaa"/>
                <a:sym typeface="Comfortaa"/>
              </a:rPr>
              <a:t>Si el bucle </a:t>
            </a:r>
            <a:r>
              <a:rPr b="1" i="1" lang="es-419" sz="1050">
                <a:solidFill>
                  <a:schemeClr val="dk1"/>
                </a:solidFill>
                <a:latin typeface="Comfortaa"/>
                <a:ea typeface="Comfortaa"/>
                <a:cs typeface="Comfortaa"/>
                <a:sym typeface="Comfortaa"/>
              </a:rPr>
              <a:t>for </a:t>
            </a:r>
            <a:r>
              <a:rPr lang="es-419" sz="1050">
                <a:solidFill>
                  <a:schemeClr val="dk1"/>
                </a:solidFill>
                <a:latin typeface="Comfortaa"/>
                <a:ea typeface="Comfortaa"/>
                <a:cs typeface="Comfortaa"/>
                <a:sym typeface="Comfortaa"/>
              </a:rPr>
              <a:t>termina de iterar y no ha devuelto una</a:t>
            </a:r>
            <a:r>
              <a:rPr b="1" i="1" lang="es-419" sz="1050">
                <a:solidFill>
                  <a:schemeClr val="dk1"/>
                </a:solidFill>
                <a:latin typeface="Comfortaa"/>
                <a:ea typeface="Comfortaa"/>
                <a:cs typeface="Comfortaa"/>
                <a:sym typeface="Comfortaa"/>
              </a:rPr>
              <a:t> r</a:t>
            </a:r>
            <a:r>
              <a:rPr b="1" i="1" lang="es-419" sz="1050">
                <a:solidFill>
                  <a:schemeClr val="dk1"/>
                </a:solidFill>
                <a:latin typeface="Comfortaa"/>
                <a:ea typeface="Comfortaa"/>
                <a:cs typeface="Comfortaa"/>
                <a:sym typeface="Comfortaa"/>
              </a:rPr>
              <a:t>uta_encontrada</a:t>
            </a:r>
            <a:r>
              <a:rPr b="1" i="1" lang="es-419" sz="1050">
                <a:solidFill>
                  <a:schemeClr val="dk1"/>
                </a:solidFill>
                <a:latin typeface="Comfortaa"/>
                <a:ea typeface="Comfortaa"/>
                <a:cs typeface="Comfortaa"/>
                <a:sym typeface="Comfortaa"/>
              </a:rPr>
              <a:t> </a:t>
            </a:r>
            <a:r>
              <a:rPr lang="es-419" sz="1050">
                <a:solidFill>
                  <a:schemeClr val="dk1"/>
                </a:solidFill>
                <a:latin typeface="Comfortaa"/>
                <a:ea typeface="Comfortaa"/>
                <a:cs typeface="Comfortaa"/>
                <a:sym typeface="Comfortaa"/>
              </a:rPr>
              <a:t>exitosa, significa que el camino actual está bloqueado o no lleva al destino.</a:t>
            </a:r>
            <a:endParaRPr sz="1050">
              <a:solidFill>
                <a:schemeClr val="dk1"/>
              </a:solidFill>
              <a:latin typeface="Comfortaa"/>
              <a:ea typeface="Comfortaa"/>
              <a:cs typeface="Comfortaa"/>
              <a:sym typeface="Comfortaa"/>
            </a:endParaRPr>
          </a:p>
          <a:p>
            <a:pPr indent="-295275" lvl="0" marL="457200" rtl="0" algn="l">
              <a:spcBef>
                <a:spcPts val="0"/>
              </a:spcBef>
              <a:spcAft>
                <a:spcPts val="0"/>
              </a:spcAft>
              <a:buClr>
                <a:schemeClr val="dk1"/>
              </a:buClr>
              <a:buSzPts val="1050"/>
              <a:buFont typeface="Comfortaa"/>
              <a:buChar char="●"/>
            </a:pPr>
            <a:r>
              <a:rPr lang="es-419" sz="1050">
                <a:solidFill>
                  <a:schemeClr val="dk1"/>
                </a:solidFill>
                <a:latin typeface="Comfortaa"/>
                <a:ea typeface="Comfortaa"/>
                <a:cs typeface="Comfortaa"/>
                <a:sym typeface="Comfortaa"/>
              </a:rPr>
              <a:t>Al devolver </a:t>
            </a:r>
            <a:r>
              <a:rPr b="1" i="1" lang="es-419" sz="1050">
                <a:solidFill>
                  <a:schemeClr val="dk1"/>
                </a:solidFill>
                <a:latin typeface="Comfortaa"/>
                <a:ea typeface="Comfortaa"/>
                <a:cs typeface="Comfortaa"/>
                <a:sym typeface="Comfortaa"/>
              </a:rPr>
              <a:t>None</a:t>
            </a:r>
            <a:r>
              <a:rPr lang="es-419" sz="1050">
                <a:solidFill>
                  <a:schemeClr val="dk1"/>
                </a:solidFill>
                <a:latin typeface="Comfortaa"/>
                <a:ea typeface="Comfortaa"/>
                <a:cs typeface="Comfortaa"/>
                <a:sym typeface="Comfortaa"/>
              </a:rPr>
              <a:t>, la función indica a la llamada anterior (el nivel superior de la recursión) que este camino falló, lo que le permite “retroceder” y probar el siguiente vecino disponible en ese nivel. </a:t>
            </a:r>
            <a:endParaRPr sz="105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050">
              <a:solidFill>
                <a:srgbClr val="0A0A0A"/>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050">
              <a:solidFill>
                <a:srgbClr val="0A0A0A"/>
              </a:solidFill>
              <a:highlight>
                <a:srgbClr val="F0F2F5"/>
              </a:highlight>
              <a:latin typeface="Comfortaa"/>
              <a:ea typeface="Comfortaa"/>
              <a:cs typeface="Comfortaa"/>
              <a:sym typeface="Comfortaa"/>
            </a:endParaRPr>
          </a:p>
          <a:p>
            <a:pPr indent="0" lvl="0" marL="0" rtl="0" algn="l">
              <a:spcBef>
                <a:spcPts val="0"/>
              </a:spcBef>
              <a:spcAft>
                <a:spcPts val="0"/>
              </a:spcAft>
              <a:buNone/>
            </a:pPr>
            <a:r>
              <a:t/>
            </a:r>
            <a:endParaRPr sz="1100">
              <a:solidFill>
                <a:schemeClr val="dk1"/>
              </a:solidFill>
              <a:latin typeface="Comfortaa"/>
              <a:ea typeface="Comfortaa"/>
              <a:cs typeface="Comfortaa"/>
              <a:sym typeface="Comfortaa"/>
            </a:endParaRPr>
          </a:p>
        </p:txBody>
      </p:sp>
      <p:pic>
        <p:nvPicPr>
          <p:cNvPr id="668" name="Google Shape;668;p94"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5"/>
          <p:cNvSpPr txBox="1"/>
          <p:nvPr>
            <p:ph type="title"/>
          </p:nvPr>
        </p:nvSpPr>
        <p:spPr>
          <a:xfrm>
            <a:off x="91800" y="172150"/>
            <a:ext cx="7490400" cy="872400"/>
          </a:xfrm>
          <a:prstGeom prst="rect">
            <a:avLst/>
          </a:prstGeom>
          <a:solidFill>
            <a:srgbClr val="073763"/>
          </a:solidFill>
        </p:spPr>
        <p:txBody>
          <a:bodyPr anchorCtr="0" anchor="t" bIns="91425" lIns="91425" spcFirstLastPara="1" rIns="91425" wrap="square" tIns="91425">
            <a:normAutofit/>
          </a:bodyPr>
          <a:lstStyle/>
          <a:p>
            <a:pPr indent="0" lvl="0" marL="0" rtl="0" algn="l">
              <a:spcBef>
                <a:spcPts val="0"/>
              </a:spcBef>
              <a:spcAft>
                <a:spcPts val="0"/>
              </a:spcAft>
              <a:buNone/>
            </a:pPr>
            <a:r>
              <a:rPr b="1" lang="es-419" sz="1100">
                <a:solidFill>
                  <a:schemeClr val="lt1"/>
                </a:solidFill>
                <a:latin typeface="Comfortaa"/>
                <a:ea typeface="Comfortaa"/>
                <a:cs typeface="Comfortaa"/>
                <a:sym typeface="Comfortaa"/>
              </a:rPr>
              <a:t>Ordenamiento Topológico: Su objetivo es encontrar una secuencia lineal válida para procesar los aeropuertos, </a:t>
            </a:r>
            <a:r>
              <a:rPr b="1" lang="es-419" sz="1100">
                <a:solidFill>
                  <a:schemeClr val="lt1"/>
                </a:solidFill>
                <a:latin typeface="Comfortaa"/>
                <a:ea typeface="Comfortaa"/>
                <a:cs typeface="Comfortaa"/>
                <a:sym typeface="Comfortaa"/>
              </a:rPr>
              <a:t>basándose</a:t>
            </a:r>
            <a:r>
              <a:rPr b="1" lang="es-419" sz="1100">
                <a:solidFill>
                  <a:schemeClr val="lt1"/>
                </a:solidFill>
                <a:latin typeface="Comfortaa"/>
                <a:ea typeface="Comfortaa"/>
                <a:cs typeface="Comfortaa"/>
                <a:sym typeface="Comfortaa"/>
              </a:rPr>
              <a:t> en sus dependencias. Es decir, si el vuelo A debe ocurrir antes que el B, el algoritmo asegura que A aparezca antes que B en la secuencia final.</a:t>
            </a:r>
            <a:endParaRPr b="1" sz="1100">
              <a:solidFill>
                <a:schemeClr val="lt1"/>
              </a:solidFill>
              <a:latin typeface="Comfortaa"/>
              <a:ea typeface="Comfortaa"/>
              <a:cs typeface="Comfortaa"/>
              <a:sym typeface="Comfortaa"/>
            </a:endParaRPr>
          </a:p>
        </p:txBody>
      </p:sp>
      <p:sp>
        <p:nvSpPr>
          <p:cNvPr id="674" name="Google Shape;674;p95"/>
          <p:cNvSpPr txBox="1"/>
          <p:nvPr>
            <p:ph idx="1" type="body"/>
          </p:nvPr>
        </p:nvSpPr>
        <p:spPr>
          <a:xfrm>
            <a:off x="311700" y="1152475"/>
            <a:ext cx="8520600" cy="1682100"/>
          </a:xfrm>
          <a:prstGeom prst="rect">
            <a:avLst/>
          </a:prstGeom>
        </p:spPr>
        <p:txBody>
          <a:bodyPr anchorCtr="0" anchor="t" bIns="91425" lIns="91425" spcFirstLastPara="1" rIns="91425" wrap="square" tIns="91425">
            <a:normAutofit fontScale="700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def</a:t>
            </a:r>
            <a:r>
              <a:rPr lang="es-419" sz="1400">
                <a:solidFill>
                  <a:srgbClr val="3B3B3B"/>
                </a:solidFill>
                <a:highlight>
                  <a:srgbClr val="FFFFFF"/>
                </a:highlight>
                <a:latin typeface="Courier New"/>
                <a:ea typeface="Courier New"/>
                <a:cs typeface="Courier New"/>
                <a:sym typeface="Courier New"/>
              </a:rPr>
              <a:t> </a:t>
            </a:r>
            <a:r>
              <a:rPr lang="es-419" sz="1400">
                <a:solidFill>
                  <a:srgbClr val="795E26"/>
                </a:solidFill>
                <a:highlight>
                  <a:srgbClr val="FFFFFF"/>
                </a:highlight>
                <a:latin typeface="Courier New"/>
                <a:ea typeface="Courier New"/>
                <a:cs typeface="Courier New"/>
                <a:sym typeface="Courier New"/>
              </a:rPr>
              <a:t>ordenamiento_topologico_embarque</a:t>
            </a:r>
            <a:r>
              <a:rPr lang="es-419" sz="1400">
                <a:solidFill>
                  <a:srgbClr val="3B3B3B"/>
                </a:solidFill>
                <a:highlight>
                  <a:srgbClr val="FFFFFF"/>
                </a:highlight>
                <a:latin typeface="Courier New"/>
                <a:ea typeface="Courier New"/>
                <a:cs typeface="Courier New"/>
                <a:sym typeface="Courier New"/>
              </a:rPr>
              <a:t>(</a:t>
            </a:r>
            <a:r>
              <a:rPr lang="es-419" sz="1400">
                <a:solidFill>
                  <a:srgbClr val="001080"/>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a:t>
            </a:r>
            <a:endParaRPr sz="14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grados_entrada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{nodo: </a:t>
            </a:r>
            <a:r>
              <a:rPr lang="es-419" sz="1400">
                <a:solidFill>
                  <a:srgbClr val="098658"/>
                </a:solidFill>
                <a:highlight>
                  <a:srgbClr val="FFFFFF"/>
                </a:highlight>
                <a:latin typeface="Courier New"/>
                <a:ea typeface="Courier New"/>
                <a:cs typeface="Courier New"/>
                <a:sym typeface="Courier New"/>
              </a:rPr>
              <a:t>0</a:t>
            </a: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nodo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origen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destino, peso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a:t>
            </a:r>
            <a:r>
              <a:rPr lang="es-419" sz="1400">
                <a:solidFill>
                  <a:srgbClr val="0000FF"/>
                </a:solidFill>
                <a:highlight>
                  <a:srgbClr val="FFFFFF"/>
                </a:highlight>
                <a:latin typeface="Courier New"/>
                <a:ea typeface="Courier New"/>
                <a:cs typeface="Courier New"/>
                <a:sym typeface="Courier New"/>
              </a:rPr>
              <a:t>self</a:t>
            </a:r>
            <a:r>
              <a:rPr lang="es-419" sz="1400">
                <a:solidFill>
                  <a:srgbClr val="3B3B3B"/>
                </a:solidFill>
                <a:highlight>
                  <a:srgbClr val="FFFFFF"/>
                </a:highlight>
                <a:latin typeface="Courier New"/>
                <a:ea typeface="Courier New"/>
                <a:cs typeface="Courier New"/>
                <a:sym typeface="Courier New"/>
              </a:rPr>
              <a:t>.rutas[origen]:</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grados_entrada[destino]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98658"/>
                </a:solidFill>
                <a:highlight>
                  <a:srgbClr val="FFFFFF"/>
                </a:highlight>
                <a:latin typeface="Courier New"/>
                <a:ea typeface="Courier New"/>
                <a:cs typeface="Courier New"/>
                <a:sym typeface="Courier New"/>
              </a:rPr>
              <a:t>1</a:t>
            </a:r>
            <a:endParaRPr sz="140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cola_procesamiento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collections.deque([nodo </a:t>
            </a:r>
            <a:r>
              <a:rPr lang="es-419" sz="1400">
                <a:solidFill>
                  <a:srgbClr val="AF00DB"/>
                </a:solidFill>
                <a:highlight>
                  <a:srgbClr val="FFFFFF"/>
                </a:highlight>
                <a:latin typeface="Courier New"/>
                <a:ea typeface="Courier New"/>
                <a:cs typeface="Courier New"/>
                <a:sym typeface="Courier New"/>
              </a:rPr>
              <a:t>for</a:t>
            </a:r>
            <a:r>
              <a:rPr lang="es-419" sz="1400">
                <a:solidFill>
                  <a:srgbClr val="3B3B3B"/>
                </a:solidFill>
                <a:highlight>
                  <a:srgbClr val="FFFFFF"/>
                </a:highlight>
                <a:latin typeface="Courier New"/>
                <a:ea typeface="Courier New"/>
                <a:cs typeface="Courier New"/>
                <a:sym typeface="Courier New"/>
              </a:rPr>
              <a:t> nodo </a:t>
            </a:r>
            <a:r>
              <a:rPr lang="es-419" sz="1400">
                <a:solidFill>
                  <a:srgbClr val="AF00DB"/>
                </a:solidFill>
                <a:highlight>
                  <a:srgbClr val="FFFFFF"/>
                </a:highlight>
                <a:latin typeface="Courier New"/>
                <a:ea typeface="Courier New"/>
                <a:cs typeface="Courier New"/>
                <a:sym typeface="Courier New"/>
              </a:rPr>
              <a:t>in</a:t>
            </a:r>
            <a:r>
              <a:rPr lang="es-419" sz="1400">
                <a:solidFill>
                  <a:srgbClr val="3B3B3B"/>
                </a:solidFill>
                <a:highlight>
                  <a:srgbClr val="FFFFFF"/>
                </a:highlight>
                <a:latin typeface="Courier New"/>
                <a:ea typeface="Courier New"/>
                <a:cs typeface="Courier New"/>
                <a:sym typeface="Courier New"/>
              </a:rPr>
              <a:t> grados_entrada </a:t>
            </a:r>
            <a:r>
              <a:rPr lang="es-419" sz="1400">
                <a:solidFill>
                  <a:srgbClr val="AF00DB"/>
                </a:solidFill>
                <a:highlight>
                  <a:srgbClr val="FFFFFF"/>
                </a:highlight>
                <a:latin typeface="Courier New"/>
                <a:ea typeface="Courier New"/>
                <a:cs typeface="Courier New"/>
                <a:sym typeface="Courier New"/>
              </a:rPr>
              <a:t>if</a:t>
            </a:r>
            <a:r>
              <a:rPr lang="es-419" sz="1400">
                <a:solidFill>
                  <a:srgbClr val="3B3B3B"/>
                </a:solidFill>
                <a:highlight>
                  <a:srgbClr val="FFFFFF"/>
                </a:highlight>
                <a:latin typeface="Courier New"/>
                <a:ea typeface="Courier New"/>
                <a:cs typeface="Courier New"/>
                <a:sym typeface="Courier New"/>
              </a:rPr>
              <a:t> grados_entrada[nodo]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r>
              <a:rPr lang="es-419" sz="1400">
                <a:solidFill>
                  <a:srgbClr val="098658"/>
                </a:solidFill>
                <a:highlight>
                  <a:srgbClr val="FFFFFF"/>
                </a:highlight>
                <a:latin typeface="Courier New"/>
                <a:ea typeface="Courier New"/>
                <a:cs typeface="Courier New"/>
                <a:sym typeface="Courier New"/>
              </a:rPr>
              <a:t>0</a:t>
            </a:r>
            <a:r>
              <a:rPr lang="es-419" sz="1400">
                <a:solidFill>
                  <a:srgbClr val="3B3B3B"/>
                </a:solidFill>
                <a:highlight>
                  <a:srgbClr val="FFFFFF"/>
                </a:highlight>
                <a:latin typeface="Courier New"/>
                <a:ea typeface="Courier New"/>
                <a:cs typeface="Courier New"/>
                <a:sym typeface="Courier New"/>
              </a:rPr>
              <a:t>])</a:t>
            </a:r>
            <a:endParaRPr sz="14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78571"/>
              <a:buFont typeface="Arial"/>
              <a:buNone/>
            </a:pPr>
            <a:r>
              <a:rPr lang="es-419" sz="1400">
                <a:solidFill>
                  <a:srgbClr val="3B3B3B"/>
                </a:solidFill>
                <a:highlight>
                  <a:srgbClr val="FFFFFF"/>
                </a:highlight>
                <a:latin typeface="Courier New"/>
                <a:ea typeface="Courier New"/>
                <a:cs typeface="Courier New"/>
                <a:sym typeface="Courier New"/>
              </a:rPr>
              <a:t>        secuencia_embarque </a:t>
            </a:r>
            <a:r>
              <a:rPr lang="es-419" sz="1400">
                <a:solidFill>
                  <a:schemeClr val="dk1"/>
                </a:solidFill>
                <a:highlight>
                  <a:srgbClr val="FFFFFF"/>
                </a:highlight>
                <a:latin typeface="Courier New"/>
                <a:ea typeface="Courier New"/>
                <a:cs typeface="Courier New"/>
                <a:sym typeface="Courier New"/>
              </a:rPr>
              <a:t>=</a:t>
            </a:r>
            <a:r>
              <a:rPr lang="es-419" sz="1400">
                <a:solidFill>
                  <a:srgbClr val="3B3B3B"/>
                </a:solidFill>
                <a:highlight>
                  <a:srgbClr val="FFFFFF"/>
                </a:highlight>
                <a:latin typeface="Courier New"/>
                <a:ea typeface="Courier New"/>
                <a:cs typeface="Courier New"/>
                <a:sym typeface="Courier New"/>
              </a:rPr>
              <a:t> []</a:t>
            </a:r>
            <a:endParaRPr sz="14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75" name="Google Shape;675;p95"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
        <p:nvSpPr>
          <p:cNvPr id="676" name="Google Shape;676;p95"/>
          <p:cNvSpPr txBox="1"/>
          <p:nvPr/>
        </p:nvSpPr>
        <p:spPr>
          <a:xfrm>
            <a:off x="114750" y="2501750"/>
            <a:ext cx="8945100" cy="25362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dk1"/>
                </a:solidFill>
                <a:latin typeface="Comfortaa"/>
                <a:ea typeface="Comfortaa"/>
                <a:cs typeface="Comfortaa"/>
                <a:sym typeface="Comfortaa"/>
              </a:rPr>
              <a:t>Ordenamiento_topologico_embarque (inicio):</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rPr b="1" lang="es-419" sz="1000">
                <a:solidFill>
                  <a:schemeClr val="dk1"/>
                </a:solidFill>
                <a:latin typeface="Comfortaa"/>
                <a:ea typeface="Comfortaa"/>
                <a:cs typeface="Comfortaa"/>
                <a:sym typeface="Comfortaa"/>
              </a:rPr>
              <a:t>Calcula los grados de entrada (grados_entrada):</a:t>
            </a:r>
            <a:endParaRPr b="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El grado de entrada es el número de aristas (vuelos) que llegan a un nodo (aeropuerto):</a:t>
            </a:r>
            <a:endParaRPr sz="1000">
              <a:solidFill>
                <a:schemeClr val="dk1"/>
              </a:solidFill>
              <a:latin typeface="Comfortaa"/>
              <a:ea typeface="Comfortaa"/>
              <a:cs typeface="Comfortaa"/>
              <a:sym typeface="Comfortaa"/>
            </a:endParaRPr>
          </a:p>
          <a:p>
            <a:pPr indent="0" lvl="0" marL="0" rtl="0" algn="l">
              <a:spcBef>
                <a:spcPts val="0"/>
              </a:spcBef>
              <a:spcAft>
                <a:spcPts val="0"/>
              </a:spcAft>
              <a:buNone/>
            </a:pPr>
            <a:r>
              <a:rPr b="1" lang="es-419" sz="1000">
                <a:solidFill>
                  <a:schemeClr val="dk1"/>
                </a:solidFill>
                <a:latin typeface="Comfortaa"/>
                <a:ea typeface="Comfortaa"/>
                <a:cs typeface="Comfortaa"/>
                <a:sym typeface="Comfortaa"/>
              </a:rPr>
              <a:t>Lógica del cálculo:</a:t>
            </a:r>
            <a:endParaRPr b="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Primero se crea un diccionario (grados_entrada) inicializando el contador de cada aeropuerto a cero.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Luego itera sobre todos los aeropuertos de origen y sus destinos.</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Por cada destino encontrado (destino, peso en la lista de rutas), incrementa su contador de grados_entrada en 1</a:t>
            </a:r>
            <a:r>
              <a:rPr b="1" lang="es-419" sz="1000">
                <a:solidFill>
                  <a:schemeClr val="dk1"/>
                </a:solidFill>
                <a:latin typeface="Comfortaa"/>
                <a:ea typeface="Comfortaa"/>
                <a:cs typeface="Comfortaa"/>
                <a:sym typeface="Comfortaa"/>
              </a:rPr>
              <a:t>.</a:t>
            </a:r>
            <a:endParaRPr b="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Propósito: </a:t>
            </a:r>
            <a:r>
              <a:rPr lang="es-419" sz="1000">
                <a:solidFill>
                  <a:schemeClr val="dk1"/>
                </a:solidFill>
                <a:latin typeface="Comfortaa"/>
                <a:ea typeface="Comfortaa"/>
                <a:cs typeface="Comfortaa"/>
                <a:sym typeface="Comfortaa"/>
              </a:rPr>
              <a:t>identificar cuales son los primeros pasos. Los aeropuertos con un grado de entrada cero son aquellos que no dependen de que nada más ocurra primero.</a:t>
            </a:r>
            <a:endParaRPr sz="1000">
              <a:solidFill>
                <a:schemeClr val="dk1"/>
              </a:solidFill>
              <a:latin typeface="Comfortaa"/>
              <a:ea typeface="Comfortaa"/>
              <a:cs typeface="Comfortaa"/>
              <a:sym typeface="Comfortaa"/>
            </a:endParaRPr>
          </a:p>
          <a:p>
            <a:pPr indent="0" lvl="0" marL="0" rtl="0" algn="l">
              <a:spcBef>
                <a:spcPts val="0"/>
              </a:spcBef>
              <a:spcAft>
                <a:spcPts val="0"/>
              </a:spcAft>
              <a:buNone/>
            </a:pPr>
            <a:r>
              <a:rPr b="1" lang="es-419" sz="1000">
                <a:solidFill>
                  <a:schemeClr val="dk1"/>
                </a:solidFill>
                <a:latin typeface="Comfortaa"/>
                <a:ea typeface="Comfortaa"/>
                <a:cs typeface="Comfortaa"/>
                <a:sym typeface="Comfortaa"/>
              </a:rPr>
              <a:t>Inicializar la cola de procesamiento (cola_procesamiento): </a:t>
            </a:r>
            <a:endParaRPr b="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Se utiliza una cola collections.deque (similar a BFS).</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Se crea la cola y se llena inmediatamente con una lista de todos los aeropuertos que tienen un grado de entrada cero.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Propósito:</a:t>
            </a:r>
            <a:r>
              <a:rPr lang="es-419" sz="1000">
                <a:solidFill>
                  <a:schemeClr val="dk1"/>
                </a:solidFill>
                <a:latin typeface="Comfortaa"/>
                <a:ea typeface="Comfortaa"/>
                <a:cs typeface="Comfortaa"/>
                <a:sym typeface="Comfortaa"/>
              </a:rPr>
              <a:t> Estos son “puntos de partida”. El algoritmo procesará estos nodos primero.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rgbClr val="B45908"/>
                </a:solidFill>
                <a:highlight>
                  <a:srgbClr val="F0F2F5"/>
                </a:highlight>
              </a:rPr>
              <a:t>secuencia_embarque</a:t>
            </a:r>
            <a:r>
              <a:rPr lang="es-419" sz="1000">
                <a:solidFill>
                  <a:srgbClr val="0A0A0A"/>
                </a:solidFill>
                <a:highlight>
                  <a:srgbClr val="F0F2F5"/>
                </a:highlight>
              </a:rPr>
              <a:t> = [ ]:</a:t>
            </a:r>
            <a:r>
              <a:rPr lang="es-419" sz="1000">
                <a:solidFill>
                  <a:srgbClr val="0A0A0A"/>
                </a:solidFill>
              </a:rPr>
              <a:t> </a:t>
            </a:r>
            <a:r>
              <a:rPr lang="es-419" sz="1000">
                <a:solidFill>
                  <a:schemeClr val="dk1"/>
                </a:solidFill>
                <a:latin typeface="Comfortaa"/>
                <a:ea typeface="Comfortaa"/>
                <a:cs typeface="Comfortaa"/>
                <a:sym typeface="Comfortaa"/>
              </a:rPr>
              <a:t>Esta lista </a:t>
            </a:r>
            <a:r>
              <a:rPr lang="es-419" sz="1000">
                <a:solidFill>
                  <a:schemeClr val="dk1"/>
                </a:solidFill>
                <a:latin typeface="Comfortaa"/>
                <a:ea typeface="Comfortaa"/>
                <a:cs typeface="Comfortaa"/>
                <a:sym typeface="Comfortaa"/>
              </a:rPr>
              <a:t>vacía</a:t>
            </a:r>
            <a:r>
              <a:rPr lang="es-419" sz="1000">
                <a:solidFill>
                  <a:schemeClr val="dk1"/>
                </a:solidFill>
                <a:latin typeface="Comfortaa"/>
                <a:ea typeface="Comfortaa"/>
                <a:cs typeface="Comfortaa"/>
                <a:sym typeface="Comfortaa"/>
              </a:rPr>
              <a:t> </a:t>
            </a:r>
            <a:r>
              <a:rPr lang="es-419" sz="1000">
                <a:solidFill>
                  <a:schemeClr val="dk1"/>
                </a:solidFill>
                <a:latin typeface="Comfortaa"/>
                <a:ea typeface="Comfortaa"/>
                <a:cs typeface="Comfortaa"/>
                <a:sym typeface="Comfortaa"/>
              </a:rPr>
              <a:t>almacenará</a:t>
            </a:r>
            <a:r>
              <a:rPr lang="es-419" sz="1000">
                <a:solidFill>
                  <a:schemeClr val="dk1"/>
                </a:solidFill>
                <a:latin typeface="Comfortaa"/>
                <a:ea typeface="Comfortaa"/>
                <a:cs typeface="Comfortaa"/>
                <a:sym typeface="Comfortaa"/>
              </a:rPr>
              <a:t> el resultado final del ordenamiento </a:t>
            </a:r>
            <a:r>
              <a:rPr lang="es-419" sz="1000">
                <a:solidFill>
                  <a:schemeClr val="dk1"/>
                </a:solidFill>
                <a:latin typeface="Comfortaa"/>
                <a:ea typeface="Comfortaa"/>
                <a:cs typeface="Comfortaa"/>
                <a:sym typeface="Comfortaa"/>
              </a:rPr>
              <a:t>topológico</a:t>
            </a:r>
            <a:r>
              <a:rPr lang="es-419" sz="1000">
                <a:solidFill>
                  <a:schemeClr val="dk1"/>
                </a:solidFill>
                <a:latin typeface="Comfortaa"/>
                <a:ea typeface="Comfortaa"/>
                <a:cs typeface="Comfortaa"/>
                <a:sym typeface="Comfortaa"/>
              </a:rPr>
              <a:t> a medida que se vayan procesando los nodos de la cola.</a:t>
            </a:r>
            <a:endParaRPr sz="1000">
              <a:solidFill>
                <a:schemeClr val="dk1"/>
              </a:solidFill>
              <a:latin typeface="Comfortaa"/>
              <a:ea typeface="Comfortaa"/>
              <a:cs typeface="Comfortaa"/>
              <a:sym typeface="Comforta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6"/>
          <p:cNvSpPr txBox="1"/>
          <p:nvPr>
            <p:ph idx="1" type="body"/>
          </p:nvPr>
        </p:nvSpPr>
        <p:spPr>
          <a:xfrm>
            <a:off x="93675" y="0"/>
            <a:ext cx="8983800" cy="2111700"/>
          </a:xfrm>
          <a:prstGeom prst="rect">
            <a:avLst/>
          </a:prstGeom>
        </p:spPr>
        <p:txBody>
          <a:bodyPr anchorCtr="0" anchor="t" bIns="91425" lIns="91425" spcFirstLastPara="1" rIns="91425" wrap="square" tIns="91425">
            <a:normAutofit fontScale="62500" lnSpcReduction="20000"/>
          </a:bodyPr>
          <a:lstStyle/>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while</a:t>
            </a:r>
            <a:r>
              <a:rPr lang="es-419" sz="1250">
                <a:solidFill>
                  <a:srgbClr val="3B3B3B"/>
                </a:solidFill>
                <a:highlight>
                  <a:srgbClr val="FFFFFF"/>
                </a:highlight>
                <a:latin typeface="Courier New"/>
                <a:ea typeface="Courier New"/>
                <a:cs typeface="Courier New"/>
                <a:sym typeface="Courier New"/>
              </a:rPr>
              <a:t> cola_procesamiento:</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nodo_actual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cola_procesamiento.popleft()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secuencia_embarque.append(nodo_actual)</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for</a:t>
            </a:r>
            <a:r>
              <a:rPr lang="es-419" sz="1250">
                <a:solidFill>
                  <a:srgbClr val="3B3B3B"/>
                </a:solidFill>
                <a:highlight>
                  <a:srgbClr val="FFFFFF"/>
                </a:highlight>
                <a:latin typeface="Courier New"/>
                <a:ea typeface="Courier New"/>
                <a:cs typeface="Courier New"/>
                <a:sym typeface="Courier New"/>
              </a:rPr>
              <a:t> vecino, peso </a:t>
            </a:r>
            <a:r>
              <a:rPr lang="es-419" sz="1250">
                <a:solidFill>
                  <a:srgbClr val="AF00DB"/>
                </a:solidFill>
                <a:highlight>
                  <a:srgbClr val="FFFFFF"/>
                </a:highlight>
                <a:latin typeface="Courier New"/>
                <a:ea typeface="Courier New"/>
                <a:cs typeface="Courier New"/>
                <a:sym typeface="Courier New"/>
              </a:rPr>
              <a:t>in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.rutas.get(nodo_actual, []):</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grados_entrada[vecino]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a:t>
            </a:r>
            <a:r>
              <a:rPr lang="es-419" sz="1250">
                <a:solidFill>
                  <a:srgbClr val="098658"/>
                </a:solidFill>
                <a:highlight>
                  <a:srgbClr val="FFFFFF"/>
                </a:highlight>
                <a:latin typeface="Courier New"/>
                <a:ea typeface="Courier New"/>
                <a:cs typeface="Courier New"/>
                <a:sym typeface="Courier New"/>
              </a:rPr>
              <a:t>1</a:t>
            </a:r>
            <a:endParaRPr sz="12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if</a:t>
            </a:r>
            <a:r>
              <a:rPr lang="es-419" sz="1250">
                <a:solidFill>
                  <a:srgbClr val="3B3B3B"/>
                </a:solidFill>
                <a:highlight>
                  <a:srgbClr val="FFFFFF"/>
                </a:highlight>
                <a:latin typeface="Courier New"/>
                <a:ea typeface="Courier New"/>
                <a:cs typeface="Courier New"/>
                <a:sym typeface="Courier New"/>
              </a:rPr>
              <a:t> grados_entrada[vecino]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a:t>
            </a:r>
            <a:r>
              <a:rPr lang="es-419" sz="1250">
                <a:solidFill>
                  <a:srgbClr val="098658"/>
                </a:solidFill>
                <a:highlight>
                  <a:srgbClr val="FFFFFF"/>
                </a:highlight>
                <a:latin typeface="Courier New"/>
                <a:ea typeface="Courier New"/>
                <a:cs typeface="Courier New"/>
                <a:sym typeface="Courier New"/>
              </a:rPr>
              <a:t>0</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cola_procesamiento.append(vecino)</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if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len</a:t>
            </a:r>
            <a:r>
              <a:rPr lang="es-419" sz="1250">
                <a:solidFill>
                  <a:srgbClr val="3B3B3B"/>
                </a:solidFill>
                <a:highlight>
                  <a:srgbClr val="FFFFFF"/>
                </a:highlight>
                <a:latin typeface="Courier New"/>
                <a:ea typeface="Courier New"/>
                <a:cs typeface="Courier New"/>
                <a:sym typeface="Courier New"/>
              </a:rPr>
              <a:t>(secuencia_embarque) </a:t>
            </a:r>
            <a:r>
              <a:rPr lang="es-419" sz="1250">
                <a:solidFill>
                  <a:schemeClr val="dk1"/>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len</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.rutas):</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return</a:t>
            </a:r>
            <a:r>
              <a:rPr lang="es-419" sz="1250">
                <a:solidFill>
                  <a:srgbClr val="3B3B3B"/>
                </a:solidFill>
                <a:highlight>
                  <a:srgbClr val="FFFFFF"/>
                </a:highlight>
                <a:latin typeface="Courier New"/>
                <a:ea typeface="Courier New"/>
                <a:cs typeface="Courier New"/>
                <a:sym typeface="Courier New"/>
              </a:rPr>
              <a:t> secuencia_embarque</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else</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return</a:t>
            </a:r>
            <a:r>
              <a:rPr lang="es-419" sz="1250">
                <a:solidFill>
                  <a:srgbClr val="3B3B3B"/>
                </a:solidFill>
                <a:highlight>
                  <a:srgbClr val="FFFFFF"/>
                </a:highlight>
                <a:latin typeface="Courier New"/>
                <a:ea typeface="Courier New"/>
                <a:cs typeface="Courier New"/>
                <a:sym typeface="Courier New"/>
              </a:rPr>
              <a:t> </a:t>
            </a:r>
            <a:r>
              <a:rPr lang="es-419" sz="1250">
                <a:solidFill>
                  <a:srgbClr val="A31515"/>
                </a:solidFill>
                <a:highlight>
                  <a:srgbClr val="FFFFFF"/>
                </a:highlight>
                <a:latin typeface="Courier New"/>
                <a:ea typeface="Courier New"/>
                <a:cs typeface="Courier New"/>
                <a:sym typeface="Courier New"/>
              </a:rPr>
              <a:t>"No se pudo realizar el ordenamiento topológico. ¡El grafo contiene un ciclo!"</a:t>
            </a:r>
            <a:endParaRPr sz="12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88000"/>
              <a:buFont typeface="Arial"/>
              <a:buNone/>
            </a:pPr>
            <a:r>
              <a:rPr lang="es-419" sz="1250">
                <a:solidFill>
                  <a:srgbClr val="3B3B3B"/>
                </a:solidFill>
                <a:highlight>
                  <a:srgbClr val="FFFFFF"/>
                </a:highlight>
                <a:latin typeface="Courier New"/>
                <a:ea typeface="Courier New"/>
                <a:cs typeface="Courier New"/>
                <a:sym typeface="Courier New"/>
              </a:rPr>
              <a:t>   </a:t>
            </a:r>
            <a:endParaRPr sz="12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682" name="Google Shape;682;p96"/>
          <p:cNvSpPr txBox="1"/>
          <p:nvPr/>
        </p:nvSpPr>
        <p:spPr>
          <a:xfrm>
            <a:off x="0" y="2111575"/>
            <a:ext cx="9144000" cy="30318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while cola_procesamiento: </a:t>
            </a:r>
            <a:r>
              <a:rPr lang="es-419" sz="1000">
                <a:solidFill>
                  <a:schemeClr val="dk1"/>
                </a:solidFill>
                <a:latin typeface="Comfortaa"/>
                <a:ea typeface="Comfortaa"/>
                <a:cs typeface="Comfortaa"/>
                <a:sym typeface="Comfortaa"/>
              </a:rPr>
              <a:t>El algoritmo continúa mientras haya aeropuertos sin dependencias pendientes de procesar en la cola.</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nodo_actual = cola_procesamiento.popleft ( ) : </a:t>
            </a:r>
            <a:r>
              <a:rPr lang="es-419" sz="1000">
                <a:solidFill>
                  <a:schemeClr val="dk1"/>
                </a:solidFill>
                <a:latin typeface="Comfortaa"/>
                <a:ea typeface="Comfortaa"/>
                <a:cs typeface="Comfortaa"/>
                <a:sym typeface="Comfortaa"/>
              </a:rPr>
              <a:t>Extrae el primer aeropuerto de la cola (FIFO). Este nodo es seguro de procesar porque sabemos que todas sus dependencias ya e han cumplido o no existen.</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secuencia_embarque.append (nodo_actual) : </a:t>
            </a:r>
            <a:r>
              <a:rPr lang="es-419" sz="1000">
                <a:solidFill>
                  <a:schemeClr val="dk1"/>
                </a:solidFill>
                <a:latin typeface="Comfortaa"/>
                <a:ea typeface="Comfortaa"/>
                <a:cs typeface="Comfortaa"/>
                <a:sym typeface="Comfortaa"/>
              </a:rPr>
              <a:t>Añade este nodo a la lista de resultados finales, en el orden correcto de procesamiento.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for vecino, peso in self.rutas.get ( nodo_actual), [ ] ) : </a:t>
            </a:r>
            <a:r>
              <a:rPr lang="es-419" sz="1000">
                <a:solidFill>
                  <a:schemeClr val="dk1"/>
                </a:solidFill>
                <a:latin typeface="Comfortaa"/>
                <a:ea typeface="Comfortaa"/>
                <a:cs typeface="Comfortaa"/>
                <a:sym typeface="Comfortaa"/>
              </a:rPr>
              <a:t>Itera sobre todos los aeropuertos a los que se puede volar directamente desde el nodo_actual.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grados_entrada [vecino] - = 1 : </a:t>
            </a:r>
            <a:r>
              <a:rPr lang="es-419" sz="1000">
                <a:solidFill>
                  <a:schemeClr val="dk1"/>
                </a:solidFill>
                <a:latin typeface="Comfortaa"/>
                <a:ea typeface="Comfortaa"/>
                <a:cs typeface="Comfortaa"/>
                <a:sym typeface="Comfortaa"/>
              </a:rPr>
              <a:t>Esto simula la eliminación del nodo_actual del grafo. Al procesar el nodo actual, hemos satisfecho un </a:t>
            </a:r>
            <a:r>
              <a:rPr lang="es-419" sz="1000">
                <a:solidFill>
                  <a:schemeClr val="dk1"/>
                </a:solidFill>
                <a:latin typeface="Comfortaa"/>
                <a:ea typeface="Comfortaa"/>
                <a:cs typeface="Comfortaa"/>
                <a:sym typeface="Comfortaa"/>
              </a:rPr>
              <a:t>prerrequisito</a:t>
            </a:r>
            <a:r>
              <a:rPr lang="es-419" sz="1000">
                <a:solidFill>
                  <a:schemeClr val="dk1"/>
                </a:solidFill>
                <a:latin typeface="Comfortaa"/>
                <a:ea typeface="Comfortaa"/>
                <a:cs typeface="Comfortaa"/>
                <a:sym typeface="Comfortaa"/>
              </a:rPr>
              <a:t> para sus vecinos. Por lo tanto reducimos el contador de grados de entrada de cada vecino en 1.</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if grados_entrada [vecino] = = 0: </a:t>
            </a:r>
            <a:r>
              <a:rPr lang="es-419" sz="1000">
                <a:solidFill>
                  <a:schemeClr val="dk1"/>
                </a:solidFill>
                <a:latin typeface="Comfortaa"/>
                <a:ea typeface="Comfortaa"/>
                <a:cs typeface="Comfortaa"/>
                <a:sym typeface="Comfortaa"/>
              </a:rPr>
              <a:t>Si tras la reducción, un vecino alcanza un grado de entrada de cero, significa que todas sus dependencias se han resuelto.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cola_procesamiento.append (vecino) : </a:t>
            </a:r>
            <a:r>
              <a:rPr lang="es-419" sz="1000">
                <a:solidFill>
                  <a:schemeClr val="dk1"/>
                </a:solidFill>
                <a:latin typeface="Comfortaa"/>
                <a:ea typeface="Comfortaa"/>
                <a:cs typeface="Comfortaa"/>
                <a:sym typeface="Comfortaa"/>
              </a:rPr>
              <a:t>Ese vecino ahora está listo para ser procesado y se añade a la cola, perpetuando el ciclo del algoritmo. </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50">
                <a:solidFill>
                  <a:srgbClr val="9334E6"/>
                </a:solidFill>
                <a:highlight>
                  <a:srgbClr val="F0F2F5"/>
                </a:highlight>
              </a:rPr>
              <a:t>if</a:t>
            </a:r>
            <a:r>
              <a:rPr lang="es-419" sz="1050">
                <a:solidFill>
                  <a:srgbClr val="0A0A0A"/>
                </a:solidFill>
                <a:highlight>
                  <a:srgbClr val="F0F2F5"/>
                </a:highlight>
              </a:rPr>
              <a:t> len(secuencia_embarque) == len(self.rutas): </a:t>
            </a:r>
            <a:r>
              <a:rPr lang="es-419" sz="1050">
                <a:solidFill>
                  <a:schemeClr val="dk1"/>
                </a:solidFill>
                <a:latin typeface="Comfortaa"/>
                <a:ea typeface="Comfortaa"/>
                <a:cs typeface="Comfortaa"/>
                <a:sym typeface="Comfortaa"/>
              </a:rPr>
              <a:t>Si la longitud de secuencia_embarque coincide con el número total de aeropuertos ( len(self.rutas) ), significa que todos los nodos pudieron ser ordenados y la secuencia es válida.</a:t>
            </a:r>
            <a:endParaRPr sz="105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Si las longitudes no coinciden, significa que hay un ciclo en el grafo (ej. MAD depende de LHR, y LHR depende de MAD). El algoritmo se detiene, porque un conjunto de nodos nunca pudo llegar a grado de entrada cero. Devuelve un mensaje de error.</a:t>
            </a:r>
            <a:endParaRPr sz="1000">
              <a:solidFill>
                <a:schemeClr val="dk1"/>
              </a:solidFill>
              <a:latin typeface="Comfortaa"/>
              <a:ea typeface="Comfortaa"/>
              <a:cs typeface="Comfortaa"/>
              <a:sym typeface="Comfortaa"/>
            </a:endParaRPr>
          </a:p>
        </p:txBody>
      </p:sp>
      <p:pic>
        <p:nvPicPr>
          <p:cNvPr id="683" name="Google Shape;683;p96" title="logo unab.png"/>
          <p:cNvPicPr preferRelativeResize="0"/>
          <p:nvPr/>
        </p:nvPicPr>
        <p:blipFill>
          <a:blip r:embed="rId3">
            <a:alphaModFix/>
          </a:blip>
          <a:stretch>
            <a:fillRect/>
          </a:stretch>
        </p:blipFill>
        <p:spPr>
          <a:xfrm>
            <a:off x="7639500" y="89750"/>
            <a:ext cx="1420275" cy="772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7"/>
          <p:cNvSpPr txBox="1"/>
          <p:nvPr>
            <p:ph type="title"/>
          </p:nvPr>
        </p:nvSpPr>
        <p:spPr>
          <a:xfrm>
            <a:off x="196050" y="89750"/>
            <a:ext cx="6183600" cy="572700"/>
          </a:xfrm>
          <a:prstGeom prst="rect">
            <a:avLst/>
          </a:prstGeom>
          <a:solidFill>
            <a:srgbClr val="20124D"/>
          </a:solidFill>
        </p:spPr>
        <p:txBody>
          <a:bodyPr anchorCtr="0" anchor="t" bIns="91425" lIns="91425" spcFirstLastPara="1" rIns="91425" wrap="square" tIns="91425">
            <a:normAutofit/>
          </a:bodyPr>
          <a:lstStyle/>
          <a:p>
            <a:pPr indent="0" lvl="0" marL="0" rtl="0" algn="l">
              <a:spcBef>
                <a:spcPts val="0"/>
              </a:spcBef>
              <a:spcAft>
                <a:spcPts val="0"/>
              </a:spcAft>
              <a:buNone/>
            </a:pPr>
            <a:r>
              <a:rPr b="1" lang="es-419" sz="1200">
                <a:solidFill>
                  <a:schemeClr val="lt1"/>
                </a:solidFill>
                <a:latin typeface="Comfortaa"/>
                <a:ea typeface="Comfortaa"/>
                <a:cs typeface="Comfortaa"/>
                <a:sym typeface="Comfortaa"/>
              </a:rPr>
              <a:t>Algoritmo de Dijkstra: Se utiliza para encontrar la ruta más óptima (más barata o más rápida) en un grafo ponderado.</a:t>
            </a:r>
            <a:endParaRPr b="1" sz="1200">
              <a:solidFill>
                <a:schemeClr val="lt1"/>
              </a:solidFill>
              <a:latin typeface="Comfortaa"/>
              <a:ea typeface="Comfortaa"/>
              <a:cs typeface="Comfortaa"/>
              <a:sym typeface="Comfortaa"/>
            </a:endParaRPr>
          </a:p>
        </p:txBody>
      </p:sp>
      <p:sp>
        <p:nvSpPr>
          <p:cNvPr id="689" name="Google Shape;689;p97"/>
          <p:cNvSpPr txBox="1"/>
          <p:nvPr>
            <p:ph idx="1" type="body"/>
          </p:nvPr>
        </p:nvSpPr>
        <p:spPr>
          <a:xfrm>
            <a:off x="196050" y="662450"/>
            <a:ext cx="6183600" cy="19092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def</a:t>
            </a: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dijkstra_ruta_optima</a:t>
            </a:r>
            <a:r>
              <a:rPr lang="es-419" sz="1050">
                <a:solidFill>
                  <a:srgbClr val="3B3B3B"/>
                </a:solidFill>
                <a:highlight>
                  <a:srgbClr val="FFFFFF"/>
                </a:highlight>
                <a:latin typeface="Courier New"/>
                <a:ea typeface="Courier New"/>
                <a:cs typeface="Courier New"/>
                <a:sym typeface="Courier New"/>
              </a:rPr>
              <a:t>(</a:t>
            </a:r>
            <a:r>
              <a:rPr lang="es-419" sz="1050">
                <a:solidFill>
                  <a:srgbClr val="001080"/>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inicio</a:t>
            </a:r>
            <a:r>
              <a:rPr lang="es-419" sz="1050">
                <a:solidFill>
                  <a:srgbClr val="3B3B3B"/>
                </a:solidFill>
                <a:highlight>
                  <a:srgbClr val="FFFFFF"/>
                </a:highlight>
                <a:latin typeface="Courier New"/>
                <a:ea typeface="Courier New"/>
                <a:cs typeface="Courier New"/>
                <a:sym typeface="Courier New"/>
              </a:rPr>
              <a:t>, </a:t>
            </a:r>
            <a:r>
              <a:rPr lang="es-419" sz="1050">
                <a:solidFill>
                  <a:srgbClr val="001080"/>
                </a:solidFill>
                <a:highlight>
                  <a:srgbClr val="FFFFFF"/>
                </a:highlight>
                <a:latin typeface="Courier New"/>
                <a:ea typeface="Courier New"/>
                <a:cs typeface="Courier New"/>
                <a:sym typeface="Courier New"/>
              </a:rPr>
              <a:t>fin</a:t>
            </a:r>
            <a:r>
              <a:rPr lang="es-419" sz="1050">
                <a:solidFill>
                  <a:srgbClr val="3B3B3B"/>
                </a:solidFill>
                <a:highlight>
                  <a:srgbClr val="FFFFFF"/>
                </a:highlight>
                <a:latin typeface="Courier New"/>
                <a:ea typeface="Courier New"/>
                <a:cs typeface="Courier New"/>
                <a:sym typeface="Courier New"/>
              </a:rPr>
              <a:t>):</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distancias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{nodo: </a:t>
            </a:r>
            <a:r>
              <a:rPr lang="es-419" sz="1050">
                <a:solidFill>
                  <a:srgbClr val="267F99"/>
                </a:solidFill>
                <a:highlight>
                  <a:srgbClr val="FFFFFF"/>
                </a:highlight>
                <a:latin typeface="Courier New"/>
                <a:ea typeface="Courier New"/>
                <a:cs typeface="Courier New"/>
                <a:sym typeface="Courier New"/>
              </a:rPr>
              <a:t>float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'inf'</a:t>
            </a: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nodo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distancias[inicio]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0</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camino_previo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{nodo: </a:t>
            </a:r>
            <a:r>
              <a:rPr lang="es-419" sz="1050">
                <a:solidFill>
                  <a:srgbClr val="0000FF"/>
                </a:solidFill>
                <a:highlight>
                  <a:srgbClr val="FFFFFF"/>
                </a:highlight>
                <a:latin typeface="Courier New"/>
                <a:ea typeface="Courier New"/>
                <a:cs typeface="Courier New"/>
                <a:sym typeface="Courier New"/>
              </a:rPr>
              <a:t>None</a:t>
            </a: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nodo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self</a:t>
            </a:r>
            <a:r>
              <a:rPr lang="es-419" sz="1050">
                <a:solidFill>
                  <a:srgbClr val="3B3B3B"/>
                </a:solidFill>
                <a:highlight>
                  <a:srgbClr val="FFFFFF"/>
                </a:highlight>
                <a:latin typeface="Courier New"/>
                <a:ea typeface="Courier New"/>
                <a:cs typeface="Courier New"/>
                <a:sym typeface="Courier New"/>
              </a:rPr>
              <a:t>.rutas}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cola_prioridad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0</a:t>
            </a:r>
            <a:r>
              <a:rPr lang="es-419" sz="1050">
                <a:solidFill>
                  <a:srgbClr val="3B3B3B"/>
                </a:solidFill>
                <a:highlight>
                  <a:srgbClr val="FFFFFF"/>
                </a:highlight>
                <a:latin typeface="Courier New"/>
                <a:ea typeface="Courier New"/>
                <a:cs typeface="Courier New"/>
                <a:sym typeface="Courier New"/>
              </a:rPr>
              <a:t>, inicio)]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while</a:t>
            </a:r>
            <a:r>
              <a:rPr lang="es-419" sz="1050">
                <a:solidFill>
                  <a:srgbClr val="3B3B3B"/>
                </a:solidFill>
                <a:highlight>
                  <a:srgbClr val="FFFFFF"/>
                </a:highlight>
                <a:latin typeface="Courier New"/>
                <a:ea typeface="Courier New"/>
                <a:cs typeface="Courier New"/>
                <a:sym typeface="Courier New"/>
              </a:rPr>
              <a:t> cola_prioridad:</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peso_actual, nodo_actual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heapq.heappop(cola_prioridad)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90" name="Google Shape;690;p97" title="logo unab.png"/>
          <p:cNvPicPr preferRelativeResize="0"/>
          <p:nvPr/>
        </p:nvPicPr>
        <p:blipFill>
          <a:blip r:embed="rId3">
            <a:alphaModFix/>
          </a:blip>
          <a:stretch>
            <a:fillRect/>
          </a:stretch>
        </p:blipFill>
        <p:spPr>
          <a:xfrm>
            <a:off x="7559175" y="-10212"/>
            <a:ext cx="1420275" cy="772625"/>
          </a:xfrm>
          <a:prstGeom prst="rect">
            <a:avLst/>
          </a:prstGeom>
          <a:noFill/>
          <a:ln>
            <a:noFill/>
          </a:ln>
        </p:spPr>
      </p:pic>
      <p:sp>
        <p:nvSpPr>
          <p:cNvPr id="691" name="Google Shape;691;p97"/>
          <p:cNvSpPr txBox="1"/>
          <p:nvPr/>
        </p:nvSpPr>
        <p:spPr>
          <a:xfrm>
            <a:off x="126225" y="2571750"/>
            <a:ext cx="6369000" cy="2500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chemeClr val="dk1"/>
                </a:solidFill>
                <a:latin typeface="Comfortaa"/>
                <a:ea typeface="Comfortaa"/>
                <a:cs typeface="Comfortaa"/>
                <a:sym typeface="Comfortaa"/>
              </a:rPr>
              <a:t>dijkstra_ruta_optima: Inicialización del registro de distancias.</a:t>
            </a:r>
            <a:endParaRPr b="1" sz="1100">
              <a:solidFill>
                <a:schemeClr val="dk1"/>
              </a:solidFill>
              <a:latin typeface="Comfortaa"/>
              <a:ea typeface="Comfortaa"/>
              <a:cs typeface="Comfortaa"/>
              <a:sym typeface="Comfortaa"/>
            </a:endParaRPr>
          </a:p>
          <a:p>
            <a:pPr indent="0" lvl="0" marL="0" rtl="0" algn="l">
              <a:spcBef>
                <a:spcPts val="0"/>
              </a:spcBef>
              <a:spcAft>
                <a:spcPts val="0"/>
              </a:spcAft>
              <a:buNone/>
            </a:pPr>
            <a:r>
              <a:rPr lang="es-419" sz="1000">
                <a:solidFill>
                  <a:srgbClr val="B45908"/>
                </a:solidFill>
                <a:highlight>
                  <a:srgbClr val="F0F2F5"/>
                </a:highlight>
              </a:rPr>
              <a:t>distancias</a:t>
            </a:r>
            <a:r>
              <a:rPr lang="es-419" sz="1000">
                <a:solidFill>
                  <a:srgbClr val="0A0A0A"/>
                </a:solidFill>
                <a:highlight>
                  <a:srgbClr val="F0F2F5"/>
                </a:highlight>
              </a:rPr>
              <a:t> = {nodo: float(</a:t>
            </a:r>
            <a:r>
              <a:rPr lang="es-419" sz="1000">
                <a:solidFill>
                  <a:srgbClr val="188038"/>
                </a:solidFill>
                <a:highlight>
                  <a:srgbClr val="F0F2F5"/>
                </a:highlight>
              </a:rPr>
              <a:t>'inf'</a:t>
            </a:r>
            <a:r>
              <a:rPr lang="es-419" sz="1000">
                <a:solidFill>
                  <a:srgbClr val="0A0A0A"/>
                </a:solidFill>
                <a:highlight>
                  <a:srgbClr val="F0F2F5"/>
                </a:highlight>
              </a:rPr>
              <a:t>) </a:t>
            </a:r>
            <a:r>
              <a:rPr lang="es-419" sz="1000">
                <a:solidFill>
                  <a:srgbClr val="9334E6"/>
                </a:solidFill>
                <a:highlight>
                  <a:srgbClr val="F0F2F5"/>
                </a:highlight>
              </a:rPr>
              <a:t>for</a:t>
            </a:r>
            <a:r>
              <a:rPr lang="es-419" sz="1000">
                <a:solidFill>
                  <a:srgbClr val="0A0A0A"/>
                </a:solidFill>
                <a:highlight>
                  <a:srgbClr val="F0F2F5"/>
                </a:highlight>
              </a:rPr>
              <a:t> </a:t>
            </a:r>
            <a:r>
              <a:rPr lang="es-419" sz="1000">
                <a:solidFill>
                  <a:srgbClr val="B45908"/>
                </a:solidFill>
                <a:highlight>
                  <a:srgbClr val="F0F2F5"/>
                </a:highlight>
              </a:rPr>
              <a:t>nodo</a:t>
            </a:r>
            <a:r>
              <a:rPr lang="es-419" sz="1000">
                <a:solidFill>
                  <a:srgbClr val="0A0A0A"/>
                </a:solidFill>
                <a:highlight>
                  <a:srgbClr val="F0F2F5"/>
                </a:highlight>
              </a:rPr>
              <a:t> </a:t>
            </a:r>
            <a:r>
              <a:rPr lang="es-419" sz="1000">
                <a:solidFill>
                  <a:srgbClr val="9334E6"/>
                </a:solidFill>
                <a:highlight>
                  <a:srgbClr val="F0F2F5"/>
                </a:highlight>
              </a:rPr>
              <a:t>in</a:t>
            </a:r>
            <a:r>
              <a:rPr lang="es-419" sz="1000">
                <a:solidFill>
                  <a:srgbClr val="0A0A0A"/>
                </a:solidFill>
                <a:highlight>
                  <a:srgbClr val="F0F2F5"/>
                </a:highlight>
              </a:rPr>
              <a:t> self.rutas}</a:t>
            </a:r>
            <a:endParaRPr sz="1000">
              <a:solidFill>
                <a:srgbClr val="0A0A0A"/>
              </a:solidFill>
              <a:highlight>
                <a:srgbClr val="F0F2F5"/>
              </a:highlight>
            </a:endParaRPr>
          </a:p>
          <a:p>
            <a:pPr indent="0" lvl="0" marL="0" rtl="0" algn="l">
              <a:spcBef>
                <a:spcPts val="0"/>
              </a:spcBef>
              <a:spcAft>
                <a:spcPts val="0"/>
              </a:spcAft>
              <a:buClr>
                <a:schemeClr val="dk1"/>
              </a:buClr>
              <a:buSzPts val="1100"/>
              <a:buFont typeface="Arial"/>
              <a:buNone/>
            </a:pPr>
            <a:r>
              <a:rPr lang="es-419" sz="1000">
                <a:solidFill>
                  <a:srgbClr val="0A0A0A"/>
                </a:solidFill>
                <a:highlight>
                  <a:srgbClr val="F0F2F5"/>
                </a:highlight>
              </a:rPr>
              <a:t>distancias[inicio] = </a:t>
            </a:r>
            <a:r>
              <a:rPr lang="es-419" sz="1000">
                <a:solidFill>
                  <a:srgbClr val="B45908"/>
                </a:solidFill>
                <a:highlight>
                  <a:srgbClr val="F0F2F5"/>
                </a:highlight>
              </a:rPr>
              <a:t>0</a:t>
            </a:r>
            <a:endParaRPr sz="1000">
              <a:solidFill>
                <a:srgbClr val="B45908"/>
              </a:solidFill>
              <a:highlight>
                <a:srgbClr val="F0F2F5"/>
              </a:highlight>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Se crea un diccionario para llevar un registro de las distancias (o costo / tiempo) mínima conocida desde el aeropuerto de inicio hasta cualquier otro aeropuerto de la red.</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Se inicializa la distancia a todos los nodos como </a:t>
            </a:r>
            <a:r>
              <a:rPr b="1" i="1" lang="es-419" sz="1000">
                <a:solidFill>
                  <a:schemeClr val="dk1"/>
                </a:solidFill>
                <a:latin typeface="Comfortaa"/>
                <a:ea typeface="Comfortaa"/>
                <a:cs typeface="Comfortaa"/>
                <a:sym typeface="Comfortaa"/>
              </a:rPr>
              <a:t>float (‘</a:t>
            </a:r>
            <a:r>
              <a:rPr b="1" i="1" lang="es-419" sz="1000">
                <a:solidFill>
                  <a:schemeClr val="dk1"/>
                </a:solidFill>
                <a:latin typeface="Comfortaa"/>
                <a:ea typeface="Comfortaa"/>
                <a:cs typeface="Comfortaa"/>
                <a:sym typeface="Comfortaa"/>
              </a:rPr>
              <a:t>inf’</a:t>
            </a:r>
            <a:r>
              <a:rPr b="1" i="1" lang="es-419" sz="1000">
                <a:solidFill>
                  <a:schemeClr val="dk1"/>
                </a:solidFill>
                <a:latin typeface="Comfortaa"/>
                <a:ea typeface="Comfortaa"/>
                <a:cs typeface="Comfortaa"/>
                <a:sym typeface="Comfortaa"/>
              </a:rPr>
              <a:t>) </a:t>
            </a:r>
            <a:r>
              <a:rPr lang="es-419" sz="1000">
                <a:solidFill>
                  <a:schemeClr val="dk1"/>
                </a:solidFill>
                <a:latin typeface="Comfortaa"/>
                <a:ea typeface="Comfortaa"/>
                <a:cs typeface="Comfortaa"/>
                <a:sym typeface="Comfortaa"/>
              </a:rPr>
              <a:t>(infinito), lo que significa que aún no sabemos como llegar a ellos. La </a:t>
            </a:r>
            <a:r>
              <a:rPr lang="es-419" sz="1000">
                <a:solidFill>
                  <a:schemeClr val="dk1"/>
                </a:solidFill>
                <a:latin typeface="Comfortaa"/>
                <a:ea typeface="Comfortaa"/>
                <a:cs typeface="Comfortaa"/>
                <a:sym typeface="Comfortaa"/>
              </a:rPr>
              <a:t>única</a:t>
            </a:r>
            <a:r>
              <a:rPr lang="es-419" sz="1000">
                <a:solidFill>
                  <a:schemeClr val="dk1"/>
                </a:solidFill>
                <a:latin typeface="Comfortaa"/>
                <a:ea typeface="Comfortaa"/>
                <a:cs typeface="Comfortaa"/>
                <a:sym typeface="Comfortaa"/>
              </a:rPr>
              <a:t> excepción es el aeropuerto de inicio mismo. Cuya distancia a </a:t>
            </a:r>
            <a:r>
              <a:rPr lang="es-419" sz="1000">
                <a:solidFill>
                  <a:schemeClr val="dk1"/>
                </a:solidFill>
                <a:latin typeface="Comfortaa"/>
                <a:ea typeface="Comfortaa"/>
                <a:cs typeface="Comfortaa"/>
                <a:sym typeface="Comfortaa"/>
              </a:rPr>
              <a:t>sí</a:t>
            </a:r>
            <a:r>
              <a:rPr lang="es-419" sz="1000">
                <a:solidFill>
                  <a:schemeClr val="dk1"/>
                </a:solidFill>
                <a:latin typeface="Comfortaa"/>
                <a:ea typeface="Comfortaa"/>
                <a:cs typeface="Comfortaa"/>
                <a:sym typeface="Comfortaa"/>
              </a:rPr>
              <a:t> mismo es, cero.</a:t>
            </a:r>
            <a:endParaRPr sz="1000">
              <a:solidFill>
                <a:schemeClr val="dk1"/>
              </a:solidFill>
              <a:latin typeface="Comfortaa"/>
              <a:ea typeface="Comfortaa"/>
              <a:cs typeface="Comfortaa"/>
              <a:sym typeface="Comfortaa"/>
            </a:endParaRPr>
          </a:p>
          <a:p>
            <a:pPr indent="0" lvl="0" marL="0" rtl="0" algn="l">
              <a:spcBef>
                <a:spcPts val="0"/>
              </a:spcBef>
              <a:spcAft>
                <a:spcPts val="0"/>
              </a:spcAft>
              <a:buNone/>
            </a:pPr>
            <a:r>
              <a:rPr lang="es-419" sz="1000">
                <a:solidFill>
                  <a:srgbClr val="B45908"/>
                </a:solidFill>
                <a:highlight>
                  <a:srgbClr val="F0F2F5"/>
                </a:highlight>
              </a:rPr>
              <a:t>camino_previo</a:t>
            </a:r>
            <a:r>
              <a:rPr lang="es-419" sz="1000">
                <a:solidFill>
                  <a:srgbClr val="0A0A0A"/>
                </a:solidFill>
                <a:highlight>
                  <a:srgbClr val="F0F2F5"/>
                </a:highlight>
              </a:rPr>
              <a:t> = {nodo: </a:t>
            </a:r>
            <a:r>
              <a:rPr lang="es-419" sz="1000">
                <a:solidFill>
                  <a:srgbClr val="9334E6"/>
                </a:solidFill>
                <a:highlight>
                  <a:srgbClr val="F0F2F5"/>
                </a:highlight>
              </a:rPr>
              <a:t>None</a:t>
            </a:r>
            <a:r>
              <a:rPr lang="es-419" sz="1000">
                <a:solidFill>
                  <a:srgbClr val="0A0A0A"/>
                </a:solidFill>
                <a:highlight>
                  <a:srgbClr val="F0F2F5"/>
                </a:highlight>
              </a:rPr>
              <a:t> </a:t>
            </a:r>
            <a:r>
              <a:rPr lang="es-419" sz="1000">
                <a:solidFill>
                  <a:srgbClr val="9334E6"/>
                </a:solidFill>
                <a:highlight>
                  <a:srgbClr val="F0F2F5"/>
                </a:highlight>
              </a:rPr>
              <a:t>for</a:t>
            </a:r>
            <a:r>
              <a:rPr lang="es-419" sz="1000">
                <a:solidFill>
                  <a:srgbClr val="0A0A0A"/>
                </a:solidFill>
                <a:highlight>
                  <a:srgbClr val="F0F2F5"/>
                </a:highlight>
              </a:rPr>
              <a:t> </a:t>
            </a:r>
            <a:r>
              <a:rPr lang="es-419" sz="1000">
                <a:solidFill>
                  <a:srgbClr val="B45908"/>
                </a:solidFill>
                <a:highlight>
                  <a:srgbClr val="F0F2F5"/>
                </a:highlight>
              </a:rPr>
              <a:t>nodo</a:t>
            </a:r>
            <a:r>
              <a:rPr lang="es-419" sz="1000">
                <a:solidFill>
                  <a:srgbClr val="0A0A0A"/>
                </a:solidFill>
                <a:highlight>
                  <a:srgbClr val="F0F2F5"/>
                </a:highlight>
              </a:rPr>
              <a:t> </a:t>
            </a:r>
            <a:r>
              <a:rPr lang="es-419" sz="1000">
                <a:solidFill>
                  <a:srgbClr val="9334E6"/>
                </a:solidFill>
                <a:highlight>
                  <a:srgbClr val="F0F2F5"/>
                </a:highlight>
              </a:rPr>
              <a:t>in</a:t>
            </a:r>
            <a:r>
              <a:rPr lang="es-419" sz="1000">
                <a:solidFill>
                  <a:srgbClr val="0A0A0A"/>
                </a:solidFill>
                <a:highlight>
                  <a:srgbClr val="F0F2F5"/>
                </a:highlight>
              </a:rPr>
              <a:t> self.rutas}</a:t>
            </a:r>
            <a:endParaRPr sz="100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a:buChar char="●"/>
            </a:pPr>
            <a:r>
              <a:rPr b="1" lang="es-419" sz="1000">
                <a:solidFill>
                  <a:schemeClr val="dk1"/>
                </a:solidFill>
                <a:latin typeface="Comfortaa"/>
                <a:ea typeface="Comfortaa"/>
                <a:cs typeface="Comfortaa"/>
                <a:sym typeface="Comfortaa"/>
              </a:rPr>
              <a:t>camino_previo: </a:t>
            </a:r>
            <a:r>
              <a:rPr lang="es-419" sz="1000">
                <a:solidFill>
                  <a:schemeClr val="dk1"/>
                </a:solidFill>
                <a:latin typeface="Comfortaa"/>
                <a:ea typeface="Comfortaa"/>
                <a:cs typeface="Comfortaa"/>
                <a:sym typeface="Comfortaa"/>
              </a:rPr>
              <a:t>Este diccionario es crucial para la reconstrucción final de la ruta. Almacena para cada aeropuerto, cuál fue el aeropuerto inmediatamente anterior en la ruta óptima encontrada hasta ese momento.</a:t>
            </a:r>
            <a:endParaRPr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a:buChar char="●"/>
            </a:pPr>
            <a:r>
              <a:rPr lang="es-419" sz="1000">
                <a:solidFill>
                  <a:schemeClr val="dk1"/>
                </a:solidFill>
                <a:latin typeface="Comfortaa"/>
                <a:ea typeface="Comfortaa"/>
                <a:cs typeface="Comfortaa"/>
                <a:sym typeface="Comfortaa"/>
              </a:rPr>
              <a:t>Se inicializa todo a </a:t>
            </a:r>
            <a:r>
              <a:rPr b="1" i="1" lang="es-419" sz="1000">
                <a:solidFill>
                  <a:schemeClr val="dk1"/>
                </a:solidFill>
                <a:latin typeface="Comfortaa"/>
                <a:ea typeface="Comfortaa"/>
                <a:cs typeface="Comfortaa"/>
                <a:sym typeface="Comfortaa"/>
              </a:rPr>
              <a:t>None</a:t>
            </a:r>
            <a:r>
              <a:rPr lang="es-419" sz="1000">
                <a:solidFill>
                  <a:schemeClr val="dk1"/>
                </a:solidFill>
                <a:latin typeface="Comfortaa"/>
                <a:ea typeface="Comfortaa"/>
                <a:cs typeface="Comfortaa"/>
                <a:sym typeface="Comfortaa"/>
              </a:rPr>
              <a:t>. A medida que el algoritmo avanza se completará (ej. camino_previo [ ‘ LHR ’ ] </a:t>
            </a:r>
            <a:r>
              <a:rPr lang="es-419" sz="1000">
                <a:solidFill>
                  <a:schemeClr val="dk1"/>
                </a:solidFill>
                <a:latin typeface="Comfortaa"/>
                <a:ea typeface="Comfortaa"/>
                <a:cs typeface="Comfortaa"/>
                <a:sym typeface="Comfortaa"/>
              </a:rPr>
              <a:t>podría</a:t>
            </a:r>
            <a:r>
              <a:rPr lang="es-419" sz="1000">
                <a:solidFill>
                  <a:schemeClr val="dk1"/>
                </a:solidFill>
                <a:latin typeface="Comfortaa"/>
                <a:ea typeface="Comfortaa"/>
                <a:cs typeface="Comfortaa"/>
                <a:sym typeface="Comfortaa"/>
              </a:rPr>
              <a:t> ser ‘ MAD ‘).</a:t>
            </a:r>
            <a:endParaRPr sz="1000">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sz="1200">
              <a:solidFill>
                <a:schemeClr val="dk1"/>
              </a:solidFill>
              <a:latin typeface="Comfortaa"/>
              <a:ea typeface="Comfortaa"/>
              <a:cs typeface="Comfortaa"/>
              <a:sym typeface="Comfortaa"/>
            </a:endParaRPr>
          </a:p>
        </p:txBody>
      </p:sp>
      <p:sp>
        <p:nvSpPr>
          <p:cNvPr id="692" name="Google Shape;692;p97"/>
          <p:cNvSpPr txBox="1"/>
          <p:nvPr/>
        </p:nvSpPr>
        <p:spPr>
          <a:xfrm>
            <a:off x="6575775" y="814800"/>
            <a:ext cx="2484000" cy="43287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050">
                <a:solidFill>
                  <a:srgbClr val="B45908"/>
                </a:solidFill>
                <a:highlight>
                  <a:srgbClr val="F0F2F5"/>
                </a:highlight>
              </a:rPr>
              <a:t>cola_prioridad</a:t>
            </a:r>
            <a:r>
              <a:rPr lang="es-419" sz="1050">
                <a:solidFill>
                  <a:srgbClr val="0A0A0A"/>
                </a:solidFill>
                <a:highlight>
                  <a:srgbClr val="F0F2F5"/>
                </a:highlight>
              </a:rPr>
              <a:t> = [(</a:t>
            </a:r>
            <a:r>
              <a:rPr lang="es-419" sz="1050">
                <a:solidFill>
                  <a:srgbClr val="B45908"/>
                </a:solidFill>
                <a:highlight>
                  <a:srgbClr val="F0F2F5"/>
                </a:highlight>
              </a:rPr>
              <a:t>0</a:t>
            </a:r>
            <a:r>
              <a:rPr lang="es-419" sz="1050">
                <a:solidFill>
                  <a:srgbClr val="0A0A0A"/>
                </a:solidFill>
                <a:highlight>
                  <a:srgbClr val="F0F2F5"/>
                </a:highlight>
              </a:rPr>
              <a:t>, inicio)]</a:t>
            </a:r>
            <a:endParaRPr sz="105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Medium"/>
              <a:buChar char="●"/>
            </a:pPr>
            <a:r>
              <a:rPr lang="es-419" sz="1000">
                <a:solidFill>
                  <a:schemeClr val="dk1"/>
                </a:solidFill>
                <a:latin typeface="Comfortaa Medium"/>
                <a:ea typeface="Comfortaa Medium"/>
                <a:cs typeface="Comfortaa Medium"/>
                <a:sym typeface="Comfortaa Medium"/>
              </a:rPr>
              <a:t>Dijkstra utiliza cola de prioridad </a:t>
            </a:r>
            <a:r>
              <a:rPr b="1" lang="es-419" sz="1000">
                <a:solidFill>
                  <a:schemeClr val="dk1"/>
                </a:solidFill>
                <a:latin typeface="Comfortaa"/>
                <a:ea typeface="Comfortaa"/>
                <a:cs typeface="Comfortaa"/>
                <a:sym typeface="Comfortaa"/>
              </a:rPr>
              <a:t>(Priority Queue)</a:t>
            </a:r>
            <a:r>
              <a:rPr lang="es-419" sz="1000">
                <a:solidFill>
                  <a:schemeClr val="dk1"/>
                </a:solidFill>
                <a:latin typeface="Comfortaa Medium"/>
                <a:ea typeface="Comfortaa Medium"/>
                <a:cs typeface="Comfortaa Medium"/>
                <a:sym typeface="Comfortaa Medium"/>
              </a:rPr>
              <a:t>, implementada aquí con </a:t>
            </a:r>
            <a:r>
              <a:rPr b="1" lang="es-419" sz="1000">
                <a:solidFill>
                  <a:schemeClr val="dk1"/>
                </a:solidFill>
                <a:latin typeface="Comfortaa"/>
                <a:ea typeface="Comfortaa"/>
                <a:cs typeface="Comfortaa"/>
                <a:sym typeface="Comfortaa"/>
              </a:rPr>
              <a:t>heap</a:t>
            </a:r>
            <a:r>
              <a:rPr lang="es-419" sz="1000">
                <a:solidFill>
                  <a:schemeClr val="dk1"/>
                </a:solidFill>
                <a:latin typeface="Comfortaa Medium"/>
                <a:ea typeface="Comfortaa Medium"/>
                <a:cs typeface="Comfortaa Medium"/>
                <a:sym typeface="Comfortaa Medium"/>
              </a:rPr>
              <a:t>.</a:t>
            </a:r>
            <a:endParaRPr sz="1000">
              <a:solidFill>
                <a:schemeClr val="dk1"/>
              </a:solidFill>
              <a:latin typeface="Comfortaa Medium"/>
              <a:ea typeface="Comfortaa Medium"/>
              <a:cs typeface="Comfortaa Medium"/>
              <a:sym typeface="Comfortaa Medium"/>
            </a:endParaRPr>
          </a:p>
          <a:p>
            <a:pPr indent="-292100" lvl="0" marL="457200" rtl="0" algn="l">
              <a:spcBef>
                <a:spcPts val="0"/>
              </a:spcBef>
              <a:spcAft>
                <a:spcPts val="0"/>
              </a:spcAft>
              <a:buClr>
                <a:schemeClr val="dk1"/>
              </a:buClr>
              <a:buSzPts val="1000"/>
              <a:buFont typeface="Comfortaa Medium"/>
              <a:buChar char="●"/>
            </a:pPr>
            <a:r>
              <a:rPr lang="es-419" sz="1000">
                <a:solidFill>
                  <a:schemeClr val="dk1"/>
                </a:solidFill>
                <a:latin typeface="Comfortaa Medium"/>
                <a:ea typeface="Comfortaa Medium"/>
                <a:cs typeface="Comfortaa Medium"/>
                <a:sym typeface="Comfortaa Medium"/>
              </a:rPr>
              <a:t>La cola se inicializa con una tupla</a:t>
            </a:r>
            <a:r>
              <a:rPr b="1" i="1" lang="es-419" sz="1000">
                <a:solidFill>
                  <a:schemeClr val="dk1"/>
                </a:solidFill>
                <a:latin typeface="Comfortaa"/>
                <a:ea typeface="Comfortaa"/>
                <a:cs typeface="Comfortaa"/>
                <a:sym typeface="Comfortaa"/>
              </a:rPr>
              <a:t> (0, inicio).</a:t>
            </a:r>
            <a:endParaRPr b="1" i="1" sz="1000">
              <a:solidFill>
                <a:schemeClr val="dk1"/>
              </a:solidFill>
              <a:latin typeface="Comfortaa"/>
              <a:ea typeface="Comfortaa"/>
              <a:cs typeface="Comfortaa"/>
              <a:sym typeface="Comfortaa"/>
            </a:endParaRPr>
          </a:p>
          <a:p>
            <a:pPr indent="-292100" lvl="0" marL="457200" rtl="0" algn="l">
              <a:spcBef>
                <a:spcPts val="0"/>
              </a:spcBef>
              <a:spcAft>
                <a:spcPts val="0"/>
              </a:spcAft>
              <a:buClr>
                <a:schemeClr val="dk1"/>
              </a:buClr>
              <a:buSzPts val="1000"/>
              <a:buFont typeface="Comfortaa Medium"/>
              <a:buChar char="-"/>
            </a:pPr>
            <a:r>
              <a:rPr b="1" lang="es-419" sz="1000">
                <a:solidFill>
                  <a:schemeClr val="dk1"/>
                </a:solidFill>
                <a:latin typeface="Comfortaa"/>
                <a:ea typeface="Comfortaa"/>
                <a:cs typeface="Comfortaa"/>
                <a:sym typeface="Comfortaa"/>
              </a:rPr>
              <a:t>0: </a:t>
            </a:r>
            <a:r>
              <a:rPr lang="es-419" sz="1000">
                <a:solidFill>
                  <a:schemeClr val="dk1"/>
                </a:solidFill>
                <a:latin typeface="Comfortaa Medium"/>
                <a:ea typeface="Comfortaa Medium"/>
                <a:cs typeface="Comfortaa Medium"/>
                <a:sym typeface="Comfortaa Medium"/>
              </a:rPr>
              <a:t>es la prioridad (el peso o distancia acumulada).</a:t>
            </a:r>
            <a:endParaRPr sz="1000">
              <a:solidFill>
                <a:schemeClr val="dk1"/>
              </a:solidFill>
              <a:latin typeface="Comfortaa Medium"/>
              <a:ea typeface="Comfortaa Medium"/>
              <a:cs typeface="Comfortaa Medium"/>
              <a:sym typeface="Comfortaa Medium"/>
            </a:endParaRPr>
          </a:p>
          <a:p>
            <a:pPr indent="-292100" lvl="0" marL="457200" rtl="0" algn="l">
              <a:spcBef>
                <a:spcPts val="0"/>
              </a:spcBef>
              <a:spcAft>
                <a:spcPts val="0"/>
              </a:spcAft>
              <a:buClr>
                <a:schemeClr val="dk1"/>
              </a:buClr>
              <a:buSzPts val="1000"/>
              <a:buFont typeface="Comfortaa Medium"/>
              <a:buChar char="-"/>
            </a:pPr>
            <a:r>
              <a:rPr b="1" i="1" lang="es-419" sz="1000">
                <a:solidFill>
                  <a:schemeClr val="dk1"/>
                </a:solidFill>
                <a:latin typeface="Comfortaa"/>
                <a:ea typeface="Comfortaa"/>
                <a:cs typeface="Comfortaa"/>
                <a:sym typeface="Comfortaa"/>
              </a:rPr>
              <a:t>inicio:</a:t>
            </a:r>
            <a:r>
              <a:rPr b="1" lang="es-419" sz="1000">
                <a:solidFill>
                  <a:schemeClr val="dk1"/>
                </a:solidFill>
                <a:latin typeface="Comfortaa"/>
                <a:ea typeface="Comfortaa"/>
                <a:cs typeface="Comfortaa"/>
                <a:sym typeface="Comfortaa"/>
              </a:rPr>
              <a:t> </a:t>
            </a:r>
            <a:r>
              <a:rPr lang="es-419" sz="1000">
                <a:solidFill>
                  <a:schemeClr val="dk1"/>
                </a:solidFill>
                <a:latin typeface="Comfortaa Medium"/>
                <a:ea typeface="Comfortaa Medium"/>
                <a:cs typeface="Comfortaa Medium"/>
                <a:sym typeface="Comfortaa Medium"/>
              </a:rPr>
              <a:t>es el nodo actual.</a:t>
            </a:r>
            <a:endParaRPr sz="1000">
              <a:solidFill>
                <a:schemeClr val="dk1"/>
              </a:solidFill>
              <a:latin typeface="Comfortaa Medium"/>
              <a:ea typeface="Comfortaa Medium"/>
              <a:cs typeface="Comfortaa Medium"/>
              <a:sym typeface="Comfortaa Medium"/>
            </a:endParaRPr>
          </a:p>
          <a:p>
            <a:pPr indent="-292100" lvl="0" marL="457200" rtl="0" algn="l">
              <a:spcBef>
                <a:spcPts val="0"/>
              </a:spcBef>
              <a:spcAft>
                <a:spcPts val="0"/>
              </a:spcAft>
              <a:buClr>
                <a:schemeClr val="dk1"/>
              </a:buClr>
              <a:buSzPts val="1000"/>
              <a:buFont typeface="Comfortaa Medium"/>
              <a:buChar char="-"/>
            </a:pPr>
            <a:r>
              <a:rPr b="1" lang="es-419" sz="1000">
                <a:solidFill>
                  <a:schemeClr val="dk1"/>
                </a:solidFill>
                <a:latin typeface="Comfortaa"/>
                <a:ea typeface="Comfortaa"/>
                <a:cs typeface="Comfortaa"/>
                <a:sym typeface="Comfortaa"/>
              </a:rPr>
              <a:t>heap: </a:t>
            </a:r>
            <a:r>
              <a:rPr lang="es-419" sz="1000">
                <a:solidFill>
                  <a:schemeClr val="dk1"/>
                </a:solidFill>
                <a:latin typeface="Comfortaa Medium"/>
                <a:ea typeface="Comfortaa Medium"/>
                <a:cs typeface="Comfortaa Medium"/>
                <a:sym typeface="Comfortaa Medium"/>
              </a:rPr>
              <a:t>garantiza que siempre que extraigamos un elemento de esta cola, será el que tenga el menor peso total acumulado hasta ese momento.</a:t>
            </a:r>
            <a:endParaRPr sz="10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s-419" sz="1050">
                <a:solidFill>
                  <a:srgbClr val="9334E6"/>
                </a:solidFill>
                <a:highlight>
                  <a:srgbClr val="F0F2F5"/>
                </a:highlight>
              </a:rPr>
              <a:t>while</a:t>
            </a:r>
            <a:r>
              <a:rPr lang="es-419" sz="1050">
                <a:solidFill>
                  <a:srgbClr val="0A0A0A"/>
                </a:solidFill>
                <a:highlight>
                  <a:srgbClr val="F0F2F5"/>
                </a:highlight>
              </a:rPr>
              <a:t> cola_prioridad:</a:t>
            </a:r>
            <a:endParaRPr sz="105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Medium"/>
              <a:buChar char="●"/>
            </a:pPr>
            <a:r>
              <a:rPr lang="es-419" sz="1000">
                <a:solidFill>
                  <a:schemeClr val="dk1"/>
                </a:solidFill>
                <a:latin typeface="Comfortaa Medium"/>
                <a:ea typeface="Comfortaa Medium"/>
                <a:cs typeface="Comfortaa Medium"/>
                <a:sym typeface="Comfortaa Medium"/>
              </a:rPr>
              <a:t>El algoritmo se ejecuta mientras haya aeropuertos que visitar en la cola.</a:t>
            </a:r>
            <a:endParaRPr sz="10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es-419" sz="1050">
                <a:solidFill>
                  <a:srgbClr val="B45908"/>
                </a:solidFill>
                <a:highlight>
                  <a:srgbClr val="F0F2F5"/>
                </a:highlight>
              </a:rPr>
              <a:t>peso_actual</a:t>
            </a:r>
            <a:r>
              <a:rPr lang="es-419" sz="1050">
                <a:solidFill>
                  <a:srgbClr val="0A0A0A"/>
                </a:solidFill>
                <a:highlight>
                  <a:srgbClr val="F0F2F5"/>
                </a:highlight>
              </a:rPr>
              <a:t>, </a:t>
            </a:r>
            <a:r>
              <a:rPr lang="es-419" sz="1050">
                <a:solidFill>
                  <a:srgbClr val="B45908"/>
                </a:solidFill>
                <a:highlight>
                  <a:srgbClr val="F0F2F5"/>
                </a:highlight>
              </a:rPr>
              <a:t>nodo_actual</a:t>
            </a:r>
            <a:r>
              <a:rPr lang="es-419" sz="1050">
                <a:solidFill>
                  <a:srgbClr val="0A0A0A"/>
                </a:solidFill>
                <a:highlight>
                  <a:srgbClr val="F0F2F5"/>
                </a:highlight>
              </a:rPr>
              <a:t> = heapq.heappop(cola_prioridad)</a:t>
            </a:r>
            <a:endParaRPr sz="1050">
              <a:solidFill>
                <a:srgbClr val="0A0A0A"/>
              </a:solidFill>
              <a:highlight>
                <a:srgbClr val="F0F2F5"/>
              </a:highlight>
            </a:endParaRPr>
          </a:p>
          <a:p>
            <a:pPr indent="-292100" lvl="0" marL="457200" rtl="0" algn="l">
              <a:spcBef>
                <a:spcPts val="0"/>
              </a:spcBef>
              <a:spcAft>
                <a:spcPts val="0"/>
              </a:spcAft>
              <a:buClr>
                <a:schemeClr val="dk1"/>
              </a:buClr>
              <a:buSzPts val="1000"/>
              <a:buFont typeface="Comfortaa Medium"/>
              <a:buChar char="●"/>
            </a:pPr>
            <a:r>
              <a:rPr lang="es-419" sz="1000">
                <a:solidFill>
                  <a:schemeClr val="dk1"/>
                </a:solidFill>
                <a:latin typeface="Comfortaa Medium"/>
                <a:ea typeface="Comfortaa Medium"/>
                <a:cs typeface="Comfortaa Medium"/>
                <a:sym typeface="Comfortaa Medium"/>
              </a:rPr>
              <a:t>Extrae el aeropuerto que tiene la menor distancia total conocida desde el incio, este es el siguiente nodo óptimo a procesar.</a:t>
            </a:r>
            <a:endParaRPr sz="1000">
              <a:solidFill>
                <a:schemeClr val="dk1"/>
              </a:solidFill>
              <a:latin typeface="Comfortaa Medium"/>
              <a:ea typeface="Comfortaa Medium"/>
              <a:cs typeface="Comfortaa Medium"/>
              <a:sym typeface="Comfortaa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8"/>
          <p:cNvSpPr txBox="1"/>
          <p:nvPr>
            <p:ph idx="1" type="body"/>
          </p:nvPr>
        </p:nvSpPr>
        <p:spPr>
          <a:xfrm>
            <a:off x="93625" y="126225"/>
            <a:ext cx="7537200" cy="24456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if</a:t>
            </a:r>
            <a:r>
              <a:rPr lang="es-419" sz="1600">
                <a:solidFill>
                  <a:srgbClr val="3B3B3B"/>
                </a:solidFill>
                <a:highlight>
                  <a:srgbClr val="FFFFFF"/>
                </a:highlight>
                <a:latin typeface="Courier New"/>
                <a:ea typeface="Courier New"/>
                <a:cs typeface="Courier New"/>
                <a:sym typeface="Courier New"/>
              </a:rPr>
              <a:t> nodo_actual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fin:</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ruta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while</a:t>
            </a:r>
            <a:r>
              <a:rPr lang="es-419" sz="1600">
                <a:solidFill>
                  <a:srgbClr val="3B3B3B"/>
                </a:solidFill>
                <a:highlight>
                  <a:srgbClr val="FFFFFF"/>
                </a:highlight>
                <a:latin typeface="Courier New"/>
                <a:ea typeface="Courier New"/>
                <a:cs typeface="Courier New"/>
                <a:sym typeface="Courier New"/>
              </a:rPr>
              <a:t> nodo_actual </a:t>
            </a:r>
            <a:r>
              <a:rPr lang="es-419" sz="1600">
                <a:solidFill>
                  <a:srgbClr val="0000FF"/>
                </a:solidFill>
                <a:highlight>
                  <a:srgbClr val="FFFFFF"/>
                </a:highlight>
                <a:latin typeface="Courier New"/>
                <a:ea typeface="Courier New"/>
                <a:cs typeface="Courier New"/>
                <a:sym typeface="Courier New"/>
              </a:rPr>
              <a:t>is</a:t>
            </a: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not</a:t>
            </a: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None</a:t>
            </a:r>
            <a:r>
              <a:rPr lang="es-419" sz="1600">
                <a:solidFill>
                  <a:srgbClr val="3B3B3B"/>
                </a:solidFill>
                <a:highlight>
                  <a:srgbClr val="FFFFFF"/>
                </a:highlight>
                <a:latin typeface="Courier New"/>
                <a:ea typeface="Courier New"/>
                <a:cs typeface="Courier New"/>
                <a:sym typeface="Courier New"/>
              </a:rPr>
              <a:t>:</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ruta.insert(</a:t>
            </a:r>
            <a:r>
              <a:rPr lang="es-419" sz="1600">
                <a:solidFill>
                  <a:srgbClr val="098658"/>
                </a:solidFill>
                <a:highlight>
                  <a:srgbClr val="FFFFFF"/>
                </a:highlight>
                <a:latin typeface="Courier New"/>
                <a:ea typeface="Courier New"/>
                <a:cs typeface="Courier New"/>
                <a:sym typeface="Courier New"/>
              </a:rPr>
              <a:t>0</a:t>
            </a:r>
            <a:r>
              <a:rPr lang="es-419" sz="1600">
                <a:solidFill>
                  <a:srgbClr val="3B3B3B"/>
                </a:solidFill>
                <a:highlight>
                  <a:srgbClr val="FFFFFF"/>
                </a:highlight>
                <a:latin typeface="Courier New"/>
                <a:ea typeface="Courier New"/>
                <a:cs typeface="Courier New"/>
                <a:sym typeface="Courier New"/>
              </a:rPr>
              <a:t>, nodo_actual)</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nodo_actual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camino_previo[nodo_actual]</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return</a:t>
            </a:r>
            <a:r>
              <a:rPr lang="es-419" sz="1600">
                <a:solidFill>
                  <a:srgbClr val="3B3B3B"/>
                </a:solidFill>
                <a:highlight>
                  <a:srgbClr val="FFFFFF"/>
                </a:highlight>
                <a:latin typeface="Courier New"/>
                <a:ea typeface="Courier New"/>
                <a:cs typeface="Courier New"/>
                <a:sym typeface="Courier New"/>
              </a:rPr>
              <a:t> ruta, distancias[fin]</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if</a:t>
            </a:r>
            <a:r>
              <a:rPr lang="es-419" sz="1600">
                <a:solidFill>
                  <a:srgbClr val="3B3B3B"/>
                </a:solidFill>
                <a:highlight>
                  <a:srgbClr val="FFFFFF"/>
                </a:highlight>
                <a:latin typeface="Courier New"/>
                <a:ea typeface="Courier New"/>
                <a:cs typeface="Courier New"/>
                <a:sym typeface="Courier New"/>
              </a:rPr>
              <a:t> peso_actual </a:t>
            </a:r>
            <a:r>
              <a:rPr lang="es-419" sz="1600">
                <a:solidFill>
                  <a:schemeClr val="dk1"/>
                </a:solidFill>
                <a:highlight>
                  <a:srgbClr val="FFFFFF"/>
                </a:highlight>
                <a:latin typeface="Courier New"/>
                <a:ea typeface="Courier New"/>
                <a:cs typeface="Courier New"/>
                <a:sym typeface="Courier New"/>
              </a:rPr>
              <a:t>&gt;</a:t>
            </a:r>
            <a:r>
              <a:rPr lang="es-419" sz="1600">
                <a:solidFill>
                  <a:srgbClr val="3B3B3B"/>
                </a:solidFill>
                <a:highlight>
                  <a:srgbClr val="FFFFFF"/>
                </a:highlight>
                <a:latin typeface="Courier New"/>
                <a:ea typeface="Courier New"/>
                <a:cs typeface="Courier New"/>
                <a:sym typeface="Courier New"/>
              </a:rPr>
              <a:t> distancias[nodo_actual]:</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continue</a:t>
            </a:r>
            <a:endParaRPr sz="1600">
              <a:solidFill>
                <a:srgbClr val="AF00D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698" name="Google Shape;698;p98" title="logo unab.png"/>
          <p:cNvPicPr preferRelativeResize="0"/>
          <p:nvPr/>
        </p:nvPicPr>
        <p:blipFill>
          <a:blip r:embed="rId3">
            <a:alphaModFix/>
          </a:blip>
          <a:stretch>
            <a:fillRect/>
          </a:stretch>
        </p:blipFill>
        <p:spPr>
          <a:xfrm>
            <a:off x="7723725" y="-12"/>
            <a:ext cx="1420275" cy="772625"/>
          </a:xfrm>
          <a:prstGeom prst="rect">
            <a:avLst/>
          </a:prstGeom>
          <a:noFill/>
          <a:ln>
            <a:noFill/>
          </a:ln>
        </p:spPr>
      </p:pic>
      <p:sp>
        <p:nvSpPr>
          <p:cNvPr id="699" name="Google Shape;699;p98"/>
          <p:cNvSpPr txBox="1"/>
          <p:nvPr/>
        </p:nvSpPr>
        <p:spPr>
          <a:xfrm>
            <a:off x="93625" y="2167775"/>
            <a:ext cx="4889100" cy="2879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omfortaa"/>
              <a:buChar char="●"/>
            </a:pPr>
            <a:r>
              <a:rPr lang="es-419" sz="1100">
                <a:solidFill>
                  <a:schemeClr val="dk1"/>
                </a:solidFill>
                <a:latin typeface="Comfortaa"/>
                <a:ea typeface="Comfortaa"/>
                <a:cs typeface="Comfortaa"/>
                <a:sym typeface="Comfortaa"/>
              </a:rPr>
              <a:t>Si el </a:t>
            </a:r>
            <a:r>
              <a:rPr b="1" i="1" lang="es-419" sz="1100">
                <a:solidFill>
                  <a:schemeClr val="dk1"/>
                </a:solidFill>
                <a:latin typeface="Comfortaa"/>
                <a:ea typeface="Comfortaa"/>
                <a:cs typeface="Comfortaa"/>
                <a:sym typeface="Comfortaa"/>
              </a:rPr>
              <a:t>nodo_actual</a:t>
            </a:r>
            <a:r>
              <a:rPr lang="es-419" sz="1100">
                <a:solidFill>
                  <a:schemeClr val="dk1"/>
                </a:solidFill>
                <a:latin typeface="Comfortaa"/>
                <a:ea typeface="Comfortaa"/>
                <a:cs typeface="Comfortaa"/>
                <a:sym typeface="Comfortaa"/>
              </a:rPr>
              <a:t> extraído de la cola es el destino (</a:t>
            </a:r>
            <a:r>
              <a:rPr b="1" i="1" lang="es-419" sz="1100">
                <a:solidFill>
                  <a:schemeClr val="dk1"/>
                </a:solidFill>
                <a:latin typeface="Comfortaa"/>
                <a:ea typeface="Comfortaa"/>
                <a:cs typeface="Comfortaa"/>
                <a:sym typeface="Comfortaa"/>
              </a:rPr>
              <a:t> fín</a:t>
            </a:r>
            <a:r>
              <a:rPr lang="es-419" sz="1100">
                <a:solidFill>
                  <a:schemeClr val="dk1"/>
                </a:solidFill>
                <a:latin typeface="Comfortaa"/>
                <a:ea typeface="Comfortaa"/>
                <a:cs typeface="Comfortaa"/>
                <a:sym typeface="Comfortaa"/>
              </a:rPr>
              <a:t> ), significa que hemos encontrado la ruta óptima.</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lang="es-419" sz="1100">
                <a:solidFill>
                  <a:schemeClr val="dk1"/>
                </a:solidFill>
                <a:latin typeface="Comfortaa"/>
                <a:ea typeface="Comfortaa"/>
                <a:cs typeface="Comfortaa"/>
                <a:sym typeface="Comfortaa"/>
              </a:rPr>
              <a:t>El algoritmo ahora “camina hacia atrás” utilizando el diccionario </a:t>
            </a:r>
            <a:r>
              <a:rPr b="1" i="1" lang="es-419" sz="1100">
                <a:solidFill>
                  <a:schemeClr val="dk1"/>
                </a:solidFill>
                <a:latin typeface="Comfortaa"/>
                <a:ea typeface="Comfortaa"/>
                <a:cs typeface="Comfortaa"/>
                <a:sym typeface="Comfortaa"/>
              </a:rPr>
              <a:t>camino_previo.</a:t>
            </a:r>
            <a:endParaRPr b="1" i="1"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lang="es-419" sz="1100">
                <a:solidFill>
                  <a:schemeClr val="dk1"/>
                </a:solidFill>
                <a:latin typeface="Comfortaa"/>
                <a:ea typeface="Comfortaa"/>
                <a:cs typeface="Comfortaa"/>
                <a:sym typeface="Comfortaa"/>
              </a:rPr>
              <a:t>Empieza en el fín.</a:t>
            </a:r>
            <a:endParaRPr b="1" sz="1100">
              <a:solidFill>
                <a:schemeClr val="dk1"/>
              </a:solidFill>
              <a:latin typeface="Comfortaa"/>
              <a:ea typeface="Comfortaa"/>
              <a:cs typeface="Comfortaa"/>
              <a:sym typeface="Comfortaa"/>
            </a:endParaRPr>
          </a:p>
          <a:p>
            <a:pPr indent="-298450" lvl="0" marL="9144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ruta.intert (0, nodo_actual) :</a:t>
            </a:r>
            <a:r>
              <a:rPr lang="es-419" sz="1100">
                <a:solidFill>
                  <a:schemeClr val="dk1"/>
                </a:solidFill>
                <a:latin typeface="Comfortaa"/>
                <a:ea typeface="Comfortaa"/>
                <a:cs typeface="Comfortaa"/>
                <a:sym typeface="Comfortaa"/>
              </a:rPr>
              <a:t> Añade el </a:t>
            </a:r>
            <a:r>
              <a:rPr b="1" i="1" lang="es-419" sz="1100">
                <a:solidFill>
                  <a:schemeClr val="dk1"/>
                </a:solidFill>
                <a:latin typeface="Comfortaa"/>
                <a:ea typeface="Comfortaa"/>
                <a:cs typeface="Comfortaa"/>
                <a:sym typeface="Comfortaa"/>
              </a:rPr>
              <a:t>nodo_actual </a:t>
            </a:r>
            <a:r>
              <a:rPr lang="es-419" sz="1100">
                <a:solidFill>
                  <a:schemeClr val="dk1"/>
                </a:solidFill>
                <a:latin typeface="Comfortaa"/>
                <a:ea typeface="Comfortaa"/>
                <a:cs typeface="Comfortaa"/>
                <a:sym typeface="Comfortaa"/>
              </a:rPr>
              <a:t>al principio de la lista</a:t>
            </a:r>
            <a:r>
              <a:rPr b="1" i="1" lang="es-419" sz="1100">
                <a:solidFill>
                  <a:schemeClr val="dk1"/>
                </a:solidFill>
                <a:latin typeface="Comfortaa"/>
                <a:ea typeface="Comfortaa"/>
                <a:cs typeface="Comfortaa"/>
                <a:sym typeface="Comfortaa"/>
              </a:rPr>
              <a:t> ruta </a:t>
            </a:r>
            <a:r>
              <a:rPr lang="es-419" sz="1100">
                <a:solidFill>
                  <a:schemeClr val="dk1"/>
                </a:solidFill>
                <a:latin typeface="Comfortaa"/>
                <a:ea typeface="Comfortaa"/>
                <a:cs typeface="Comfortaa"/>
                <a:sym typeface="Comfortaa"/>
              </a:rPr>
              <a:t>(esto invierte el camino para que quede en el orden correcto: incio → </a:t>
            </a:r>
            <a:r>
              <a:rPr lang="es-419" sz="1100">
                <a:solidFill>
                  <a:schemeClr val="dk1"/>
                </a:solidFill>
                <a:latin typeface="Comfortaa"/>
                <a:ea typeface="Comfortaa"/>
                <a:cs typeface="Comfortaa"/>
                <a:sym typeface="Comfortaa"/>
              </a:rPr>
              <a:t>fin</a:t>
            </a:r>
            <a:r>
              <a:rPr lang="es-419" sz="1100">
                <a:solidFill>
                  <a:schemeClr val="dk1"/>
                </a:solidFill>
                <a:latin typeface="Comfortaa"/>
                <a:ea typeface="Comfortaa"/>
                <a:cs typeface="Comfortaa"/>
                <a:sym typeface="Comfortaa"/>
              </a:rPr>
              <a:t>).</a:t>
            </a:r>
            <a:endParaRPr sz="1100">
              <a:solidFill>
                <a:schemeClr val="dk1"/>
              </a:solidFill>
              <a:latin typeface="Comfortaa"/>
              <a:ea typeface="Comfortaa"/>
              <a:cs typeface="Comfortaa"/>
              <a:sym typeface="Comfortaa"/>
            </a:endParaRPr>
          </a:p>
          <a:p>
            <a:pPr indent="-298450" lvl="0" marL="9144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nodo_actual = camino_previo [ nodo_actual ] : </a:t>
            </a:r>
            <a:r>
              <a:rPr lang="es-419" sz="1100">
                <a:solidFill>
                  <a:schemeClr val="dk1"/>
                </a:solidFill>
                <a:latin typeface="Comfortaa"/>
                <a:ea typeface="Comfortaa"/>
                <a:cs typeface="Comfortaa"/>
                <a:sym typeface="Comfortaa"/>
              </a:rPr>
              <a:t>Retrocede al aeropuerto anterior en la ruta óptima registrada.</a:t>
            </a:r>
            <a:endParaRPr sz="1100">
              <a:solidFill>
                <a:schemeClr val="dk1"/>
              </a:solidFill>
              <a:latin typeface="Comfortaa"/>
              <a:ea typeface="Comfortaa"/>
              <a:cs typeface="Comfortaa"/>
              <a:sym typeface="Comfortaa"/>
            </a:endParaRPr>
          </a:p>
          <a:p>
            <a:pPr indent="-298450" lvl="0" marL="9144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while nodo_actual is not None:</a:t>
            </a:r>
            <a:r>
              <a:rPr lang="es-419" sz="1100">
                <a:solidFill>
                  <a:schemeClr val="dk1"/>
                </a:solidFill>
                <a:latin typeface="Comfortaa"/>
                <a:ea typeface="Comfortaa"/>
                <a:cs typeface="Comfortaa"/>
                <a:sym typeface="Comfortaa"/>
              </a:rPr>
              <a:t> Continúa hasta que llegue al aeropuerto de inicio, cuyo camino previo se </a:t>
            </a:r>
            <a:r>
              <a:rPr lang="es-419" sz="1100">
                <a:solidFill>
                  <a:schemeClr val="dk1"/>
                </a:solidFill>
                <a:latin typeface="Comfortaa"/>
                <a:ea typeface="Comfortaa"/>
                <a:cs typeface="Comfortaa"/>
                <a:sym typeface="Comfortaa"/>
              </a:rPr>
              <a:t>dejó</a:t>
            </a:r>
            <a:r>
              <a:rPr lang="es-419" sz="1100">
                <a:solidFill>
                  <a:schemeClr val="dk1"/>
                </a:solidFill>
                <a:latin typeface="Comfortaa"/>
                <a:ea typeface="Comfortaa"/>
                <a:cs typeface="Comfortaa"/>
                <a:sym typeface="Comfortaa"/>
              </a:rPr>
              <a:t> como </a:t>
            </a:r>
            <a:r>
              <a:rPr b="1" i="1" lang="es-419" sz="1100">
                <a:solidFill>
                  <a:schemeClr val="dk1"/>
                </a:solidFill>
                <a:latin typeface="Comfortaa"/>
                <a:ea typeface="Comfortaa"/>
                <a:cs typeface="Comfortaa"/>
                <a:sym typeface="Comfortaa"/>
              </a:rPr>
              <a:t>None</a:t>
            </a:r>
            <a:r>
              <a:rPr lang="es-419" sz="1100">
                <a:solidFill>
                  <a:schemeClr val="dk1"/>
                </a:solidFill>
                <a:latin typeface="Comfortaa"/>
                <a:ea typeface="Comfortaa"/>
                <a:cs typeface="Comfortaa"/>
                <a:sym typeface="Comfortaa"/>
              </a:rPr>
              <a:t>.</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lang="es-419" sz="1100">
                <a:solidFill>
                  <a:schemeClr val="dk1"/>
                </a:solidFill>
                <a:latin typeface="Comfortaa"/>
                <a:ea typeface="Comfortaa"/>
                <a:cs typeface="Comfortaa"/>
                <a:sym typeface="Comfortaa"/>
              </a:rPr>
              <a:t>Retorno: </a:t>
            </a:r>
            <a:r>
              <a:rPr lang="es-419" sz="1100">
                <a:solidFill>
                  <a:schemeClr val="dk1"/>
                </a:solidFill>
                <a:latin typeface="Comfortaa"/>
                <a:ea typeface="Comfortaa"/>
                <a:cs typeface="Comfortaa"/>
                <a:sym typeface="Comfortaa"/>
              </a:rPr>
              <a:t>Devuelve la lista ruta completa y el costo total (</a:t>
            </a:r>
            <a:r>
              <a:rPr b="1" i="1" lang="es-419" sz="1100">
                <a:solidFill>
                  <a:schemeClr val="dk1"/>
                </a:solidFill>
                <a:latin typeface="Comfortaa"/>
                <a:ea typeface="Comfortaa"/>
                <a:cs typeface="Comfortaa"/>
                <a:sym typeface="Comfortaa"/>
              </a:rPr>
              <a:t>distancias [ fin ] </a:t>
            </a:r>
            <a:r>
              <a:rPr lang="es-419" sz="1100">
                <a:solidFill>
                  <a:schemeClr val="dk1"/>
                </a:solidFill>
                <a:latin typeface="Comfortaa"/>
                <a:ea typeface="Comfortaa"/>
                <a:cs typeface="Comfortaa"/>
                <a:sym typeface="Comfortaa"/>
              </a:rPr>
              <a:t>).</a:t>
            </a:r>
            <a:endParaRPr sz="1100">
              <a:solidFill>
                <a:schemeClr val="dk1"/>
              </a:solidFill>
              <a:latin typeface="Comfortaa"/>
              <a:ea typeface="Comfortaa"/>
              <a:cs typeface="Comfortaa"/>
              <a:sym typeface="Comfortaa"/>
            </a:endParaRPr>
          </a:p>
        </p:txBody>
      </p:sp>
      <p:sp>
        <p:nvSpPr>
          <p:cNvPr id="700" name="Google Shape;700;p98"/>
          <p:cNvSpPr txBox="1"/>
          <p:nvPr/>
        </p:nvSpPr>
        <p:spPr>
          <a:xfrm>
            <a:off x="5101925" y="2485250"/>
            <a:ext cx="3810000" cy="23649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3B3B3B"/>
                </a:solidFill>
                <a:highlight>
                  <a:srgbClr val="FFFFFF"/>
                </a:highlight>
                <a:latin typeface="Courier New"/>
                <a:ea typeface="Courier New"/>
                <a:cs typeface="Courier New"/>
                <a:sym typeface="Courier New"/>
              </a:rPr>
              <a:t>  </a:t>
            </a:r>
            <a:r>
              <a:rPr lang="es-419" sz="1100">
                <a:solidFill>
                  <a:srgbClr val="AF00DB"/>
                </a:solidFill>
                <a:highlight>
                  <a:srgbClr val="FFFFFF"/>
                </a:highlight>
                <a:latin typeface="Courier New"/>
                <a:ea typeface="Courier New"/>
                <a:cs typeface="Courier New"/>
                <a:sym typeface="Courier New"/>
              </a:rPr>
              <a:t>if</a:t>
            </a:r>
            <a:r>
              <a:rPr lang="es-419" sz="1100">
                <a:solidFill>
                  <a:srgbClr val="3B3B3B"/>
                </a:solidFill>
                <a:highlight>
                  <a:srgbClr val="FFFFFF"/>
                </a:highlight>
                <a:latin typeface="Courier New"/>
                <a:ea typeface="Courier New"/>
                <a:cs typeface="Courier New"/>
                <a:sym typeface="Courier New"/>
              </a:rPr>
              <a:t> peso_actual </a:t>
            </a:r>
            <a:r>
              <a:rPr lang="es-419" sz="1100">
                <a:solidFill>
                  <a:schemeClr val="dk1"/>
                </a:solidFill>
                <a:highlight>
                  <a:srgbClr val="FFFFFF"/>
                </a:highlight>
                <a:latin typeface="Courier New"/>
                <a:ea typeface="Courier New"/>
                <a:cs typeface="Courier New"/>
                <a:sym typeface="Courier New"/>
              </a:rPr>
              <a:t>&gt;</a:t>
            </a:r>
            <a:r>
              <a:rPr lang="es-419" sz="1100">
                <a:solidFill>
                  <a:srgbClr val="3B3B3B"/>
                </a:solidFill>
                <a:highlight>
                  <a:srgbClr val="FFFFFF"/>
                </a:highlight>
                <a:latin typeface="Courier New"/>
                <a:ea typeface="Courier New"/>
                <a:cs typeface="Courier New"/>
                <a:sym typeface="Courier New"/>
              </a:rPr>
              <a:t> distancias[nodo_actual]:</a:t>
            </a:r>
            <a:endParaRPr sz="11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3B3B3B"/>
                </a:solidFill>
                <a:highlight>
                  <a:srgbClr val="FFFFFF"/>
                </a:highlight>
                <a:latin typeface="Courier New"/>
                <a:ea typeface="Courier New"/>
                <a:cs typeface="Courier New"/>
                <a:sym typeface="Courier New"/>
              </a:rPr>
              <a:t>       </a:t>
            </a:r>
            <a:r>
              <a:rPr lang="es-419" sz="1100">
                <a:solidFill>
                  <a:srgbClr val="AF00DB"/>
                </a:solidFill>
                <a:highlight>
                  <a:srgbClr val="FFFFFF"/>
                </a:highlight>
                <a:latin typeface="Courier New"/>
                <a:ea typeface="Courier New"/>
                <a:cs typeface="Courier New"/>
                <a:sym typeface="Courier New"/>
              </a:rPr>
              <a:t>continue</a:t>
            </a:r>
            <a:endParaRPr sz="1100">
              <a:solidFill>
                <a:srgbClr val="AF00DB"/>
              </a:solidFill>
              <a:highlight>
                <a:srgbClr val="FFFFFF"/>
              </a:highlight>
              <a:latin typeface="Courier New"/>
              <a:ea typeface="Courier New"/>
              <a:cs typeface="Courier New"/>
              <a:sym typeface="Courier New"/>
            </a:endParaRPr>
          </a:p>
          <a:p>
            <a:pPr indent="-304800" lvl="0" marL="457200" rtl="0" algn="l">
              <a:spcBef>
                <a:spcPts val="0"/>
              </a:spcBef>
              <a:spcAft>
                <a:spcPts val="0"/>
              </a:spcAft>
              <a:buClr>
                <a:schemeClr val="dk1"/>
              </a:buClr>
              <a:buSzPts val="1200"/>
              <a:buFont typeface="Comfortaa"/>
              <a:buChar char="●"/>
            </a:pPr>
            <a:r>
              <a:rPr lang="es-419" sz="1200">
                <a:solidFill>
                  <a:schemeClr val="dk1"/>
                </a:solidFill>
                <a:latin typeface="Comfortaa"/>
                <a:ea typeface="Comfortaa"/>
                <a:cs typeface="Comfortaa"/>
                <a:sym typeface="Comfortaa"/>
              </a:rPr>
              <a:t>Si el nodo actual tiene una distancia mayor al de la iteración anterior, el algoritmo lo ignora y pasa a la siguiente iteración del bucle.</a:t>
            </a:r>
            <a:endParaRPr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lang="es-419" sz="1200">
                <a:solidFill>
                  <a:schemeClr val="dk1"/>
                </a:solidFill>
                <a:latin typeface="Comfortaa"/>
                <a:ea typeface="Comfortaa"/>
                <a:cs typeface="Comfortaa"/>
                <a:sym typeface="Comfortaa"/>
              </a:rPr>
              <a:t>Esto mantiene el algoritmo eficiente y garantiza que solo se procesen las rutas óptimas.</a:t>
            </a:r>
            <a:endParaRPr sz="1200">
              <a:solidFill>
                <a:schemeClr val="dk1"/>
              </a:solidFill>
              <a:latin typeface="Comfortaa"/>
              <a:ea typeface="Comfortaa"/>
              <a:cs typeface="Comfortaa"/>
              <a:sym typeface="Comfortaa"/>
            </a:endParaRPr>
          </a:p>
          <a:p>
            <a:pPr indent="0" lvl="0" marL="457200" rtl="0" algn="l">
              <a:spcBef>
                <a:spcPts val="0"/>
              </a:spcBef>
              <a:spcAft>
                <a:spcPts val="0"/>
              </a:spcAft>
              <a:buNone/>
            </a:pPr>
            <a:r>
              <a:t/>
            </a:r>
            <a:endParaRPr sz="1000">
              <a:solidFill>
                <a:schemeClr val="dk1"/>
              </a:solidFill>
              <a:latin typeface="Comfortaa"/>
              <a:ea typeface="Comfortaa"/>
              <a:cs typeface="Comfortaa"/>
              <a:sym typeface="Comforta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9"/>
          <p:cNvSpPr txBox="1"/>
          <p:nvPr>
            <p:ph idx="1" type="body"/>
          </p:nvPr>
        </p:nvSpPr>
        <p:spPr>
          <a:xfrm>
            <a:off x="202200" y="57650"/>
            <a:ext cx="7362900" cy="23400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for</a:t>
            </a:r>
            <a:r>
              <a:rPr lang="es-419" sz="1600">
                <a:solidFill>
                  <a:srgbClr val="3B3B3B"/>
                </a:solidFill>
                <a:highlight>
                  <a:srgbClr val="FFFFFF"/>
                </a:highlight>
                <a:latin typeface="Courier New"/>
                <a:ea typeface="Courier New"/>
                <a:cs typeface="Courier New"/>
                <a:sym typeface="Courier New"/>
              </a:rPr>
              <a:t> d, p </a:t>
            </a:r>
            <a:r>
              <a:rPr lang="es-419" sz="1600">
                <a:solidFill>
                  <a:srgbClr val="AF00DB"/>
                </a:solidFill>
                <a:highlight>
                  <a:srgbClr val="FFFFFF"/>
                </a:highlight>
                <a:latin typeface="Courier New"/>
                <a:ea typeface="Courier New"/>
                <a:cs typeface="Courier New"/>
                <a:sym typeface="Courier New"/>
              </a:rPr>
              <a:t>in</a:t>
            </a:r>
            <a:r>
              <a:rPr lang="es-419" sz="1600">
                <a:solidFill>
                  <a:srgbClr val="3B3B3B"/>
                </a:solidFill>
                <a:highlight>
                  <a:srgbClr val="FFFFFF"/>
                </a:highlight>
                <a:latin typeface="Courier New"/>
                <a:ea typeface="Courier New"/>
                <a:cs typeface="Courier New"/>
                <a:sym typeface="Courier New"/>
              </a:rPr>
              <a:t> </a:t>
            </a:r>
            <a:r>
              <a:rPr lang="es-419" sz="1600">
                <a:solidFill>
                  <a:srgbClr val="0000FF"/>
                </a:solidFill>
                <a:highlight>
                  <a:srgbClr val="FFFFFF"/>
                </a:highlight>
                <a:latin typeface="Courier New"/>
                <a:ea typeface="Courier New"/>
                <a:cs typeface="Courier New"/>
                <a:sym typeface="Courier New"/>
              </a:rPr>
              <a:t>self</a:t>
            </a:r>
            <a:r>
              <a:rPr lang="es-419" sz="1600">
                <a:solidFill>
                  <a:srgbClr val="3B3B3B"/>
                </a:solidFill>
                <a:highlight>
                  <a:srgbClr val="FFFFFF"/>
                </a:highlight>
                <a:latin typeface="Courier New"/>
                <a:ea typeface="Courier New"/>
                <a:cs typeface="Courier New"/>
                <a:sym typeface="Courier New"/>
              </a:rPr>
              <a:t>.rutas.get(nodo_actual, []):</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nuevo_peso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peso_actual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p</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if</a:t>
            </a:r>
            <a:r>
              <a:rPr lang="es-419" sz="1600">
                <a:solidFill>
                  <a:srgbClr val="3B3B3B"/>
                </a:solidFill>
                <a:highlight>
                  <a:srgbClr val="FFFFFF"/>
                </a:highlight>
                <a:latin typeface="Courier New"/>
                <a:ea typeface="Courier New"/>
                <a:cs typeface="Courier New"/>
                <a:sym typeface="Courier New"/>
              </a:rPr>
              <a:t> nuevo_peso </a:t>
            </a:r>
            <a:r>
              <a:rPr lang="es-419" sz="1600">
                <a:solidFill>
                  <a:schemeClr val="dk1"/>
                </a:solidFill>
                <a:highlight>
                  <a:srgbClr val="FFFFFF"/>
                </a:highlight>
                <a:latin typeface="Courier New"/>
                <a:ea typeface="Courier New"/>
                <a:cs typeface="Courier New"/>
                <a:sym typeface="Courier New"/>
              </a:rPr>
              <a:t>&lt;</a:t>
            </a:r>
            <a:r>
              <a:rPr lang="es-419" sz="1600">
                <a:solidFill>
                  <a:srgbClr val="3B3B3B"/>
                </a:solidFill>
                <a:highlight>
                  <a:srgbClr val="FFFFFF"/>
                </a:highlight>
                <a:latin typeface="Courier New"/>
                <a:ea typeface="Courier New"/>
                <a:cs typeface="Courier New"/>
                <a:sym typeface="Courier New"/>
              </a:rPr>
              <a:t> distancias[d]:</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distancias[d]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nuevo_peso</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camino_previo[d] </a:t>
            </a:r>
            <a:r>
              <a:rPr lang="es-419" sz="1600">
                <a:solidFill>
                  <a:schemeClr val="dk1"/>
                </a:solidFill>
                <a:highlight>
                  <a:srgbClr val="FFFFFF"/>
                </a:highlight>
                <a:latin typeface="Courier New"/>
                <a:ea typeface="Courier New"/>
                <a:cs typeface="Courier New"/>
                <a:sym typeface="Courier New"/>
              </a:rPr>
              <a:t>=</a:t>
            </a:r>
            <a:r>
              <a:rPr lang="es-419" sz="1600">
                <a:solidFill>
                  <a:srgbClr val="3B3B3B"/>
                </a:solidFill>
                <a:highlight>
                  <a:srgbClr val="FFFFFF"/>
                </a:highlight>
                <a:latin typeface="Courier New"/>
                <a:ea typeface="Courier New"/>
                <a:cs typeface="Courier New"/>
                <a:sym typeface="Courier New"/>
              </a:rPr>
              <a:t> nodo_actual</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heapq.heappush(cola_prioridad, (nuevo_peso, d))</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endParaRPr sz="16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8750"/>
              <a:buFont typeface="Arial"/>
              <a:buNone/>
            </a:pPr>
            <a:r>
              <a:rPr lang="es-419" sz="1600">
                <a:solidFill>
                  <a:srgbClr val="3B3B3B"/>
                </a:solidFill>
                <a:highlight>
                  <a:srgbClr val="FFFFFF"/>
                </a:highlight>
                <a:latin typeface="Courier New"/>
                <a:ea typeface="Courier New"/>
                <a:cs typeface="Courier New"/>
                <a:sym typeface="Courier New"/>
              </a:rPr>
              <a:t>        </a:t>
            </a:r>
            <a:r>
              <a:rPr lang="es-419" sz="1600">
                <a:solidFill>
                  <a:srgbClr val="AF00DB"/>
                </a:solidFill>
                <a:highlight>
                  <a:srgbClr val="FFFFFF"/>
                </a:highlight>
                <a:latin typeface="Courier New"/>
                <a:ea typeface="Courier New"/>
                <a:cs typeface="Courier New"/>
                <a:sym typeface="Courier New"/>
              </a:rPr>
              <a:t>return</a:t>
            </a:r>
            <a:r>
              <a:rPr lang="es-419" sz="1600">
                <a:solidFill>
                  <a:srgbClr val="3B3B3B"/>
                </a:solidFill>
                <a:highlight>
                  <a:srgbClr val="FFFFFF"/>
                </a:highlight>
                <a:latin typeface="Courier New"/>
                <a:ea typeface="Courier New"/>
                <a:cs typeface="Courier New"/>
                <a:sym typeface="Courier New"/>
              </a:rPr>
              <a:t> </a:t>
            </a:r>
            <a:r>
              <a:rPr lang="es-419" sz="1600">
                <a:solidFill>
                  <a:srgbClr val="A31515"/>
                </a:solidFill>
                <a:highlight>
                  <a:srgbClr val="FFFFFF"/>
                </a:highlight>
                <a:latin typeface="Courier New"/>
                <a:ea typeface="Courier New"/>
                <a:cs typeface="Courier New"/>
                <a:sym typeface="Courier New"/>
              </a:rPr>
              <a:t>"No se encontró una ruta óptima."</a:t>
            </a:r>
            <a:r>
              <a:rPr lang="es-419" sz="1600">
                <a:solidFill>
                  <a:srgbClr val="3B3B3B"/>
                </a:solidFill>
                <a:highlight>
                  <a:srgbClr val="FFFFFF"/>
                </a:highlight>
                <a:latin typeface="Courier New"/>
                <a:ea typeface="Courier New"/>
                <a:cs typeface="Courier New"/>
                <a:sym typeface="Courier New"/>
              </a:rPr>
              <a:t>, </a:t>
            </a:r>
            <a:r>
              <a:rPr lang="es-419" sz="1600">
                <a:solidFill>
                  <a:srgbClr val="267F99"/>
                </a:solidFill>
                <a:highlight>
                  <a:srgbClr val="FFFFFF"/>
                </a:highlight>
                <a:latin typeface="Courier New"/>
                <a:ea typeface="Courier New"/>
                <a:cs typeface="Courier New"/>
                <a:sym typeface="Courier New"/>
              </a:rPr>
              <a:t>float</a:t>
            </a:r>
            <a:r>
              <a:rPr lang="es-419" sz="1600">
                <a:solidFill>
                  <a:srgbClr val="3B3B3B"/>
                </a:solidFill>
                <a:highlight>
                  <a:srgbClr val="FFFFFF"/>
                </a:highlight>
                <a:latin typeface="Courier New"/>
                <a:ea typeface="Courier New"/>
                <a:cs typeface="Courier New"/>
                <a:sym typeface="Courier New"/>
              </a:rPr>
              <a:t>(</a:t>
            </a:r>
            <a:r>
              <a:rPr lang="es-419" sz="1600">
                <a:solidFill>
                  <a:srgbClr val="A31515"/>
                </a:solidFill>
                <a:highlight>
                  <a:srgbClr val="FFFFFF"/>
                </a:highlight>
                <a:latin typeface="Courier New"/>
                <a:ea typeface="Courier New"/>
                <a:cs typeface="Courier New"/>
                <a:sym typeface="Courier New"/>
              </a:rPr>
              <a:t>'inf'</a:t>
            </a:r>
            <a:r>
              <a:rPr lang="es-419" sz="1600">
                <a:solidFill>
                  <a:srgbClr val="3B3B3B"/>
                </a:solidFill>
                <a:highlight>
                  <a:srgbClr val="FFFFFF"/>
                </a:highlight>
                <a:latin typeface="Courier New"/>
                <a:ea typeface="Courier New"/>
                <a:cs typeface="Courier New"/>
                <a:sym typeface="Courier New"/>
              </a:rPr>
              <a:t>) </a:t>
            </a:r>
            <a:endParaRPr/>
          </a:p>
        </p:txBody>
      </p:sp>
      <p:pic>
        <p:nvPicPr>
          <p:cNvPr id="706" name="Google Shape;706;p99" title="logo unab.png"/>
          <p:cNvPicPr preferRelativeResize="0"/>
          <p:nvPr/>
        </p:nvPicPr>
        <p:blipFill>
          <a:blip r:embed="rId3">
            <a:alphaModFix/>
          </a:blip>
          <a:stretch>
            <a:fillRect/>
          </a:stretch>
        </p:blipFill>
        <p:spPr>
          <a:xfrm>
            <a:off x="7723725" y="-12"/>
            <a:ext cx="1420275" cy="772625"/>
          </a:xfrm>
          <a:prstGeom prst="rect">
            <a:avLst/>
          </a:prstGeom>
          <a:noFill/>
          <a:ln>
            <a:noFill/>
          </a:ln>
        </p:spPr>
      </p:pic>
      <p:sp>
        <p:nvSpPr>
          <p:cNvPr id="707" name="Google Shape;707;p99"/>
          <p:cNvSpPr txBox="1"/>
          <p:nvPr/>
        </p:nvSpPr>
        <p:spPr>
          <a:xfrm>
            <a:off x="153275" y="2571750"/>
            <a:ext cx="8889900" cy="24645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for d, p in self.rutas.get ( nodo_actual , [ ] ) : </a:t>
            </a:r>
            <a:r>
              <a:rPr lang="es-419" sz="1100">
                <a:solidFill>
                  <a:schemeClr val="dk1"/>
                </a:solidFill>
                <a:latin typeface="Comfortaa"/>
                <a:ea typeface="Comfortaa"/>
                <a:cs typeface="Comfortaa"/>
                <a:sym typeface="Comfortaa"/>
              </a:rPr>
              <a:t>Itera sobre todos los vuelos directos, salientes desde el nodo_actual.</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nuevo_peso = peso_actual + p : </a:t>
            </a:r>
            <a:r>
              <a:rPr lang="es-419" sz="1100">
                <a:solidFill>
                  <a:schemeClr val="dk1"/>
                </a:solidFill>
                <a:latin typeface="Comfortaa"/>
                <a:ea typeface="Comfortaa"/>
                <a:cs typeface="Comfortaa"/>
                <a:sym typeface="Comfortaa"/>
              </a:rPr>
              <a:t>Calcula</a:t>
            </a:r>
            <a:r>
              <a:rPr lang="es-419" sz="1100">
                <a:solidFill>
                  <a:schemeClr val="dk1"/>
                </a:solidFill>
                <a:latin typeface="Comfortaa"/>
                <a:ea typeface="Comfortaa"/>
                <a:cs typeface="Comfortaa"/>
                <a:sym typeface="Comfortaa"/>
              </a:rPr>
              <a:t> el costo total para llegar al vecino (d), a través del camino actual.</a:t>
            </a:r>
            <a:endParaRPr sz="1100">
              <a:solidFill>
                <a:schemeClr val="dk1"/>
              </a:solidFill>
              <a:latin typeface="Comfortaa"/>
              <a:ea typeface="Comfortaa"/>
              <a:cs typeface="Comfortaa"/>
              <a:sym typeface="Comfortaa"/>
            </a:endParaRPr>
          </a:p>
          <a:p>
            <a:pPr indent="-298450" lvl="0" marL="457200" rtl="0" algn="l">
              <a:spcBef>
                <a:spcPts val="0"/>
              </a:spcBef>
              <a:spcAft>
                <a:spcPts val="0"/>
              </a:spcAft>
              <a:buClr>
                <a:schemeClr val="dk1"/>
              </a:buClr>
              <a:buSzPts val="1100"/>
              <a:buFont typeface="Comfortaa"/>
              <a:buChar char="●"/>
            </a:pPr>
            <a:r>
              <a:rPr b="1" i="1" lang="es-419" sz="1100">
                <a:solidFill>
                  <a:schemeClr val="dk1"/>
                </a:solidFill>
                <a:latin typeface="Comfortaa"/>
                <a:ea typeface="Comfortaa"/>
                <a:cs typeface="Comfortaa"/>
                <a:sym typeface="Comfortaa"/>
              </a:rPr>
              <a:t>if nuevo_peso &lt; distancia [d] : </a:t>
            </a:r>
            <a:r>
              <a:rPr lang="es-419" sz="1100">
                <a:solidFill>
                  <a:schemeClr val="dk1"/>
                </a:solidFill>
                <a:latin typeface="Comfortaa"/>
                <a:ea typeface="Comfortaa"/>
                <a:cs typeface="Comfortaa"/>
                <a:sym typeface="Comfortaa"/>
              </a:rPr>
              <a:t>Esta</a:t>
            </a:r>
            <a:r>
              <a:rPr lang="es-419" sz="1100">
                <a:solidFill>
                  <a:schemeClr val="dk1"/>
                </a:solidFill>
                <a:latin typeface="Comfortaa"/>
                <a:ea typeface="Comfortaa"/>
                <a:cs typeface="Comfortaa"/>
                <a:sym typeface="Comfortaa"/>
              </a:rPr>
              <a:t> es la operación central Dijkstra. Comprueba si el nuevo_peso calculado es mejor (menor) que la distancia </a:t>
            </a:r>
            <a:r>
              <a:rPr lang="es-419" sz="1100">
                <a:solidFill>
                  <a:schemeClr val="dk1"/>
                </a:solidFill>
                <a:latin typeface="Comfortaa"/>
                <a:ea typeface="Comfortaa"/>
                <a:cs typeface="Comfortaa"/>
                <a:sym typeface="Comfortaa"/>
              </a:rPr>
              <a:t>mínima</a:t>
            </a:r>
            <a:r>
              <a:rPr lang="es-419" sz="1100">
                <a:solidFill>
                  <a:schemeClr val="dk1"/>
                </a:solidFill>
                <a:latin typeface="Comfortaa"/>
                <a:ea typeface="Comfortaa"/>
                <a:cs typeface="Comfortaa"/>
                <a:sym typeface="Comfortaa"/>
              </a:rPr>
              <a:t> previamente conocida a ese vecino.</a:t>
            </a:r>
            <a:endParaRPr sz="1100">
              <a:solidFill>
                <a:schemeClr val="dk1"/>
              </a:solidFill>
              <a:latin typeface="Comfortaa"/>
              <a:ea typeface="Comfortaa"/>
              <a:cs typeface="Comfortaa"/>
              <a:sym typeface="Comfortaa"/>
            </a:endParaRPr>
          </a:p>
          <a:p>
            <a:pPr indent="0" lvl="0" marL="0" rtl="0" algn="l">
              <a:lnSpc>
                <a:spcPct val="135714"/>
              </a:lnSpc>
              <a:spcBef>
                <a:spcPts val="0"/>
              </a:spcBef>
              <a:spcAft>
                <a:spcPts val="0"/>
              </a:spcAft>
              <a:buNone/>
            </a:pPr>
            <a:r>
              <a:rPr lang="es-419" sz="1100">
                <a:solidFill>
                  <a:srgbClr val="3B3B3B"/>
                </a:solidFill>
                <a:highlight>
                  <a:srgbClr val="FFFFFF"/>
                </a:highlight>
                <a:latin typeface="Courier New"/>
                <a:ea typeface="Courier New"/>
                <a:cs typeface="Courier New"/>
                <a:sym typeface="Courier New"/>
              </a:rPr>
              <a:t> </a:t>
            </a:r>
            <a:r>
              <a:rPr b="1" lang="es-419" sz="1100">
                <a:solidFill>
                  <a:srgbClr val="3B3B3B"/>
                </a:solidFill>
                <a:highlight>
                  <a:srgbClr val="FFFFFF"/>
                </a:highlight>
                <a:latin typeface="Courier New"/>
                <a:ea typeface="Courier New"/>
                <a:cs typeface="Courier New"/>
                <a:sym typeface="Courier New"/>
              </a:rPr>
              <a:t>distancias[d] </a:t>
            </a:r>
            <a:r>
              <a:rPr b="1" lang="es-419" sz="1100">
                <a:solidFill>
                  <a:schemeClr val="dk1"/>
                </a:solidFill>
                <a:highlight>
                  <a:srgbClr val="FFFFFF"/>
                </a:highlight>
                <a:latin typeface="Courier New"/>
                <a:ea typeface="Courier New"/>
                <a:cs typeface="Courier New"/>
                <a:sym typeface="Courier New"/>
              </a:rPr>
              <a:t>=</a:t>
            </a:r>
            <a:r>
              <a:rPr b="1" lang="es-419" sz="1100">
                <a:solidFill>
                  <a:srgbClr val="3B3B3B"/>
                </a:solidFill>
                <a:highlight>
                  <a:srgbClr val="FFFFFF"/>
                </a:highlight>
                <a:latin typeface="Courier New"/>
                <a:ea typeface="Courier New"/>
                <a:cs typeface="Courier New"/>
                <a:sym typeface="Courier New"/>
              </a:rPr>
              <a:t> nuevo_peso</a:t>
            </a:r>
            <a:endParaRPr b="1" sz="11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100">
                <a:solidFill>
                  <a:srgbClr val="3B3B3B"/>
                </a:solidFill>
                <a:highlight>
                  <a:srgbClr val="FFFFFF"/>
                </a:highlight>
                <a:latin typeface="Courier New"/>
                <a:ea typeface="Courier New"/>
                <a:cs typeface="Courier New"/>
                <a:sym typeface="Courier New"/>
              </a:rPr>
              <a:t> camino_previo[d] </a:t>
            </a:r>
            <a:r>
              <a:rPr b="1" lang="es-419" sz="1100">
                <a:solidFill>
                  <a:schemeClr val="dk1"/>
                </a:solidFill>
                <a:highlight>
                  <a:srgbClr val="FFFFFF"/>
                </a:highlight>
                <a:latin typeface="Courier New"/>
                <a:ea typeface="Courier New"/>
                <a:cs typeface="Courier New"/>
                <a:sym typeface="Courier New"/>
              </a:rPr>
              <a:t>=</a:t>
            </a:r>
            <a:r>
              <a:rPr b="1" lang="es-419" sz="1100">
                <a:solidFill>
                  <a:srgbClr val="3B3B3B"/>
                </a:solidFill>
                <a:highlight>
                  <a:srgbClr val="FFFFFF"/>
                </a:highlight>
                <a:latin typeface="Courier New"/>
                <a:ea typeface="Courier New"/>
                <a:cs typeface="Courier New"/>
                <a:sym typeface="Courier New"/>
              </a:rPr>
              <a:t> nodo_actual</a:t>
            </a:r>
            <a:endParaRPr b="1" sz="11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100">
                <a:solidFill>
                  <a:srgbClr val="3B3B3B"/>
                </a:solidFill>
                <a:highlight>
                  <a:srgbClr val="FFFFFF"/>
                </a:highlight>
                <a:latin typeface="Courier New"/>
                <a:ea typeface="Courier New"/>
                <a:cs typeface="Courier New"/>
                <a:sym typeface="Courier New"/>
              </a:rPr>
              <a:t> heapq.heappush(cola_prioridad, (nuevo_peso, d))</a:t>
            </a:r>
            <a:endParaRPr b="1" sz="11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100">
                <a:solidFill>
                  <a:schemeClr val="dk1"/>
                </a:solidFill>
                <a:latin typeface="Comfortaa"/>
                <a:ea typeface="Comfortaa"/>
                <a:cs typeface="Comfortaa"/>
                <a:sym typeface="Comfortaa"/>
              </a:rPr>
              <a:t>Si el nuevo camino es mejor, se actualizan los registros (</a:t>
            </a:r>
            <a:r>
              <a:rPr b="1" i="1" lang="es-419" sz="1100">
                <a:solidFill>
                  <a:schemeClr val="dk1"/>
                </a:solidFill>
                <a:latin typeface="Comfortaa"/>
                <a:ea typeface="Comfortaa"/>
                <a:cs typeface="Comfortaa"/>
                <a:sym typeface="Comfortaa"/>
              </a:rPr>
              <a:t>distancias, camino_previo</a:t>
            </a:r>
            <a:r>
              <a:rPr lang="es-419" sz="1100">
                <a:solidFill>
                  <a:schemeClr val="dk1"/>
                </a:solidFill>
                <a:latin typeface="Comfortaa"/>
                <a:ea typeface="Comfortaa"/>
                <a:cs typeface="Comfortaa"/>
                <a:sym typeface="Comfortaa"/>
              </a:rPr>
              <a:t>) y se añade el vecino a la cola de prioridad para su posterior procesamiento.</a:t>
            </a:r>
            <a:endParaRPr sz="1100">
              <a:solidFill>
                <a:schemeClr val="dk1"/>
              </a:solidFill>
              <a:latin typeface="Comfortaa"/>
              <a:ea typeface="Comfortaa"/>
              <a:cs typeface="Comfortaa"/>
              <a:sym typeface="Comfortaa"/>
            </a:endParaRPr>
          </a:p>
          <a:p>
            <a:pPr indent="-298450" lvl="0" marL="457200" rtl="0" algn="l">
              <a:lnSpc>
                <a:spcPct val="135714"/>
              </a:lnSpc>
              <a:spcBef>
                <a:spcPts val="0"/>
              </a:spcBef>
              <a:spcAft>
                <a:spcPts val="0"/>
              </a:spcAft>
              <a:buClr>
                <a:schemeClr val="dk1"/>
              </a:buClr>
              <a:buSzPts val="1100"/>
              <a:buFont typeface="Comfortaa"/>
              <a:buChar char="●"/>
            </a:pPr>
            <a:r>
              <a:rPr lang="es-419" sz="1100">
                <a:solidFill>
                  <a:schemeClr val="dk1"/>
                </a:solidFill>
                <a:latin typeface="Comfortaa"/>
                <a:ea typeface="Comfortaa"/>
                <a:cs typeface="Comfortaa"/>
                <a:sym typeface="Comfortaa"/>
              </a:rPr>
              <a:t>Si el bucle while termina sin haber activado la condición de éxito (</a:t>
            </a:r>
            <a:r>
              <a:rPr b="1" i="1" lang="es-419" sz="1100">
                <a:solidFill>
                  <a:schemeClr val="dk1"/>
                </a:solidFill>
                <a:latin typeface="Comfortaa"/>
                <a:ea typeface="Comfortaa"/>
                <a:cs typeface="Comfortaa"/>
                <a:sym typeface="Comfortaa"/>
              </a:rPr>
              <a:t> if nodo_actual = = fin: </a:t>
            </a:r>
            <a:r>
              <a:rPr lang="es-419" sz="1100">
                <a:solidFill>
                  <a:schemeClr val="dk1"/>
                </a:solidFill>
                <a:latin typeface="Comfortaa"/>
                <a:ea typeface="Comfortaa"/>
                <a:cs typeface="Comfortaa"/>
                <a:sym typeface="Comfortaa"/>
              </a:rPr>
              <a:t>), significa que no existe un camino entre el inicio y el fin.  </a:t>
            </a:r>
            <a:endParaRPr sz="1100">
              <a:solidFill>
                <a:schemeClr val="dk1"/>
              </a:solidFill>
              <a:latin typeface="Comfortaa"/>
              <a:ea typeface="Comfortaa"/>
              <a:cs typeface="Comfortaa"/>
              <a:sym typeface="Comforta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00"/>
          <p:cNvSpPr txBox="1"/>
          <p:nvPr>
            <p:ph type="title"/>
          </p:nvPr>
        </p:nvSpPr>
        <p:spPr>
          <a:xfrm>
            <a:off x="311700" y="445025"/>
            <a:ext cx="6771900" cy="572700"/>
          </a:xfrm>
          <a:prstGeom prst="rect">
            <a:avLst/>
          </a:prstGeom>
          <a:solidFill>
            <a:srgbClr val="07376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419" sz="1311">
                <a:solidFill>
                  <a:schemeClr val="lt1"/>
                </a:solidFill>
                <a:latin typeface="Comfortaa"/>
                <a:ea typeface="Comfortaa"/>
                <a:cs typeface="Comfortaa"/>
                <a:sym typeface="Comfortaa"/>
              </a:rPr>
              <a:t>Estas clases forman parte de un sistema de Gestión de Vuelos y Reservas y cada una tiene un propósito específico dentro de la arquitectura general del programa. </a:t>
            </a:r>
            <a:endParaRPr b="1" sz="1311">
              <a:solidFill>
                <a:schemeClr val="lt1"/>
              </a:solidFill>
              <a:latin typeface="Comfortaa"/>
              <a:ea typeface="Comfortaa"/>
              <a:cs typeface="Comfortaa"/>
              <a:sym typeface="Comfortaa"/>
            </a:endParaRPr>
          </a:p>
        </p:txBody>
      </p:sp>
      <p:sp>
        <p:nvSpPr>
          <p:cNvPr id="713" name="Google Shape;713;p100"/>
          <p:cNvSpPr txBox="1"/>
          <p:nvPr>
            <p:ph idx="1" type="body"/>
          </p:nvPr>
        </p:nvSpPr>
        <p:spPr>
          <a:xfrm>
            <a:off x="311700" y="1152475"/>
            <a:ext cx="3783000" cy="18363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equipaje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Equipaje</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pasajero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Pasajero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vuelo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Vuelo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reserva_pasajes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Reserva_Pasajes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vuelo_binario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ArbolBinarioVuelos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vuelo_general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VueloGeneral</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vuelo_general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HistorialVuelos</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714" name="Google Shape;714;p100"/>
          <p:cNvSpPr txBox="1"/>
          <p:nvPr/>
        </p:nvSpPr>
        <p:spPr>
          <a:xfrm>
            <a:off x="5014300" y="1152475"/>
            <a:ext cx="3843000" cy="38289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950">
                <a:solidFill>
                  <a:srgbClr val="008000"/>
                </a:solidFill>
                <a:highlight>
                  <a:srgbClr val="FFFFFF"/>
                </a:highlight>
                <a:latin typeface="Courier New"/>
                <a:ea typeface="Courier New"/>
                <a:cs typeface="Courier New"/>
                <a:sym typeface="Courier New"/>
              </a:rPr>
              <a:t>#Crea pasajeros:</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pasajero1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Pasajero(</a:t>
            </a:r>
            <a:r>
              <a:rPr lang="es-419" sz="950">
                <a:solidFill>
                  <a:srgbClr val="A31515"/>
                </a:solidFill>
                <a:highlight>
                  <a:srgbClr val="FFFFFF"/>
                </a:highlight>
                <a:latin typeface="Courier New"/>
                <a:ea typeface="Courier New"/>
                <a:cs typeface="Courier New"/>
                <a:sym typeface="Courier New"/>
              </a:rPr>
              <a:t>"Juan"</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"123456789"</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"Argentina"</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pasajero2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Pasajero(</a:t>
            </a:r>
            <a:r>
              <a:rPr lang="es-419" sz="950">
                <a:solidFill>
                  <a:srgbClr val="A31515"/>
                </a:solidFill>
                <a:highlight>
                  <a:srgbClr val="FFFFFF"/>
                </a:highlight>
                <a:latin typeface="Courier New"/>
                <a:ea typeface="Courier New"/>
                <a:cs typeface="Courier New"/>
                <a:sym typeface="Courier New"/>
              </a:rPr>
              <a:t>"Maria"</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"987654321"</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"Brasil"</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pasajero3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Pasajero(</a:t>
            </a:r>
            <a:r>
              <a:rPr lang="es-419" sz="950">
                <a:solidFill>
                  <a:srgbClr val="A31515"/>
                </a:solidFill>
                <a:highlight>
                  <a:srgbClr val="FFFFFF"/>
                </a:highlight>
                <a:latin typeface="Courier New"/>
                <a:ea typeface="Courier New"/>
                <a:cs typeface="Courier New"/>
                <a:sym typeface="Courier New"/>
              </a:rPr>
              <a:t>"Pedro"</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"456789123"</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"Chile"</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#crea equipajes:</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equipaje1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Equipaje(</a:t>
            </a:r>
            <a:r>
              <a:rPr lang="es-419" sz="950">
                <a:solidFill>
                  <a:srgbClr val="098658"/>
                </a:solidFill>
                <a:highlight>
                  <a:srgbClr val="FFFFFF"/>
                </a:highlight>
                <a:latin typeface="Courier New"/>
                <a:ea typeface="Courier New"/>
                <a:cs typeface="Courier New"/>
                <a:sym typeface="Courier New"/>
              </a:rPr>
              <a:t>10</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"Bolso chico"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equipaje2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Equipaje(</a:t>
            </a:r>
            <a:r>
              <a:rPr lang="es-419" sz="950">
                <a:solidFill>
                  <a:srgbClr val="098658"/>
                </a:solidFill>
                <a:highlight>
                  <a:srgbClr val="FFFFFF"/>
                </a:highlight>
                <a:latin typeface="Courier New"/>
                <a:ea typeface="Courier New"/>
                <a:cs typeface="Courier New"/>
                <a:sym typeface="Courier New"/>
              </a:rPr>
              <a:t>30</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"mochila"</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equipaje3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Equipaje(</a:t>
            </a:r>
            <a:r>
              <a:rPr lang="es-419" sz="950">
                <a:solidFill>
                  <a:srgbClr val="098658"/>
                </a:solidFill>
                <a:highlight>
                  <a:srgbClr val="FFFFFF"/>
                </a:highlight>
                <a:latin typeface="Courier New"/>
                <a:ea typeface="Courier New"/>
                <a:cs typeface="Courier New"/>
                <a:sym typeface="Courier New"/>
              </a:rPr>
              <a:t>50</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"Bolso"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equipaje4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Equipaje(</a:t>
            </a:r>
            <a:r>
              <a:rPr lang="es-419" sz="950">
                <a:solidFill>
                  <a:srgbClr val="098658"/>
                </a:solidFill>
                <a:highlight>
                  <a:srgbClr val="FFFFFF"/>
                </a:highlight>
                <a:latin typeface="Courier New"/>
                <a:ea typeface="Courier New"/>
                <a:cs typeface="Courier New"/>
                <a:sym typeface="Courier New"/>
              </a:rPr>
              <a:t>20</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"Bolso grande"</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#asigna equipaje al 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pasajero1.agregar_equipaje(equipaje1)</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pasajero1.agregar_equipaje(equipaje2)</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pasajero2.agregar_equipaje(equipaje3)</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pasajero3.agregar_equipaje(equipaje4)</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715" name="Google Shape;715;p100"/>
          <p:cNvSpPr txBox="1"/>
          <p:nvPr/>
        </p:nvSpPr>
        <p:spPr>
          <a:xfrm>
            <a:off x="426975" y="3372075"/>
            <a:ext cx="3783000" cy="14889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#muestra pasajero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pasajero1.mostrar_pasajero()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pasajero2.mostrar_pasajero()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pasajero3.mostrar_pasajero()</a:t>
            </a:r>
            <a:endParaRPr sz="1800">
              <a:solidFill>
                <a:schemeClr val="dk2"/>
              </a:solidFill>
            </a:endParaRPr>
          </a:p>
        </p:txBody>
      </p:sp>
      <p:sp>
        <p:nvSpPr>
          <p:cNvPr id="716" name="Google Shape;716;p100"/>
          <p:cNvSpPr/>
          <p:nvPr/>
        </p:nvSpPr>
        <p:spPr>
          <a:xfrm>
            <a:off x="4094700" y="1992575"/>
            <a:ext cx="919500" cy="262800"/>
          </a:xfrm>
          <a:prstGeom prst="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100"/>
          <p:cNvSpPr/>
          <p:nvPr/>
        </p:nvSpPr>
        <p:spPr>
          <a:xfrm rot="10800000">
            <a:off x="4171300" y="3863875"/>
            <a:ext cx="843000" cy="262800"/>
          </a:xfrm>
          <a:prstGeom prst="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8" name="Google Shape;718;p100" title="logo unab.png"/>
          <p:cNvPicPr preferRelativeResize="0"/>
          <p:nvPr/>
        </p:nvPicPr>
        <p:blipFill>
          <a:blip r:embed="rId3">
            <a:alphaModFix/>
          </a:blip>
          <a:stretch>
            <a:fillRect/>
          </a:stretch>
        </p:blipFill>
        <p:spPr>
          <a:xfrm>
            <a:off x="7581400" y="109463"/>
            <a:ext cx="1420275" cy="772625"/>
          </a:xfrm>
          <a:prstGeom prst="rect">
            <a:avLst/>
          </a:prstGeom>
          <a:noFill/>
          <a:ln>
            <a:noFill/>
          </a:ln>
        </p:spPr>
      </p:pic>
      <p:sp>
        <p:nvSpPr>
          <p:cNvPr id="719" name="Google Shape;719;p100"/>
          <p:cNvSpPr txBox="1"/>
          <p:nvPr/>
        </p:nvSpPr>
        <p:spPr>
          <a:xfrm>
            <a:off x="2310075" y="47475"/>
            <a:ext cx="2211600" cy="262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200">
                <a:solidFill>
                  <a:schemeClr val="lt1"/>
                </a:solidFill>
                <a:latin typeface="Comfortaa"/>
                <a:ea typeface="Comfortaa"/>
                <a:cs typeface="Comfortaa"/>
                <a:sym typeface="Comfortaa"/>
              </a:rPr>
              <a:t>Implementación</a:t>
            </a:r>
            <a:endParaRPr b="1" sz="1200">
              <a:solidFill>
                <a:schemeClr val="lt1"/>
              </a:solidFill>
              <a:latin typeface="Comfortaa"/>
              <a:ea typeface="Comfortaa"/>
              <a:cs typeface="Comfortaa"/>
              <a:sym typeface="Comforta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1"/>
          <p:cNvSpPr txBox="1"/>
          <p:nvPr>
            <p:ph idx="1" type="body"/>
          </p:nvPr>
        </p:nvSpPr>
        <p:spPr>
          <a:xfrm>
            <a:off x="208025" y="131375"/>
            <a:ext cx="4434000" cy="48939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95652"/>
              <a:buFont typeface="Arial"/>
              <a:buNone/>
            </a:pPr>
            <a:r>
              <a:rPr lang="es-419" sz="1150">
                <a:solidFill>
                  <a:srgbClr val="3B3B3B"/>
                </a:solidFill>
                <a:highlight>
                  <a:srgbClr val="FFFFFF"/>
                </a:highlight>
                <a:latin typeface="Courier New"/>
                <a:ea typeface="Courier New"/>
                <a:cs typeface="Courier New"/>
                <a:sym typeface="Courier New"/>
              </a:rPr>
              <a:t> </a:t>
            </a:r>
            <a:r>
              <a:rPr lang="es-419" sz="1150">
                <a:solidFill>
                  <a:srgbClr val="008000"/>
                </a:solidFill>
                <a:highlight>
                  <a:srgbClr val="FFFFFF"/>
                </a:highlight>
                <a:latin typeface="Courier New"/>
                <a:ea typeface="Courier New"/>
                <a:cs typeface="Courier New"/>
                <a:sym typeface="Courier New"/>
              </a:rPr>
              <a:t># 1. Creamos una instancia de una reserva</a:t>
            </a:r>
            <a:endParaRPr sz="11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a:t>
            </a:r>
            <a:r>
              <a:rPr lang="es-419" sz="1150">
                <a:solidFill>
                  <a:srgbClr val="A31515"/>
                </a:solidFill>
                <a:highlight>
                  <a:srgbClr val="FFFFFF"/>
                </a:highlight>
                <a:latin typeface="Courier New"/>
                <a:ea typeface="Courier New"/>
                <a:cs typeface="Courier New"/>
                <a:sym typeface="Courier New"/>
              </a:rPr>
              <a:t>"--- Creación de Reserva ---"</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3B3B3B"/>
                </a:solidFill>
                <a:highlight>
                  <a:srgbClr val="FFFFFF"/>
                </a:highlight>
                <a:latin typeface="Courier New"/>
                <a:ea typeface="Courier New"/>
                <a:cs typeface="Courier New"/>
                <a:sym typeface="Courier New"/>
              </a:rPr>
              <a:t>mi_reserva </a:t>
            </a:r>
            <a:r>
              <a:rPr lang="es-419" sz="1150">
                <a:solidFill>
                  <a:schemeClr val="dk1"/>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 Reserva_Pasajes(</a:t>
            </a:r>
            <a:r>
              <a:rPr lang="es-419" sz="1150">
                <a:solidFill>
                  <a:srgbClr val="A31515"/>
                </a:solidFill>
                <a:highlight>
                  <a:srgbClr val="FFFFFF"/>
                </a:highlight>
                <a:latin typeface="Courier New"/>
                <a:ea typeface="Courier New"/>
                <a:cs typeface="Courier New"/>
                <a:sym typeface="Courier New"/>
              </a:rPr>
              <a:t>"R12345"</a:t>
            </a:r>
            <a:r>
              <a:rPr lang="es-419" sz="1150">
                <a:solidFill>
                  <a:srgbClr val="3B3B3B"/>
                </a:solidFill>
                <a:highlight>
                  <a:srgbClr val="FFFFFF"/>
                </a:highlight>
                <a:latin typeface="Courier New"/>
                <a:ea typeface="Courier New"/>
                <a:cs typeface="Courier New"/>
                <a:sym typeface="Courier New"/>
              </a:rPr>
              <a:t>, </a:t>
            </a:r>
            <a:r>
              <a:rPr lang="es-419" sz="1150">
                <a:solidFill>
                  <a:srgbClr val="A31515"/>
                </a:solidFill>
                <a:highlight>
                  <a:srgbClr val="FFFFFF"/>
                </a:highlight>
                <a:latin typeface="Courier New"/>
                <a:ea typeface="Courier New"/>
                <a:cs typeface="Courier New"/>
                <a:sym typeface="Courier New"/>
              </a:rPr>
              <a:t>"Juan Perez"</a:t>
            </a:r>
            <a:r>
              <a:rPr lang="es-419" sz="1150">
                <a:solidFill>
                  <a:srgbClr val="3B3B3B"/>
                </a:solidFill>
                <a:highlight>
                  <a:srgbClr val="FFFFFF"/>
                </a:highlight>
                <a:latin typeface="Courier New"/>
                <a:ea typeface="Courier New"/>
                <a:cs typeface="Courier New"/>
                <a:sym typeface="Courier New"/>
              </a:rPr>
              <a:t>, </a:t>
            </a:r>
            <a:r>
              <a:rPr lang="es-419" sz="1150">
                <a:solidFill>
                  <a:srgbClr val="A31515"/>
                </a:solidFill>
                <a:highlight>
                  <a:srgbClr val="FFFFFF"/>
                </a:highlight>
                <a:latin typeface="Courier New"/>
                <a:ea typeface="Courier New"/>
                <a:cs typeface="Courier New"/>
                <a:sym typeface="Courier New"/>
              </a:rPr>
              <a:t>"12A"</a:t>
            </a:r>
            <a:r>
              <a:rPr lang="es-419" sz="1150">
                <a:solidFill>
                  <a:srgbClr val="3B3B3B"/>
                </a:solidFill>
                <a:highlight>
                  <a:srgbClr val="FFFFFF"/>
                </a:highlight>
                <a:latin typeface="Courier New"/>
                <a:ea typeface="Courier New"/>
                <a:cs typeface="Courier New"/>
                <a:sym typeface="Courier New"/>
              </a:rPr>
              <a:t>, </a:t>
            </a:r>
            <a:r>
              <a:rPr lang="es-419" sz="1150">
                <a:solidFill>
                  <a:srgbClr val="A31515"/>
                </a:solidFill>
                <a:highlight>
                  <a:srgbClr val="FFFFFF"/>
                </a:highlight>
                <a:latin typeface="Courier New"/>
                <a:ea typeface="Courier New"/>
                <a:cs typeface="Courier New"/>
                <a:sym typeface="Courier New"/>
              </a:rPr>
              <a:t>"AA202"</a:t>
            </a:r>
            <a:r>
              <a:rPr lang="es-419" sz="1150">
                <a:solidFill>
                  <a:srgbClr val="3B3B3B"/>
                </a:solidFill>
                <a:highlight>
                  <a:srgbClr val="FFFFFF"/>
                </a:highlight>
                <a:latin typeface="Courier New"/>
                <a:ea typeface="Courier New"/>
                <a:cs typeface="Courier New"/>
                <a:sym typeface="Courier New"/>
              </a:rPr>
              <a:t>, </a:t>
            </a:r>
            <a:r>
              <a:rPr lang="es-419" sz="1150">
                <a:solidFill>
                  <a:srgbClr val="098658"/>
                </a:solidFill>
                <a:highlight>
                  <a:srgbClr val="FFFFFF"/>
                </a:highlight>
                <a:latin typeface="Courier New"/>
                <a:ea typeface="Courier New"/>
                <a:cs typeface="Courier New"/>
                <a:sym typeface="Courier New"/>
              </a:rPr>
              <a:t>250.75</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a:t>
            </a:r>
            <a:r>
              <a:rPr lang="es-419" sz="1150">
                <a:solidFill>
                  <a:srgbClr val="0000FF"/>
                </a:solidFill>
                <a:highlight>
                  <a:srgbClr val="FFFFFF"/>
                </a:highlight>
                <a:latin typeface="Courier New"/>
                <a:ea typeface="Courier New"/>
                <a:cs typeface="Courier New"/>
                <a:sym typeface="Courier New"/>
              </a:rPr>
              <a:t>f</a:t>
            </a:r>
            <a:r>
              <a:rPr lang="es-419" sz="1150">
                <a:solidFill>
                  <a:srgbClr val="A31515"/>
                </a:solidFill>
                <a:highlight>
                  <a:srgbClr val="FFFFFF"/>
                </a:highlight>
                <a:latin typeface="Courier New"/>
                <a:ea typeface="Courier New"/>
                <a:cs typeface="Courier New"/>
                <a:sym typeface="Courier New"/>
              </a:rPr>
              <a:t>"Reserva inicial creada: </a:t>
            </a:r>
            <a:r>
              <a:rPr lang="es-419" sz="1150">
                <a:solidFill>
                  <a:srgbClr val="0000FF"/>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mi_reserva</a:t>
            </a:r>
            <a:r>
              <a:rPr lang="es-419" sz="1150">
                <a:solidFill>
                  <a:srgbClr val="0000FF"/>
                </a:solidFill>
                <a:highlight>
                  <a:srgbClr val="FFFFFF"/>
                </a:highlight>
                <a:latin typeface="Courier New"/>
                <a:ea typeface="Courier New"/>
                <a:cs typeface="Courier New"/>
                <a:sym typeface="Courier New"/>
              </a:rPr>
              <a:t>}</a:t>
            </a:r>
            <a:r>
              <a:rPr lang="es-419" sz="1150">
                <a:solidFill>
                  <a:srgbClr val="A31515"/>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a:t>
            </a:r>
            <a:r>
              <a:rPr lang="es-419" sz="1150">
                <a:solidFill>
                  <a:srgbClr val="0000FF"/>
                </a:solidFill>
                <a:highlight>
                  <a:srgbClr val="FFFFFF"/>
                </a:highlight>
                <a:latin typeface="Courier New"/>
                <a:ea typeface="Courier New"/>
                <a:cs typeface="Courier New"/>
                <a:sym typeface="Courier New"/>
              </a:rPr>
              <a:t>f</a:t>
            </a:r>
            <a:r>
              <a:rPr lang="es-419" sz="1150">
                <a:solidFill>
                  <a:srgbClr val="A31515"/>
                </a:solidFill>
                <a:highlight>
                  <a:srgbClr val="FFFFFF"/>
                </a:highlight>
                <a:latin typeface="Courier New"/>
                <a:ea typeface="Courier New"/>
                <a:cs typeface="Courier New"/>
                <a:sym typeface="Courier New"/>
              </a:rPr>
              <a:t>"Precio inicial: $</a:t>
            </a:r>
            <a:r>
              <a:rPr lang="es-419" sz="1150">
                <a:solidFill>
                  <a:srgbClr val="0000FF"/>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mi_reserva.precio_pasaje</a:t>
            </a:r>
            <a:r>
              <a:rPr lang="es-419" sz="1150">
                <a:solidFill>
                  <a:srgbClr val="0000FF"/>
                </a:solidFill>
                <a:highlight>
                  <a:srgbClr val="FFFFFF"/>
                </a:highlight>
                <a:latin typeface="Courier New"/>
                <a:ea typeface="Courier New"/>
                <a:cs typeface="Courier New"/>
                <a:sym typeface="Courier New"/>
              </a:rPr>
              <a:t>:.2f}</a:t>
            </a:r>
            <a:r>
              <a:rPr lang="es-419" sz="1150">
                <a:solidFill>
                  <a:srgbClr val="A31515"/>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3B3B3B"/>
                </a:solidFill>
                <a:highlight>
                  <a:srgbClr val="FFFFFF"/>
                </a:highlight>
                <a:latin typeface="Courier New"/>
                <a:ea typeface="Courier New"/>
                <a:cs typeface="Courier New"/>
                <a:sym typeface="Courier New"/>
              </a:rPr>
              <a:t>    </a:t>
            </a:r>
            <a:r>
              <a:rPr lang="es-419" sz="1150">
                <a:solidFill>
                  <a:srgbClr val="008000"/>
                </a:solidFill>
                <a:highlight>
                  <a:srgbClr val="FFFFFF"/>
                </a:highlight>
                <a:latin typeface="Courier New"/>
                <a:ea typeface="Courier New"/>
                <a:cs typeface="Courier New"/>
                <a:sym typeface="Courier New"/>
              </a:rPr>
              <a:t># 2. Actualizamos el precio del pasaje</a:t>
            </a:r>
            <a:endParaRPr sz="11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a:t>
            </a:r>
            <a:r>
              <a:rPr lang="es-419" sz="1150">
                <a:solidFill>
                  <a:srgbClr val="A31515"/>
                </a:solidFill>
                <a:highlight>
                  <a:srgbClr val="FFFFFF"/>
                </a:highlight>
                <a:latin typeface="Courier New"/>
                <a:ea typeface="Courier New"/>
                <a:cs typeface="Courier New"/>
                <a:sym typeface="Courier New"/>
              </a:rPr>
              <a:t>"</a:t>
            </a:r>
            <a:r>
              <a:rPr lang="es-419" sz="1150">
                <a:solidFill>
                  <a:srgbClr val="EE0000"/>
                </a:solidFill>
                <a:highlight>
                  <a:srgbClr val="FFFFFF"/>
                </a:highlight>
                <a:latin typeface="Courier New"/>
                <a:ea typeface="Courier New"/>
                <a:cs typeface="Courier New"/>
                <a:sym typeface="Courier New"/>
              </a:rPr>
              <a:t>\n</a:t>
            </a:r>
            <a:r>
              <a:rPr lang="es-419" sz="1150">
                <a:solidFill>
                  <a:srgbClr val="A31515"/>
                </a:solidFill>
                <a:highlight>
                  <a:srgbClr val="FFFFFF"/>
                </a:highlight>
                <a:latin typeface="Courier New"/>
                <a:ea typeface="Courier New"/>
                <a:cs typeface="Courier New"/>
                <a:sym typeface="Courier New"/>
              </a:rPr>
              <a:t>--- Actualización de Precio ---"</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3B3B3B"/>
                </a:solidFill>
                <a:highlight>
                  <a:srgbClr val="FFFFFF"/>
                </a:highlight>
                <a:latin typeface="Courier New"/>
                <a:ea typeface="Courier New"/>
                <a:cs typeface="Courier New"/>
                <a:sym typeface="Courier New"/>
              </a:rPr>
              <a:t>    </a:t>
            </a:r>
            <a:r>
              <a:rPr lang="es-419" sz="1150">
                <a:solidFill>
                  <a:srgbClr val="008000"/>
                </a:solidFill>
                <a:highlight>
                  <a:srgbClr val="FFFFFF"/>
                </a:highlight>
                <a:latin typeface="Courier New"/>
                <a:ea typeface="Courier New"/>
                <a:cs typeface="Courier New"/>
                <a:sym typeface="Courier New"/>
              </a:rPr>
              <a:t># Caso exitoso</a:t>
            </a:r>
            <a:endParaRPr sz="11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3B3B3B"/>
                </a:solidFill>
                <a:highlight>
                  <a:srgbClr val="FFFFFF"/>
                </a:highlight>
                <a:latin typeface="Courier New"/>
                <a:ea typeface="Courier New"/>
                <a:cs typeface="Courier New"/>
                <a:sym typeface="Courier New"/>
              </a:rPr>
              <a:t>mensaje_precio_ok </a:t>
            </a:r>
            <a:r>
              <a:rPr lang="es-419" sz="1150">
                <a:solidFill>
                  <a:schemeClr val="dk1"/>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 mi_reserva.actualizar_precio_pasaje(</a:t>
            </a:r>
            <a:r>
              <a:rPr lang="es-419" sz="1150">
                <a:solidFill>
                  <a:srgbClr val="098658"/>
                </a:solidFill>
                <a:highlight>
                  <a:srgbClr val="FFFFFF"/>
                </a:highlight>
                <a:latin typeface="Courier New"/>
                <a:ea typeface="Courier New"/>
                <a:cs typeface="Courier New"/>
                <a:sym typeface="Courier New"/>
              </a:rPr>
              <a:t>300.00</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(mensaje_precio_ok)</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95652"/>
              <a:buFont typeface="Arial"/>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a:t>
            </a:r>
            <a:r>
              <a:rPr lang="es-419" sz="1150">
                <a:solidFill>
                  <a:srgbClr val="0000FF"/>
                </a:solidFill>
                <a:highlight>
                  <a:srgbClr val="FFFFFF"/>
                </a:highlight>
                <a:latin typeface="Courier New"/>
                <a:ea typeface="Courier New"/>
                <a:cs typeface="Courier New"/>
                <a:sym typeface="Courier New"/>
              </a:rPr>
              <a:t>f</a:t>
            </a:r>
            <a:r>
              <a:rPr lang="es-419" sz="1150">
                <a:solidFill>
                  <a:srgbClr val="A31515"/>
                </a:solidFill>
                <a:highlight>
                  <a:srgbClr val="FFFFFF"/>
                </a:highlight>
                <a:latin typeface="Courier New"/>
                <a:ea typeface="Courier New"/>
                <a:cs typeface="Courier New"/>
                <a:sym typeface="Courier New"/>
              </a:rPr>
              <a:t>"Nuevo precio almacenado: $</a:t>
            </a:r>
            <a:r>
              <a:rPr lang="es-419" sz="1150">
                <a:solidFill>
                  <a:srgbClr val="0000FF"/>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mi_reserva.precio_pasaje</a:t>
            </a:r>
            <a:r>
              <a:rPr lang="es-419" sz="1150">
                <a:solidFill>
                  <a:srgbClr val="0000FF"/>
                </a:solidFill>
                <a:highlight>
                  <a:srgbClr val="FFFFFF"/>
                </a:highlight>
                <a:latin typeface="Courier New"/>
                <a:ea typeface="Courier New"/>
                <a:cs typeface="Courier New"/>
                <a:sym typeface="Courier New"/>
              </a:rPr>
              <a:t>:.2f}</a:t>
            </a:r>
            <a:r>
              <a:rPr lang="es-419" sz="1150">
                <a:solidFill>
                  <a:srgbClr val="A31515"/>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150">
                <a:solidFill>
                  <a:srgbClr val="3B3B3B"/>
                </a:solidFill>
                <a:highlight>
                  <a:srgbClr val="FFFFFF"/>
                </a:highlight>
                <a:latin typeface="Courier New"/>
                <a:ea typeface="Courier New"/>
                <a:cs typeface="Courier New"/>
                <a:sym typeface="Courier New"/>
              </a:rPr>
              <a:t>    </a:t>
            </a:r>
            <a:r>
              <a:rPr lang="es-419" sz="1150">
                <a:solidFill>
                  <a:srgbClr val="008000"/>
                </a:solidFill>
                <a:highlight>
                  <a:srgbClr val="FFFFFF"/>
                </a:highlight>
                <a:latin typeface="Courier New"/>
                <a:ea typeface="Courier New"/>
                <a:cs typeface="Courier New"/>
                <a:sym typeface="Courier New"/>
              </a:rPr>
              <a:t># Caso fallido (precio negativo)</a:t>
            </a:r>
            <a:endParaRPr sz="11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150">
                <a:solidFill>
                  <a:srgbClr val="3B3B3B"/>
                </a:solidFill>
                <a:highlight>
                  <a:srgbClr val="FFFFFF"/>
                </a:highlight>
                <a:latin typeface="Courier New"/>
                <a:ea typeface="Courier New"/>
                <a:cs typeface="Courier New"/>
                <a:sym typeface="Courier New"/>
              </a:rPr>
              <a:t>mensaje_precio_error </a:t>
            </a:r>
            <a:r>
              <a:rPr lang="es-419" sz="1150">
                <a:solidFill>
                  <a:schemeClr val="dk1"/>
                </a:solidFill>
                <a:highlight>
                  <a:srgbClr val="FFFFFF"/>
                </a:highlight>
                <a:latin typeface="Courier New"/>
                <a:ea typeface="Courier New"/>
                <a:cs typeface="Courier New"/>
                <a:sym typeface="Courier New"/>
              </a:rPr>
              <a:t>=</a:t>
            </a:r>
            <a:r>
              <a:rPr lang="es-419" sz="1150">
                <a:solidFill>
                  <a:srgbClr val="3B3B3B"/>
                </a:solidFill>
                <a:highlight>
                  <a:srgbClr val="FFFFFF"/>
                </a:highlight>
                <a:latin typeface="Courier New"/>
                <a:ea typeface="Courier New"/>
                <a:cs typeface="Courier New"/>
                <a:sym typeface="Courier New"/>
              </a:rPr>
              <a:t> mi_reserva.actualizar_precio_pasaje(</a:t>
            </a:r>
            <a:r>
              <a:rPr lang="es-419" sz="1150">
                <a:solidFill>
                  <a:schemeClr val="dk1"/>
                </a:solidFill>
                <a:highlight>
                  <a:srgbClr val="FFFFFF"/>
                </a:highlight>
                <a:latin typeface="Courier New"/>
                <a:ea typeface="Courier New"/>
                <a:cs typeface="Courier New"/>
                <a:sym typeface="Courier New"/>
              </a:rPr>
              <a:t>-</a:t>
            </a:r>
            <a:r>
              <a:rPr lang="es-419" sz="1150">
                <a:solidFill>
                  <a:srgbClr val="098658"/>
                </a:solidFill>
                <a:highlight>
                  <a:srgbClr val="FFFFFF"/>
                </a:highlight>
                <a:latin typeface="Courier New"/>
                <a:ea typeface="Courier New"/>
                <a:cs typeface="Courier New"/>
                <a:sym typeface="Courier New"/>
              </a:rPr>
              <a:t>50.00</a:t>
            </a:r>
            <a:r>
              <a:rPr lang="es-419" sz="1150">
                <a:solidFill>
                  <a:srgbClr val="3B3B3B"/>
                </a:solidFill>
                <a:highlight>
                  <a:srgbClr val="FFFFFF"/>
                </a:highlight>
                <a:latin typeface="Courier New"/>
                <a:ea typeface="Courier New"/>
                <a:cs typeface="Courier New"/>
                <a:sym typeface="Courier New"/>
              </a:rPr>
              <a:t>)</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150">
                <a:solidFill>
                  <a:srgbClr val="795E26"/>
                </a:solidFill>
                <a:highlight>
                  <a:srgbClr val="FFFFFF"/>
                </a:highlight>
                <a:latin typeface="Courier New"/>
                <a:ea typeface="Courier New"/>
                <a:cs typeface="Courier New"/>
                <a:sym typeface="Courier New"/>
              </a:rPr>
              <a:t>print</a:t>
            </a:r>
            <a:r>
              <a:rPr lang="es-419" sz="1150">
                <a:solidFill>
                  <a:srgbClr val="3B3B3B"/>
                </a:solidFill>
                <a:highlight>
                  <a:srgbClr val="FFFFFF"/>
                </a:highlight>
                <a:latin typeface="Courier New"/>
                <a:ea typeface="Courier New"/>
                <a:cs typeface="Courier New"/>
                <a:sym typeface="Courier New"/>
              </a:rPr>
              <a:t>(mensaje_precio_error)</a:t>
            </a:r>
            <a:endParaRPr sz="11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725" name="Google Shape;725;p101"/>
          <p:cNvSpPr txBox="1"/>
          <p:nvPr/>
        </p:nvSpPr>
        <p:spPr>
          <a:xfrm>
            <a:off x="4817250" y="1215250"/>
            <a:ext cx="3995700" cy="38100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3. Cancelamos la reserva</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EE0000"/>
                </a:solidFill>
                <a:highlight>
                  <a:srgbClr val="FFFFFF"/>
                </a:highlight>
                <a:latin typeface="Courier New"/>
                <a:ea typeface="Courier New"/>
                <a:cs typeface="Courier New"/>
                <a:sym typeface="Courier New"/>
              </a:rPr>
              <a:t>\n</a:t>
            </a:r>
            <a:r>
              <a:rPr lang="es-419" sz="1050">
                <a:solidFill>
                  <a:srgbClr val="A31515"/>
                </a:solidFill>
                <a:highlight>
                  <a:srgbClr val="FFFFFF"/>
                </a:highlight>
                <a:latin typeface="Courier New"/>
                <a:ea typeface="Courier New"/>
                <a:cs typeface="Courier New"/>
                <a:sym typeface="Courier New"/>
              </a:rPr>
              <a:t>--- Cancelación de Reserva ---"</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mensaje_cancelacion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mi_reserva.cancelar_reserva()</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(mensaje_cancelacion)</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"Estado de la reserva tras cancelación: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mi_reserva.activa</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"Descripción completa: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mi_reserva</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Intentar cancelar una reserva ya cancelada</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mensaje_cancelacion_doble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mi_reserva.cancelar_reserva()</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(mensaje_cancelacion_doble)</a:t>
            </a:r>
            <a:endParaRPr sz="1800">
              <a:solidFill>
                <a:schemeClr val="dk2"/>
              </a:solidFill>
            </a:endParaRPr>
          </a:p>
        </p:txBody>
      </p:sp>
      <p:sp>
        <p:nvSpPr>
          <p:cNvPr id="726" name="Google Shape;726;p101"/>
          <p:cNvSpPr/>
          <p:nvPr/>
        </p:nvSpPr>
        <p:spPr>
          <a:xfrm>
            <a:off x="4145100" y="4280775"/>
            <a:ext cx="426900" cy="251700"/>
          </a:xfrm>
          <a:prstGeom prst="striped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7" name="Google Shape;727;p101" title="logo unab.png"/>
          <p:cNvPicPr preferRelativeResize="0"/>
          <p:nvPr/>
        </p:nvPicPr>
        <p:blipFill>
          <a:blip r:embed="rId3">
            <a:alphaModFix/>
          </a:blip>
          <a:stretch>
            <a:fillRect/>
          </a:stretch>
        </p:blipFill>
        <p:spPr>
          <a:xfrm>
            <a:off x="7581400" y="109463"/>
            <a:ext cx="1420275" cy="77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127775" y="150875"/>
            <a:ext cx="5215500" cy="2195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0000FF"/>
                </a:solidFill>
                <a:highlight>
                  <a:srgbClr val="FFFFFF"/>
                </a:highlight>
                <a:latin typeface="Courier New"/>
                <a:ea typeface="Courier New"/>
                <a:cs typeface="Courier New"/>
                <a:sym typeface="Courier New"/>
              </a:rPr>
              <a:t>def</a:t>
            </a: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mostrar_pasajero</a:t>
            </a:r>
            <a:r>
              <a:rPr lang="es-419" sz="1250">
                <a:solidFill>
                  <a:srgbClr val="3B3B3B"/>
                </a:solidFill>
                <a:highlight>
                  <a:srgbClr val="FFFFFF"/>
                </a:highlight>
                <a:latin typeface="Courier New"/>
                <a:ea typeface="Courier New"/>
                <a:cs typeface="Courier New"/>
                <a:sym typeface="Courier New"/>
              </a:rPr>
              <a:t>(</a:t>
            </a:r>
            <a:r>
              <a:rPr lang="es-419" sz="1250">
                <a:solidFill>
                  <a:srgbClr val="001080"/>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a:t>
            </a:r>
            <a:endParaRPr sz="12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"Nombre: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.nombre</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"Documento: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.documento</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"Nacionalidad: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.nacionalidad</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a:t>
            </a:r>
            <a:r>
              <a:rPr lang="es-419" sz="1250">
                <a:solidFill>
                  <a:srgbClr val="0000FF"/>
                </a:solidFill>
                <a:highlight>
                  <a:srgbClr val="FFFFFF"/>
                </a:highlight>
                <a:latin typeface="Courier New"/>
                <a:ea typeface="Courier New"/>
                <a:cs typeface="Courier New"/>
                <a:sym typeface="Courier New"/>
              </a:rPr>
              <a:t>f</a:t>
            </a:r>
            <a:r>
              <a:rPr lang="es-419" sz="1250">
                <a:solidFill>
                  <a:srgbClr val="A31515"/>
                </a:solidFill>
                <a:highlight>
                  <a:srgbClr val="FFFFFF"/>
                </a:highlight>
                <a:latin typeface="Courier New"/>
                <a:ea typeface="Courier New"/>
                <a:cs typeface="Courier New"/>
                <a:sym typeface="Courier New"/>
              </a:rPr>
              <a:t>"Equipajes: Peso Total: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.equipajes_peso</a:t>
            </a:r>
            <a:r>
              <a:rPr lang="es-419" sz="1250">
                <a:solidFill>
                  <a:srgbClr val="0000FF"/>
                </a:solidFill>
                <a:highlight>
                  <a:srgbClr val="FFFFFF"/>
                </a:highlight>
                <a:latin typeface="Courier New"/>
                <a:ea typeface="Courier New"/>
                <a:cs typeface="Courier New"/>
                <a:sym typeface="Courier New"/>
              </a:rPr>
              <a:t>}</a:t>
            </a:r>
            <a:r>
              <a:rPr lang="es-419" sz="1250">
                <a:solidFill>
                  <a:srgbClr val="A31515"/>
                </a:solidFill>
                <a:highlight>
                  <a:srgbClr val="FFFFFF"/>
                </a:highlight>
                <a:latin typeface="Courier New"/>
                <a:ea typeface="Courier New"/>
                <a:cs typeface="Courier New"/>
                <a:sym typeface="Courier New"/>
              </a:rPr>
              <a:t> Kg"</a:t>
            </a:r>
            <a:r>
              <a:rPr lang="es-419" sz="1250">
                <a:solidFill>
                  <a:srgbClr val="3B3B3B"/>
                </a:solidFill>
                <a:highlight>
                  <a:srgbClr val="FFFFFF"/>
                </a:highlight>
                <a:latin typeface="Courier New"/>
                <a:ea typeface="Courier New"/>
                <a:cs typeface="Courier New"/>
                <a:sym typeface="Courier New"/>
              </a:rPr>
              <a:t>)</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AF00DB"/>
                </a:solidFill>
                <a:highlight>
                  <a:srgbClr val="FFFFFF"/>
                </a:highlight>
                <a:latin typeface="Courier New"/>
                <a:ea typeface="Courier New"/>
                <a:cs typeface="Courier New"/>
                <a:sym typeface="Courier New"/>
              </a:rPr>
              <a:t>for</a:t>
            </a:r>
            <a:r>
              <a:rPr lang="es-419" sz="1250">
                <a:solidFill>
                  <a:srgbClr val="3B3B3B"/>
                </a:solidFill>
                <a:highlight>
                  <a:srgbClr val="FFFFFF"/>
                </a:highlight>
                <a:latin typeface="Courier New"/>
                <a:ea typeface="Courier New"/>
                <a:cs typeface="Courier New"/>
                <a:sym typeface="Courier New"/>
              </a:rPr>
              <a:t> e </a:t>
            </a:r>
            <a:r>
              <a:rPr lang="es-419" sz="1250">
                <a:solidFill>
                  <a:srgbClr val="AF00DB"/>
                </a:solidFill>
                <a:highlight>
                  <a:srgbClr val="FFFFFF"/>
                </a:highlight>
                <a:latin typeface="Courier New"/>
                <a:ea typeface="Courier New"/>
                <a:cs typeface="Courier New"/>
                <a:sym typeface="Courier New"/>
              </a:rPr>
              <a:t>in</a:t>
            </a:r>
            <a:r>
              <a:rPr lang="es-419" sz="1250">
                <a:solidFill>
                  <a:srgbClr val="3B3B3B"/>
                </a:solidFill>
                <a:highlight>
                  <a:srgbClr val="FFFFFF"/>
                </a:highlight>
                <a:latin typeface="Courier New"/>
                <a:ea typeface="Courier New"/>
                <a:cs typeface="Courier New"/>
                <a:sym typeface="Courier New"/>
              </a:rPr>
              <a:t> </a:t>
            </a:r>
            <a:r>
              <a:rPr lang="es-419" sz="1250">
                <a:solidFill>
                  <a:srgbClr val="0000FF"/>
                </a:solidFill>
                <a:highlight>
                  <a:srgbClr val="FFFFFF"/>
                </a:highlight>
                <a:latin typeface="Courier New"/>
                <a:ea typeface="Courier New"/>
                <a:cs typeface="Courier New"/>
                <a:sym typeface="Courier New"/>
              </a:rPr>
              <a:t>self</a:t>
            </a:r>
            <a:r>
              <a:rPr lang="es-419" sz="1250">
                <a:solidFill>
                  <a:srgbClr val="3B3B3B"/>
                </a:solidFill>
                <a:highlight>
                  <a:srgbClr val="FFFFFF"/>
                </a:highlight>
                <a:latin typeface="Courier New"/>
                <a:ea typeface="Courier New"/>
                <a:cs typeface="Courier New"/>
                <a:sym typeface="Courier New"/>
              </a:rPr>
              <a:t>.equipajes:</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3B3B3B"/>
                </a:solidFill>
                <a:highlight>
                  <a:srgbClr val="FFFFFF"/>
                </a:highlight>
                <a:latin typeface="Courier New"/>
                <a:ea typeface="Courier New"/>
                <a:cs typeface="Courier New"/>
                <a:sym typeface="Courier New"/>
              </a:rPr>
              <a:t>      </a:t>
            </a:r>
            <a:r>
              <a:rPr lang="es-419" sz="1250">
                <a:solidFill>
                  <a:srgbClr val="795E26"/>
                </a:solidFill>
                <a:highlight>
                  <a:srgbClr val="FFFFFF"/>
                </a:highlight>
                <a:latin typeface="Courier New"/>
                <a:ea typeface="Courier New"/>
                <a:cs typeface="Courier New"/>
                <a:sym typeface="Courier New"/>
              </a:rPr>
              <a:t>print</a:t>
            </a:r>
            <a:r>
              <a:rPr lang="es-419" sz="1250">
                <a:solidFill>
                  <a:srgbClr val="3B3B3B"/>
                </a:solidFill>
                <a:highlight>
                  <a:srgbClr val="FFFFFF"/>
                </a:highlight>
                <a:latin typeface="Courier New"/>
                <a:ea typeface="Courier New"/>
                <a:cs typeface="Courier New"/>
                <a:sym typeface="Courier New"/>
              </a:rPr>
              <a:t>(e)</a:t>
            </a:r>
            <a:endParaRPr sz="12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123" name="Google Shape;123;p21"/>
          <p:cNvSpPr txBox="1"/>
          <p:nvPr/>
        </p:nvSpPr>
        <p:spPr>
          <a:xfrm>
            <a:off x="5459350" y="775325"/>
            <a:ext cx="3659100" cy="1260300"/>
          </a:xfrm>
          <a:prstGeom prst="rect">
            <a:avLst/>
          </a:prstGeom>
          <a:solidFill>
            <a:srgbClr val="073763"/>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lt1"/>
                </a:solidFill>
                <a:latin typeface="Comfortaa"/>
                <a:ea typeface="Comfortaa"/>
                <a:cs typeface="Comfortaa"/>
                <a:sym typeface="Comfortaa"/>
              </a:rPr>
              <a:t>Este método nos permite mostrar la información del pasajero de manera legible para el usuario. La cantidad de equipaje total del en Kg, y detalles del mismo.</a:t>
            </a:r>
            <a:endParaRPr b="1">
              <a:solidFill>
                <a:schemeClr val="lt1"/>
              </a:solidFill>
              <a:latin typeface="Comfortaa"/>
              <a:ea typeface="Comfortaa"/>
              <a:cs typeface="Comfortaa"/>
              <a:sym typeface="Comfortaa"/>
            </a:endParaRPr>
          </a:p>
        </p:txBody>
      </p:sp>
      <p:sp>
        <p:nvSpPr>
          <p:cNvPr id="124" name="Google Shape;124;p21"/>
          <p:cNvSpPr txBox="1"/>
          <p:nvPr/>
        </p:nvSpPr>
        <p:spPr>
          <a:xfrm>
            <a:off x="127775" y="2346275"/>
            <a:ext cx="5215500" cy="6390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0000FF"/>
                </a:solidFill>
                <a:highlight>
                  <a:srgbClr val="FFFFFF"/>
                </a:highlight>
                <a:latin typeface="Courier New"/>
                <a:ea typeface="Courier New"/>
                <a:cs typeface="Courier New"/>
                <a:sym typeface="Courier New"/>
              </a:rPr>
              <a:t>def</a:t>
            </a:r>
            <a:r>
              <a:rPr lang="es-419" sz="1300">
                <a:solidFill>
                  <a:srgbClr val="3B3B3B"/>
                </a:solidFill>
                <a:highlight>
                  <a:srgbClr val="FFFFFF"/>
                </a:highlight>
                <a:latin typeface="Courier New"/>
                <a:ea typeface="Courier New"/>
                <a:cs typeface="Courier New"/>
                <a:sym typeface="Courier New"/>
              </a:rPr>
              <a:t> </a:t>
            </a:r>
            <a:r>
              <a:rPr lang="es-419" sz="1300">
                <a:solidFill>
                  <a:srgbClr val="795E26"/>
                </a:solidFill>
                <a:highlight>
                  <a:srgbClr val="FFFFFF"/>
                </a:highlight>
                <a:latin typeface="Courier New"/>
                <a:ea typeface="Courier New"/>
                <a:cs typeface="Courier New"/>
                <a:sym typeface="Courier New"/>
              </a:rPr>
              <a:t>agregar_vuelo</a:t>
            </a:r>
            <a:r>
              <a:rPr lang="es-419" sz="1300">
                <a:solidFill>
                  <a:srgbClr val="3B3B3B"/>
                </a:solidFill>
                <a:highlight>
                  <a:srgbClr val="FFFFFF"/>
                </a:highlight>
                <a:latin typeface="Courier New"/>
                <a:ea typeface="Courier New"/>
                <a:cs typeface="Courier New"/>
                <a:sym typeface="Courier New"/>
              </a:rPr>
              <a:t>(</a:t>
            </a:r>
            <a:r>
              <a:rPr lang="es-419" sz="1300">
                <a:solidFill>
                  <a:srgbClr val="001080"/>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vuelo</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.historial_de_vuelo.append(vuelo)</a:t>
            </a:r>
            <a:endParaRPr sz="13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125" name="Google Shape;125;p21"/>
          <p:cNvSpPr txBox="1"/>
          <p:nvPr/>
        </p:nvSpPr>
        <p:spPr>
          <a:xfrm>
            <a:off x="5459350" y="2389325"/>
            <a:ext cx="3659100" cy="552900"/>
          </a:xfrm>
          <a:prstGeom prst="rect">
            <a:avLst/>
          </a:prstGeom>
          <a:solidFill>
            <a:srgbClr val="073763"/>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lt1"/>
                </a:solidFill>
                <a:latin typeface="Comfortaa"/>
                <a:ea typeface="Comfortaa"/>
                <a:cs typeface="Comfortaa"/>
                <a:sym typeface="Comfortaa"/>
              </a:rPr>
              <a:t>Nos permite agregar un vuelo al historial de vuelo de un pasajero.</a:t>
            </a:r>
            <a:endParaRPr b="1">
              <a:solidFill>
                <a:schemeClr val="lt1"/>
              </a:solidFill>
              <a:latin typeface="Comfortaa"/>
              <a:ea typeface="Comfortaa"/>
              <a:cs typeface="Comfortaa"/>
              <a:sym typeface="Comfortaa"/>
            </a:endParaRPr>
          </a:p>
        </p:txBody>
      </p:sp>
      <p:sp>
        <p:nvSpPr>
          <p:cNvPr id="126" name="Google Shape;126;p21"/>
          <p:cNvSpPr txBox="1"/>
          <p:nvPr/>
        </p:nvSpPr>
        <p:spPr>
          <a:xfrm>
            <a:off x="127775" y="2985275"/>
            <a:ext cx="5215500" cy="18354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def</a:t>
            </a:r>
            <a:r>
              <a:rPr lang="es-419" sz="1300">
                <a:solidFill>
                  <a:srgbClr val="3B3B3B"/>
                </a:solidFill>
                <a:highlight>
                  <a:srgbClr val="FFFFFF"/>
                </a:highlight>
                <a:latin typeface="Courier New"/>
                <a:ea typeface="Courier New"/>
                <a:cs typeface="Courier New"/>
                <a:sym typeface="Courier New"/>
              </a:rPr>
              <a:t> </a:t>
            </a:r>
            <a:r>
              <a:rPr lang="es-419" sz="1300">
                <a:solidFill>
                  <a:srgbClr val="795E26"/>
                </a:solidFill>
                <a:highlight>
                  <a:srgbClr val="FFFFFF"/>
                </a:highlight>
                <a:latin typeface="Courier New"/>
                <a:ea typeface="Courier New"/>
                <a:cs typeface="Courier New"/>
                <a:sym typeface="Courier New"/>
              </a:rPr>
              <a:t>agregar_equipaje</a:t>
            </a:r>
            <a:r>
              <a:rPr lang="es-419" sz="1300">
                <a:solidFill>
                  <a:srgbClr val="3B3B3B"/>
                </a:solidFill>
                <a:highlight>
                  <a:srgbClr val="FFFFFF"/>
                </a:highlight>
                <a:latin typeface="Courier New"/>
                <a:ea typeface="Courier New"/>
                <a:cs typeface="Courier New"/>
                <a:sym typeface="Courier New"/>
              </a:rPr>
              <a:t>(</a:t>
            </a:r>
            <a:r>
              <a:rPr lang="es-419" sz="1300">
                <a:solidFill>
                  <a:srgbClr val="001080"/>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equipaje</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.equipajes.append(equipaje)</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.equipajes_peso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equipaje.peso</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def</a:t>
            </a:r>
            <a:r>
              <a:rPr lang="es-419" sz="1300">
                <a:solidFill>
                  <a:srgbClr val="3B3B3B"/>
                </a:solidFill>
                <a:highlight>
                  <a:srgbClr val="FFFFFF"/>
                </a:highlight>
                <a:latin typeface="Courier New"/>
                <a:ea typeface="Courier New"/>
                <a:cs typeface="Courier New"/>
                <a:sym typeface="Courier New"/>
              </a:rPr>
              <a:t> </a:t>
            </a:r>
            <a:r>
              <a:rPr lang="es-419" sz="1300">
                <a:solidFill>
                  <a:srgbClr val="795E26"/>
                </a:solidFill>
                <a:highlight>
                  <a:srgbClr val="FFFFFF"/>
                </a:highlight>
                <a:latin typeface="Courier New"/>
                <a:ea typeface="Courier New"/>
                <a:cs typeface="Courier New"/>
                <a:sym typeface="Courier New"/>
              </a:rPr>
              <a:t>quitar_equipaje</a:t>
            </a:r>
            <a:r>
              <a:rPr lang="es-419" sz="1300">
                <a:solidFill>
                  <a:srgbClr val="3B3B3B"/>
                </a:solidFill>
                <a:highlight>
                  <a:srgbClr val="FFFFFF"/>
                </a:highlight>
                <a:latin typeface="Courier New"/>
                <a:ea typeface="Courier New"/>
                <a:cs typeface="Courier New"/>
                <a:sym typeface="Courier New"/>
              </a:rPr>
              <a:t>(</a:t>
            </a:r>
            <a:r>
              <a:rPr lang="es-419" sz="1300">
                <a:solidFill>
                  <a:srgbClr val="001080"/>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 </a:t>
            </a:r>
            <a:r>
              <a:rPr lang="es-419" sz="1300">
                <a:solidFill>
                  <a:srgbClr val="001080"/>
                </a:solidFill>
                <a:highlight>
                  <a:srgbClr val="FFFFFF"/>
                </a:highlight>
                <a:latin typeface="Courier New"/>
                <a:ea typeface="Courier New"/>
                <a:cs typeface="Courier New"/>
                <a:sym typeface="Courier New"/>
              </a:rPr>
              <a:t>equipaje</a:t>
            </a:r>
            <a:r>
              <a:rPr lang="es-419" sz="1300">
                <a:solidFill>
                  <a:srgbClr val="3B3B3B"/>
                </a:solidFill>
                <a:highlight>
                  <a:srgbClr val="FFFFFF"/>
                </a:highlight>
                <a:latin typeface="Courier New"/>
                <a:ea typeface="Courier New"/>
                <a:cs typeface="Courier New"/>
                <a:sym typeface="Courier New"/>
              </a:rPr>
              <a:t>):</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.equipajes.remove(equipaje)</a:t>
            </a:r>
            <a:endParaRPr sz="1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3B3B3B"/>
                </a:solidFill>
                <a:highlight>
                  <a:srgbClr val="FFFFFF"/>
                </a:highlight>
                <a:latin typeface="Courier New"/>
                <a:ea typeface="Courier New"/>
                <a:cs typeface="Courier New"/>
                <a:sym typeface="Courier New"/>
              </a:rPr>
              <a:t>    </a:t>
            </a:r>
            <a:r>
              <a:rPr lang="es-419" sz="1300">
                <a:solidFill>
                  <a:srgbClr val="0000FF"/>
                </a:solidFill>
                <a:highlight>
                  <a:srgbClr val="FFFFFF"/>
                </a:highlight>
                <a:latin typeface="Courier New"/>
                <a:ea typeface="Courier New"/>
                <a:cs typeface="Courier New"/>
                <a:sym typeface="Courier New"/>
              </a:rPr>
              <a:t>self</a:t>
            </a:r>
            <a:r>
              <a:rPr lang="es-419" sz="1300">
                <a:solidFill>
                  <a:srgbClr val="3B3B3B"/>
                </a:solidFill>
                <a:highlight>
                  <a:srgbClr val="FFFFFF"/>
                </a:highlight>
                <a:latin typeface="Courier New"/>
                <a:ea typeface="Courier New"/>
                <a:cs typeface="Courier New"/>
                <a:sym typeface="Courier New"/>
              </a:rPr>
              <a:t>.equipajes_peso </a:t>
            </a:r>
            <a:r>
              <a:rPr lang="es-419" sz="1300">
                <a:solidFill>
                  <a:schemeClr val="dk1"/>
                </a:solidFill>
                <a:highlight>
                  <a:srgbClr val="FFFFFF"/>
                </a:highlight>
                <a:latin typeface="Courier New"/>
                <a:ea typeface="Courier New"/>
                <a:cs typeface="Courier New"/>
                <a:sym typeface="Courier New"/>
              </a:rPr>
              <a:t>-=</a:t>
            </a:r>
            <a:r>
              <a:rPr lang="es-419" sz="1300">
                <a:solidFill>
                  <a:srgbClr val="3B3B3B"/>
                </a:solidFill>
                <a:highlight>
                  <a:srgbClr val="FFFFFF"/>
                </a:highlight>
                <a:latin typeface="Courier New"/>
                <a:ea typeface="Courier New"/>
                <a:cs typeface="Courier New"/>
                <a:sym typeface="Courier New"/>
              </a:rPr>
              <a:t> equipaje.peso</a:t>
            </a:r>
            <a:endParaRPr sz="13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127" name="Google Shape;127;p21"/>
          <p:cNvSpPr/>
          <p:nvPr/>
        </p:nvSpPr>
        <p:spPr>
          <a:xfrm>
            <a:off x="4948300" y="1266125"/>
            <a:ext cx="546000" cy="278700"/>
          </a:xfrm>
          <a:prstGeom prst="leftArrow">
            <a:avLst>
              <a:gd fmla="val 50000" name="adj1"/>
              <a:gd fmla="val 50000" name="adj2"/>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1"/>
          <p:cNvSpPr/>
          <p:nvPr/>
        </p:nvSpPr>
        <p:spPr>
          <a:xfrm>
            <a:off x="4948300" y="2526425"/>
            <a:ext cx="546000" cy="278700"/>
          </a:xfrm>
          <a:prstGeom prst="leftArrow">
            <a:avLst>
              <a:gd fmla="val 50000" name="adj1"/>
              <a:gd fmla="val 50000" name="adj2"/>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1"/>
          <p:cNvSpPr txBox="1"/>
          <p:nvPr/>
        </p:nvSpPr>
        <p:spPr>
          <a:xfrm>
            <a:off x="5494300" y="3194350"/>
            <a:ext cx="3589200" cy="13590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lt1"/>
                </a:solidFill>
                <a:latin typeface="Comfortaa"/>
                <a:ea typeface="Comfortaa"/>
                <a:cs typeface="Comfortaa"/>
                <a:sym typeface="Comfortaa"/>
              </a:rPr>
              <a:t>agregar_equipaje y quitar_equipaje nos permite incrementar y disminuir el equipaje de un pasajero y a su vez calcular su peso.</a:t>
            </a:r>
            <a:endParaRPr b="1">
              <a:solidFill>
                <a:schemeClr val="lt1"/>
              </a:solidFill>
              <a:latin typeface="Comfortaa"/>
              <a:ea typeface="Comfortaa"/>
              <a:cs typeface="Comfortaa"/>
              <a:sym typeface="Comfortaa"/>
            </a:endParaRPr>
          </a:p>
        </p:txBody>
      </p:sp>
      <p:sp>
        <p:nvSpPr>
          <p:cNvPr id="130" name="Google Shape;130;p21"/>
          <p:cNvSpPr/>
          <p:nvPr/>
        </p:nvSpPr>
        <p:spPr>
          <a:xfrm>
            <a:off x="4948300" y="3656750"/>
            <a:ext cx="546000" cy="278700"/>
          </a:xfrm>
          <a:prstGeom prst="leftArrow">
            <a:avLst>
              <a:gd fmla="val 50000" name="adj1"/>
              <a:gd fmla="val 50000" name="adj2"/>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21" title="logo unab.png"/>
          <p:cNvPicPr preferRelativeResize="0"/>
          <p:nvPr/>
        </p:nvPicPr>
        <p:blipFill>
          <a:blip r:embed="rId3">
            <a:alphaModFix/>
          </a:blip>
          <a:stretch>
            <a:fillRect/>
          </a:stretch>
        </p:blipFill>
        <p:spPr>
          <a:xfrm>
            <a:off x="7689700" y="-50650"/>
            <a:ext cx="1393800" cy="7582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2"/>
          <p:cNvSpPr txBox="1"/>
          <p:nvPr>
            <p:ph idx="1" type="body"/>
          </p:nvPr>
        </p:nvSpPr>
        <p:spPr>
          <a:xfrm>
            <a:off x="131375" y="131375"/>
            <a:ext cx="4368300" cy="4576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55000" lnSpcReduction="20000"/>
          </a:bodyPr>
          <a:lstStyle/>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 </a:t>
            </a:r>
            <a:r>
              <a:rPr lang="es-419" sz="1741">
                <a:solidFill>
                  <a:schemeClr val="dk1"/>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 ArbolBinarioVuelos()</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008000"/>
                </a:solidFill>
                <a:highlight>
                  <a:srgbClr val="FFFFFF"/>
                </a:highlight>
                <a:latin typeface="Courier New"/>
                <a:ea typeface="Courier New"/>
                <a:cs typeface="Courier New"/>
                <a:sym typeface="Courier New"/>
              </a:rPr>
              <a:t># Insertar varios vuelos de prueba</a:t>
            </a:r>
            <a:endParaRPr sz="1741">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"Insertando vuelos..."</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100</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"2025-01-15"</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"Nueva York"</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50</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"2025-01-16"</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"Miami"</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150</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"2025-01-17"</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"Londres"</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25</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"2025-01-18"</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"Chicago"</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75</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"2025-01-19"</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"Los Ángeles"</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125</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"2025-01-20"</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"París"</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arbol_vuelos.insertar(</a:t>
            </a:r>
            <a:r>
              <a:rPr lang="es-419" sz="1741">
                <a:solidFill>
                  <a:srgbClr val="098658"/>
                </a:solidFill>
                <a:highlight>
                  <a:srgbClr val="FFFFFF"/>
                </a:highlight>
                <a:latin typeface="Courier New"/>
                <a:ea typeface="Courier New"/>
                <a:cs typeface="Courier New"/>
                <a:sym typeface="Courier New"/>
              </a:rPr>
              <a:t>175</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"2025-01-21"</a:t>
            </a:r>
            <a:r>
              <a:rPr lang="es-419" sz="1741">
                <a:solidFill>
                  <a:srgbClr val="3B3B3B"/>
                </a:solidFill>
                <a:highlight>
                  <a:srgbClr val="FFFFFF"/>
                </a:highlight>
                <a:latin typeface="Courier New"/>
                <a:ea typeface="Courier New"/>
                <a:cs typeface="Courier New"/>
                <a:sym typeface="Courier New"/>
              </a:rPr>
              <a:t>, </a:t>
            </a:r>
            <a:r>
              <a:rPr lang="es-419" sz="1741">
                <a:solidFill>
                  <a:srgbClr val="A31515"/>
                </a:solidFill>
                <a:highlight>
                  <a:srgbClr val="FFFFFF"/>
                </a:highlight>
                <a:latin typeface="Courier New"/>
                <a:ea typeface="Courier New"/>
                <a:cs typeface="Courier New"/>
                <a:sym typeface="Courier New"/>
              </a:rPr>
              <a:t>"Tokio"</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a:t>
            </a:r>
            <a:r>
              <a:rPr lang="es-419" sz="1741">
                <a:solidFill>
                  <a:srgbClr val="EE0000"/>
                </a:solidFill>
                <a:highlight>
                  <a:srgbClr val="FFFFFF"/>
                </a:highlight>
                <a:latin typeface="Courier New"/>
                <a:ea typeface="Courier New"/>
                <a:cs typeface="Courier New"/>
                <a:sym typeface="Courier New"/>
              </a:rPr>
              <a:t>\n</a:t>
            </a:r>
            <a:r>
              <a:rPr lang="es-419" sz="1741">
                <a:solidFill>
                  <a:srgbClr val="A31515"/>
                </a:solidFill>
                <a:highlight>
                  <a:srgbClr val="FFFFFF"/>
                </a:highlight>
                <a:latin typeface="Courier New"/>
                <a:ea typeface="Courier New"/>
                <a:cs typeface="Courier New"/>
                <a:sym typeface="Courier New"/>
              </a:rPr>
              <a:t>--- Recorridos del Árbol ---"</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    </a:t>
            </a:r>
            <a:r>
              <a:rPr lang="es-419" sz="1741">
                <a:solidFill>
                  <a:srgbClr val="008000"/>
                </a:solidFill>
                <a:highlight>
                  <a:srgbClr val="FFFFFF"/>
                </a:highlight>
                <a:latin typeface="Courier New"/>
                <a:ea typeface="Courier New"/>
                <a:cs typeface="Courier New"/>
                <a:sym typeface="Courier New"/>
              </a:rPr>
              <a:t># Inorden</a:t>
            </a:r>
            <a:endParaRPr sz="1741">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0000FF"/>
                </a:solidFill>
                <a:highlight>
                  <a:srgbClr val="FFFFFF"/>
                </a:highlight>
                <a:latin typeface="Courier New"/>
                <a:ea typeface="Courier New"/>
                <a:cs typeface="Courier New"/>
                <a:sym typeface="Courier New"/>
              </a:rPr>
              <a:t>f</a:t>
            </a:r>
            <a:r>
              <a:rPr lang="es-419" sz="1741">
                <a:solidFill>
                  <a:srgbClr val="A31515"/>
                </a:solidFill>
                <a:highlight>
                  <a:srgbClr val="FFFFFF"/>
                </a:highlight>
                <a:latin typeface="Courier New"/>
                <a:ea typeface="Courier New"/>
                <a:cs typeface="Courier New"/>
                <a:sym typeface="Courier New"/>
              </a:rPr>
              <a:t>"Recorrido Inorden:   </a:t>
            </a:r>
            <a:r>
              <a:rPr lang="es-419" sz="1741">
                <a:solidFill>
                  <a:srgbClr val="0000FF"/>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arbol_vuelos.inorden()</a:t>
            </a:r>
            <a:r>
              <a:rPr lang="es-419" sz="1741">
                <a:solidFill>
                  <a:srgbClr val="0000FF"/>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    </a:t>
            </a:r>
            <a:r>
              <a:rPr lang="es-419" sz="1741">
                <a:solidFill>
                  <a:srgbClr val="008000"/>
                </a:solidFill>
                <a:highlight>
                  <a:srgbClr val="FFFFFF"/>
                </a:highlight>
                <a:latin typeface="Courier New"/>
                <a:ea typeface="Courier New"/>
                <a:cs typeface="Courier New"/>
                <a:sym typeface="Courier New"/>
              </a:rPr>
              <a:t># Preorden</a:t>
            </a:r>
            <a:endParaRPr sz="1741">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0000FF"/>
                </a:solidFill>
                <a:highlight>
                  <a:srgbClr val="FFFFFF"/>
                </a:highlight>
                <a:latin typeface="Courier New"/>
                <a:ea typeface="Courier New"/>
                <a:cs typeface="Courier New"/>
                <a:sym typeface="Courier New"/>
              </a:rPr>
              <a:t>f</a:t>
            </a:r>
            <a:r>
              <a:rPr lang="es-419" sz="1741">
                <a:solidFill>
                  <a:srgbClr val="A31515"/>
                </a:solidFill>
                <a:highlight>
                  <a:srgbClr val="FFFFFF"/>
                </a:highlight>
                <a:latin typeface="Courier New"/>
                <a:ea typeface="Courier New"/>
                <a:cs typeface="Courier New"/>
                <a:sym typeface="Courier New"/>
              </a:rPr>
              <a:t>"Recorrido Preorden:  </a:t>
            </a:r>
            <a:r>
              <a:rPr lang="es-419" sz="1741">
                <a:solidFill>
                  <a:srgbClr val="0000FF"/>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arbol_vuelos.preorden()</a:t>
            </a:r>
            <a:r>
              <a:rPr lang="es-419" sz="1741">
                <a:solidFill>
                  <a:srgbClr val="0000FF"/>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3B3B3B"/>
                </a:solidFill>
                <a:highlight>
                  <a:srgbClr val="FFFFFF"/>
                </a:highlight>
                <a:latin typeface="Courier New"/>
                <a:ea typeface="Courier New"/>
                <a:cs typeface="Courier New"/>
                <a:sym typeface="Courier New"/>
              </a:rPr>
              <a:t>    </a:t>
            </a:r>
            <a:r>
              <a:rPr lang="es-419" sz="1741">
                <a:solidFill>
                  <a:srgbClr val="008000"/>
                </a:solidFill>
                <a:highlight>
                  <a:srgbClr val="FFFFFF"/>
                </a:highlight>
                <a:latin typeface="Courier New"/>
                <a:ea typeface="Courier New"/>
                <a:cs typeface="Courier New"/>
                <a:sym typeface="Courier New"/>
              </a:rPr>
              <a:t># Postorden</a:t>
            </a:r>
            <a:endParaRPr sz="1741">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0000FF"/>
                </a:solidFill>
                <a:highlight>
                  <a:srgbClr val="FFFFFF"/>
                </a:highlight>
                <a:latin typeface="Courier New"/>
                <a:ea typeface="Courier New"/>
                <a:cs typeface="Courier New"/>
                <a:sym typeface="Courier New"/>
              </a:rPr>
              <a:t>f</a:t>
            </a:r>
            <a:r>
              <a:rPr lang="es-419" sz="1741">
                <a:solidFill>
                  <a:srgbClr val="A31515"/>
                </a:solidFill>
                <a:highlight>
                  <a:srgbClr val="FFFFFF"/>
                </a:highlight>
                <a:latin typeface="Courier New"/>
                <a:ea typeface="Courier New"/>
                <a:cs typeface="Courier New"/>
                <a:sym typeface="Courier New"/>
              </a:rPr>
              <a:t>"Recorrido Postorden: </a:t>
            </a:r>
            <a:r>
              <a:rPr lang="es-419" sz="1741">
                <a:solidFill>
                  <a:srgbClr val="0000FF"/>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arbol_vuelos.postorden()</a:t>
            </a:r>
            <a:r>
              <a:rPr lang="es-419" sz="1741">
                <a:solidFill>
                  <a:srgbClr val="0000FF"/>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t/>
            </a:r>
            <a:endParaRPr sz="1741">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63152"/>
              <a:buFont typeface="Arial"/>
              <a:buNone/>
            </a:pPr>
            <a:r>
              <a:rPr lang="es-419" sz="1741">
                <a:solidFill>
                  <a:srgbClr val="795E26"/>
                </a:solidFill>
                <a:highlight>
                  <a:srgbClr val="FFFFFF"/>
                </a:highlight>
                <a:latin typeface="Courier New"/>
                <a:ea typeface="Courier New"/>
                <a:cs typeface="Courier New"/>
                <a:sym typeface="Courier New"/>
              </a:rPr>
              <a:t>print</a:t>
            </a:r>
            <a:r>
              <a:rPr lang="es-419" sz="1741">
                <a:solidFill>
                  <a:srgbClr val="3B3B3B"/>
                </a:solidFill>
                <a:highlight>
                  <a:srgbClr val="FFFFFF"/>
                </a:highlight>
                <a:latin typeface="Courier New"/>
                <a:ea typeface="Courier New"/>
                <a:cs typeface="Courier New"/>
                <a:sym typeface="Courier New"/>
              </a:rPr>
              <a:t>(</a:t>
            </a:r>
            <a:r>
              <a:rPr lang="es-419" sz="1741">
                <a:solidFill>
                  <a:srgbClr val="A31515"/>
                </a:solidFill>
                <a:highlight>
                  <a:srgbClr val="FFFFFF"/>
                </a:highlight>
                <a:latin typeface="Courier New"/>
                <a:ea typeface="Courier New"/>
                <a:cs typeface="Courier New"/>
                <a:sym typeface="Courier New"/>
              </a:rPr>
              <a:t>"</a:t>
            </a:r>
            <a:r>
              <a:rPr lang="es-419" sz="1741">
                <a:solidFill>
                  <a:srgbClr val="EE0000"/>
                </a:solidFill>
                <a:highlight>
                  <a:srgbClr val="FFFFFF"/>
                </a:highlight>
                <a:latin typeface="Courier New"/>
                <a:ea typeface="Courier New"/>
                <a:cs typeface="Courier New"/>
                <a:sym typeface="Courier New"/>
              </a:rPr>
              <a:t>\n</a:t>
            </a:r>
            <a:r>
              <a:rPr lang="es-419" sz="1741">
                <a:solidFill>
                  <a:srgbClr val="A31515"/>
                </a:solidFill>
                <a:highlight>
                  <a:srgbClr val="FFFFFF"/>
                </a:highlight>
                <a:latin typeface="Courier New"/>
                <a:ea typeface="Courier New"/>
                <a:cs typeface="Courier New"/>
                <a:sym typeface="Courier New"/>
              </a:rPr>
              <a:t>--- Búsqueda de un Vuelo ---"</a:t>
            </a:r>
            <a:r>
              <a:rPr lang="es-419" sz="1741">
                <a:solidFill>
                  <a:srgbClr val="3B3B3B"/>
                </a:solidFill>
                <a:highlight>
                  <a:srgbClr val="FFFFFF"/>
                </a:highlight>
                <a:latin typeface="Courier New"/>
                <a:ea typeface="Courier New"/>
                <a:cs typeface="Courier New"/>
                <a:sym typeface="Courier New"/>
              </a:rPr>
              <a:t>)</a:t>
            </a:r>
            <a:endParaRPr sz="1741">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733" name="Google Shape;733;p102"/>
          <p:cNvSpPr txBox="1"/>
          <p:nvPr/>
        </p:nvSpPr>
        <p:spPr>
          <a:xfrm>
            <a:off x="4609225" y="558350"/>
            <a:ext cx="4368300" cy="44997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008000"/>
                </a:solidFill>
                <a:highlight>
                  <a:srgbClr val="FFFFFF"/>
                </a:highlight>
                <a:latin typeface="Courier New"/>
                <a:ea typeface="Courier New"/>
                <a:cs typeface="Courier New"/>
                <a:sym typeface="Courier New"/>
              </a:rPr>
              <a:t># Buscar un vuelo existente</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num_vuelo_buscar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t>
            </a:r>
            <a:r>
              <a:rPr lang="es-419" sz="950">
                <a:solidFill>
                  <a:srgbClr val="098658"/>
                </a:solidFill>
                <a:highlight>
                  <a:srgbClr val="FFFFFF"/>
                </a:highlight>
                <a:latin typeface="Courier New"/>
                <a:ea typeface="Courier New"/>
                <a:cs typeface="Courier New"/>
                <a:sym typeface="Courier New"/>
              </a:rPr>
              <a:t>75</a:t>
            </a:r>
            <a:endParaRPr sz="9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vuelo_encontrado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arbol_vuelos.buscar(num_vuelo_buscar)</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AF00DB"/>
                </a:solidFill>
                <a:highlight>
                  <a:srgbClr val="FFFFFF"/>
                </a:highlight>
                <a:latin typeface="Courier New"/>
                <a:ea typeface="Courier New"/>
                <a:cs typeface="Courier New"/>
                <a:sym typeface="Courier New"/>
              </a:rPr>
              <a:t>if</a:t>
            </a:r>
            <a:r>
              <a:rPr lang="es-419" sz="950">
                <a:solidFill>
                  <a:srgbClr val="3B3B3B"/>
                </a:solidFill>
                <a:highlight>
                  <a:srgbClr val="FFFFFF"/>
                </a:highlight>
                <a:latin typeface="Courier New"/>
                <a:ea typeface="Courier New"/>
                <a:cs typeface="Courier New"/>
                <a:sym typeface="Courier New"/>
              </a:rPr>
              <a:t> vuelo_encontrado: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0000FF"/>
                </a:solidFill>
                <a:highlight>
                  <a:srgbClr val="FFFFFF"/>
                </a:highlight>
                <a:latin typeface="Courier New"/>
                <a:ea typeface="Courier New"/>
                <a:cs typeface="Courier New"/>
                <a:sym typeface="Courier New"/>
              </a:rPr>
              <a:t>f</a:t>
            </a:r>
            <a:r>
              <a:rPr lang="es-419" sz="950">
                <a:solidFill>
                  <a:srgbClr val="A31515"/>
                </a:solidFill>
                <a:highlight>
                  <a:srgbClr val="FFFFFF"/>
                </a:highlight>
                <a:latin typeface="Courier New"/>
                <a:ea typeface="Courier New"/>
                <a:cs typeface="Courier New"/>
                <a:sym typeface="Courier New"/>
              </a:rPr>
              <a:t>"Vuelo </a:t>
            </a:r>
            <a:r>
              <a:rPr lang="es-419" sz="950">
                <a:solidFill>
                  <a:srgbClr val="0000FF"/>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num_vuelo_buscar</a:t>
            </a:r>
            <a:r>
              <a:rPr lang="es-419" sz="950">
                <a:solidFill>
                  <a:srgbClr val="0000FF"/>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 encontrado:"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0000FF"/>
                </a:solidFill>
                <a:highlight>
                  <a:srgbClr val="FFFFFF"/>
                </a:highlight>
                <a:latin typeface="Courier New"/>
                <a:ea typeface="Courier New"/>
                <a:cs typeface="Courier New"/>
                <a:sym typeface="Courier New"/>
              </a:rPr>
              <a:t>f</a:t>
            </a:r>
            <a:r>
              <a:rPr lang="es-419" sz="950">
                <a:solidFill>
                  <a:srgbClr val="A31515"/>
                </a:solidFill>
                <a:highlight>
                  <a:srgbClr val="FFFFFF"/>
                </a:highlight>
                <a:latin typeface="Courier New"/>
                <a:ea typeface="Courier New"/>
                <a:cs typeface="Courier New"/>
                <a:sym typeface="Courier New"/>
              </a:rPr>
              <a:t>"  Destino: </a:t>
            </a:r>
            <a:r>
              <a:rPr lang="es-419" sz="950">
                <a:solidFill>
                  <a:srgbClr val="0000FF"/>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vuelo_encontrado.destino</a:t>
            </a:r>
            <a:r>
              <a:rPr lang="es-419" sz="950">
                <a:solidFill>
                  <a:srgbClr val="0000FF"/>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0000FF"/>
                </a:solidFill>
                <a:highlight>
                  <a:srgbClr val="FFFFFF"/>
                </a:highlight>
                <a:latin typeface="Courier New"/>
                <a:ea typeface="Courier New"/>
                <a:cs typeface="Courier New"/>
                <a:sym typeface="Courier New"/>
              </a:rPr>
              <a:t>f</a:t>
            </a:r>
            <a:r>
              <a:rPr lang="es-419" sz="950">
                <a:solidFill>
                  <a:srgbClr val="A31515"/>
                </a:solidFill>
                <a:highlight>
                  <a:srgbClr val="FFFFFF"/>
                </a:highlight>
                <a:latin typeface="Courier New"/>
                <a:ea typeface="Courier New"/>
                <a:cs typeface="Courier New"/>
                <a:sym typeface="Courier New"/>
              </a:rPr>
              <a:t>"  Fecha:   </a:t>
            </a:r>
            <a:r>
              <a:rPr lang="es-419" sz="950">
                <a:solidFill>
                  <a:srgbClr val="0000FF"/>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vuelo_encontrado.fecha</a:t>
            </a:r>
            <a:r>
              <a:rPr lang="es-419" sz="950">
                <a:solidFill>
                  <a:srgbClr val="0000FF"/>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AF00DB"/>
                </a:solidFill>
                <a:highlight>
                  <a:srgbClr val="FFFFFF"/>
                </a:highlight>
                <a:latin typeface="Courier New"/>
                <a:ea typeface="Courier New"/>
                <a:cs typeface="Courier New"/>
                <a:sym typeface="Courier New"/>
              </a:rPr>
              <a:t>else</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0000FF"/>
                </a:solidFill>
                <a:highlight>
                  <a:srgbClr val="FFFFFF"/>
                </a:highlight>
                <a:latin typeface="Courier New"/>
                <a:ea typeface="Courier New"/>
                <a:cs typeface="Courier New"/>
                <a:sym typeface="Courier New"/>
              </a:rPr>
              <a:t>f</a:t>
            </a:r>
            <a:r>
              <a:rPr lang="es-419" sz="950">
                <a:solidFill>
                  <a:srgbClr val="A31515"/>
                </a:solidFill>
                <a:highlight>
                  <a:srgbClr val="FFFFFF"/>
                </a:highlight>
                <a:latin typeface="Courier New"/>
                <a:ea typeface="Courier New"/>
                <a:cs typeface="Courier New"/>
                <a:sym typeface="Courier New"/>
              </a:rPr>
              <a:t>"Vuelo </a:t>
            </a:r>
            <a:r>
              <a:rPr lang="es-419" sz="950">
                <a:solidFill>
                  <a:srgbClr val="0000FF"/>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num_vuelo_buscar</a:t>
            </a:r>
            <a:r>
              <a:rPr lang="es-419" sz="950">
                <a:solidFill>
                  <a:srgbClr val="0000FF"/>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 no encontrado."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008000"/>
                </a:solidFill>
                <a:highlight>
                  <a:srgbClr val="FFFFFF"/>
                </a:highlight>
                <a:latin typeface="Courier New"/>
                <a:ea typeface="Courier New"/>
                <a:cs typeface="Courier New"/>
                <a:sym typeface="Courier New"/>
              </a:rPr>
              <a:t># Buscar un vuelo inexistente</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num_vuelo_buscar_inexistente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t>
            </a:r>
            <a:r>
              <a:rPr lang="es-419" sz="950">
                <a:solidFill>
                  <a:srgbClr val="098658"/>
                </a:solidFill>
                <a:highlight>
                  <a:srgbClr val="FFFFFF"/>
                </a:highlight>
                <a:latin typeface="Courier New"/>
                <a:ea typeface="Courier New"/>
                <a:cs typeface="Courier New"/>
                <a:sym typeface="Courier New"/>
              </a:rPr>
              <a:t>999</a:t>
            </a:r>
            <a:endParaRPr sz="9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vuelo_inexistente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arbol_vuelos.buscar(num_vuelo_buscar_inexistente)</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AF00DB"/>
                </a:solidFill>
                <a:highlight>
                  <a:srgbClr val="FFFFFF"/>
                </a:highlight>
                <a:latin typeface="Courier New"/>
                <a:ea typeface="Courier New"/>
                <a:cs typeface="Courier New"/>
                <a:sym typeface="Courier New"/>
              </a:rPr>
              <a:t>if</a:t>
            </a:r>
            <a:r>
              <a:rPr lang="es-419" sz="950">
                <a:solidFill>
                  <a:srgbClr val="3B3B3B"/>
                </a:solidFill>
                <a:highlight>
                  <a:srgbClr val="FFFFFF"/>
                </a:highlight>
                <a:latin typeface="Courier New"/>
                <a:ea typeface="Courier New"/>
                <a:cs typeface="Courier New"/>
                <a:sym typeface="Courier New"/>
              </a:rPr>
              <a:t> </a:t>
            </a:r>
            <a:r>
              <a:rPr lang="es-419" sz="950">
                <a:solidFill>
                  <a:srgbClr val="0000FF"/>
                </a:solidFill>
                <a:highlight>
                  <a:srgbClr val="FFFFFF"/>
                </a:highlight>
                <a:latin typeface="Courier New"/>
                <a:ea typeface="Courier New"/>
                <a:cs typeface="Courier New"/>
                <a:sym typeface="Courier New"/>
              </a:rPr>
              <a:t>not</a:t>
            </a:r>
            <a:r>
              <a:rPr lang="es-419" sz="950">
                <a:solidFill>
                  <a:srgbClr val="3B3B3B"/>
                </a:solidFill>
                <a:highlight>
                  <a:srgbClr val="FFFFFF"/>
                </a:highlight>
                <a:latin typeface="Courier New"/>
                <a:ea typeface="Courier New"/>
                <a:cs typeface="Courier New"/>
                <a:sym typeface="Courier New"/>
              </a:rPr>
              <a:t> vuelo_inexistente:</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0000FF"/>
                </a:solidFill>
                <a:highlight>
                  <a:srgbClr val="FFFFFF"/>
                </a:highlight>
                <a:latin typeface="Courier New"/>
                <a:ea typeface="Courier New"/>
                <a:cs typeface="Courier New"/>
                <a:sym typeface="Courier New"/>
              </a:rPr>
              <a:t>f</a:t>
            </a:r>
            <a:r>
              <a:rPr lang="es-419" sz="950">
                <a:solidFill>
                  <a:srgbClr val="A31515"/>
                </a:solidFill>
                <a:highlight>
                  <a:srgbClr val="FFFFFF"/>
                </a:highlight>
                <a:latin typeface="Courier New"/>
                <a:ea typeface="Courier New"/>
                <a:cs typeface="Courier New"/>
                <a:sym typeface="Courier New"/>
              </a:rPr>
              <a:t>"Vuelo </a:t>
            </a:r>
            <a:r>
              <a:rPr lang="es-419" sz="950">
                <a:solidFill>
                  <a:srgbClr val="0000FF"/>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num_vuelo_buscar_inexistente</a:t>
            </a:r>
            <a:r>
              <a:rPr lang="es-419" sz="950">
                <a:solidFill>
                  <a:srgbClr val="0000FF"/>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 no encontrado."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   </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a:t>
            </a:r>
            <a:r>
              <a:rPr lang="es-419" sz="950">
                <a:solidFill>
                  <a:srgbClr val="EE0000"/>
                </a:solidFill>
                <a:highlight>
                  <a:srgbClr val="FFFFFF"/>
                </a:highlight>
                <a:latin typeface="Courier New"/>
                <a:ea typeface="Courier New"/>
                <a:cs typeface="Courier New"/>
                <a:sym typeface="Courier New"/>
              </a:rPr>
              <a:t>\n</a:t>
            </a:r>
            <a:r>
              <a:rPr lang="es-419" sz="950">
                <a:solidFill>
                  <a:srgbClr val="A31515"/>
                </a:solidFill>
                <a:highlight>
                  <a:srgbClr val="FFFFFF"/>
                </a:highlight>
                <a:latin typeface="Courier New"/>
                <a:ea typeface="Courier New"/>
                <a:cs typeface="Courier New"/>
                <a:sym typeface="Courier New"/>
              </a:rPr>
              <a:t>--- Manejo de Duplicados ---"</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3B3B3B"/>
                </a:solidFill>
                <a:highlight>
                  <a:srgbClr val="FFFFFF"/>
                </a:highlight>
                <a:latin typeface="Courier New"/>
                <a:ea typeface="Courier New"/>
                <a:cs typeface="Courier New"/>
                <a:sym typeface="Courier New"/>
              </a:rPr>
              <a:t>arbol_vuelos.insertar(</a:t>
            </a:r>
            <a:r>
              <a:rPr lang="es-419" sz="950">
                <a:solidFill>
                  <a:srgbClr val="098658"/>
                </a:solidFill>
                <a:highlight>
                  <a:srgbClr val="FFFFFF"/>
                </a:highlight>
                <a:latin typeface="Courier New"/>
                <a:ea typeface="Courier New"/>
                <a:cs typeface="Courier New"/>
                <a:sym typeface="Courier New"/>
              </a:rPr>
              <a:t>100</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"2025-01-01"</a:t>
            </a:r>
            <a:r>
              <a:rPr lang="es-419" sz="950">
                <a:solidFill>
                  <a:srgbClr val="3B3B3B"/>
                </a:solidFill>
                <a:highlight>
                  <a:srgbClr val="FFFFFF"/>
                </a:highlight>
                <a:latin typeface="Courier New"/>
                <a:ea typeface="Courier New"/>
                <a:cs typeface="Courier New"/>
                <a:sym typeface="Courier New"/>
              </a:rPr>
              <a:t>, </a:t>
            </a:r>
            <a:r>
              <a:rPr lang="es-419" sz="950">
                <a:solidFill>
                  <a:srgbClr val="A31515"/>
                </a:solidFill>
                <a:highlight>
                  <a:srgbClr val="FFFFFF"/>
                </a:highlight>
                <a:latin typeface="Courier New"/>
                <a:ea typeface="Courier New"/>
                <a:cs typeface="Courier New"/>
                <a:sym typeface="Courier New"/>
              </a:rPr>
              <a:t>"Duplicado"</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pic>
        <p:nvPicPr>
          <p:cNvPr id="734" name="Google Shape;734;p102" title="logo unab.png"/>
          <p:cNvPicPr preferRelativeResize="0"/>
          <p:nvPr/>
        </p:nvPicPr>
        <p:blipFill>
          <a:blip r:embed="rId3">
            <a:alphaModFix/>
          </a:blip>
          <a:stretch>
            <a:fillRect/>
          </a:stretch>
        </p:blipFill>
        <p:spPr>
          <a:xfrm>
            <a:off x="8028539" y="76624"/>
            <a:ext cx="885536" cy="481725"/>
          </a:xfrm>
          <a:prstGeom prst="rect">
            <a:avLst/>
          </a:prstGeom>
          <a:noFill/>
          <a:ln>
            <a:noFill/>
          </a:ln>
        </p:spPr>
      </p:pic>
      <p:sp>
        <p:nvSpPr>
          <p:cNvPr id="735" name="Google Shape;735;p102"/>
          <p:cNvSpPr/>
          <p:nvPr/>
        </p:nvSpPr>
        <p:spPr>
          <a:xfrm>
            <a:off x="3816625" y="4379425"/>
            <a:ext cx="602100" cy="2409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3"/>
          <p:cNvSpPr txBox="1"/>
          <p:nvPr>
            <p:ph idx="1" type="body"/>
          </p:nvPr>
        </p:nvSpPr>
        <p:spPr>
          <a:xfrm>
            <a:off x="76650" y="98525"/>
            <a:ext cx="8999400" cy="49485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fontScale="40000" lnSpcReduction="10000"/>
          </a:bodyPr>
          <a:lstStyle/>
          <a:p>
            <a:pPr indent="0" lvl="0" marL="0" rtl="0" algn="l">
              <a:lnSpc>
                <a:spcPct val="135714"/>
              </a:lnSpc>
              <a:spcBef>
                <a:spcPts val="0"/>
              </a:spcBef>
              <a:spcAft>
                <a:spcPts val="0"/>
              </a:spcAft>
              <a:buClr>
                <a:schemeClr val="dk1"/>
              </a:buClr>
              <a:buSzPct val="47826"/>
              <a:buFont typeface="Arial"/>
              <a:buNone/>
            </a:pPr>
            <a:r>
              <a:rPr lang="es-419" sz="2300">
                <a:solidFill>
                  <a:srgbClr val="AF00DB"/>
                </a:solidFill>
                <a:highlight>
                  <a:srgbClr val="FFFFFF"/>
                </a:highlight>
                <a:latin typeface="Courier New"/>
                <a:ea typeface="Courier New"/>
                <a:cs typeface="Courier New"/>
                <a:sym typeface="Courier New"/>
              </a:rPr>
              <a:t>if</a:t>
            </a:r>
            <a:r>
              <a:rPr lang="es-419" sz="2300">
                <a:solidFill>
                  <a:srgbClr val="3B3B3B"/>
                </a:solidFill>
                <a:highlight>
                  <a:srgbClr val="FFFFFF"/>
                </a:highlight>
                <a:latin typeface="Courier New"/>
                <a:ea typeface="Courier New"/>
                <a:cs typeface="Courier New"/>
                <a:sym typeface="Courier New"/>
              </a:rPr>
              <a:t> </a:t>
            </a:r>
            <a:r>
              <a:rPr lang="es-419" sz="2300">
                <a:solidFill>
                  <a:srgbClr val="001080"/>
                </a:solidFill>
                <a:highlight>
                  <a:srgbClr val="FFFFFF"/>
                </a:highlight>
                <a:latin typeface="Courier New"/>
                <a:ea typeface="Courier New"/>
                <a:cs typeface="Courier New"/>
                <a:sym typeface="Courier New"/>
              </a:rPr>
              <a:t>__name__</a:t>
            </a:r>
            <a:r>
              <a:rPr lang="es-419" sz="2300">
                <a:solidFill>
                  <a:srgbClr val="3B3B3B"/>
                </a:solidFill>
                <a:highlight>
                  <a:srgbClr val="FFFFFF"/>
                </a:highlight>
                <a:latin typeface="Courier New"/>
                <a:ea typeface="Courier New"/>
                <a:cs typeface="Courier New"/>
                <a:sym typeface="Courier New"/>
              </a:rPr>
              <a:t>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"__main__"</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1. Crear los objetos de vuelo individuales</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vuelo_principal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VueloGeneral(</a:t>
            </a:r>
            <a:r>
              <a:rPr lang="es-419" sz="2300">
                <a:solidFill>
                  <a:srgbClr val="A31515"/>
                </a:solidFill>
                <a:highlight>
                  <a:srgbClr val="FFFFFF"/>
                </a:highlight>
                <a:latin typeface="Courier New"/>
                <a:ea typeface="Courier New"/>
                <a:cs typeface="Courier New"/>
                <a:sym typeface="Courier New"/>
              </a:rPr>
              <a:t>"AA101"</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"2025-10-25"</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"Miami"</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"Dallas"</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escala_dal_chi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VueloGeneral(</a:t>
            </a:r>
            <a:r>
              <a:rPr lang="es-419" sz="2300">
                <a:solidFill>
                  <a:srgbClr val="A31515"/>
                </a:solidFill>
                <a:highlight>
                  <a:srgbClr val="FFFFFF"/>
                </a:highlight>
                <a:latin typeface="Courier New"/>
                <a:ea typeface="Courier New"/>
                <a:cs typeface="Courier New"/>
                <a:sym typeface="Courier New"/>
              </a:rPr>
              <a:t>"UA202"</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"2025-10-25"</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"Dallas"</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"Chicago"</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escala_dal_den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VueloGeneral(</a:t>
            </a:r>
            <a:r>
              <a:rPr lang="es-419" sz="2300">
                <a:solidFill>
                  <a:srgbClr val="A31515"/>
                </a:solidFill>
                <a:highlight>
                  <a:srgbClr val="FFFFFF"/>
                </a:highlight>
                <a:latin typeface="Courier New"/>
                <a:ea typeface="Courier New"/>
                <a:cs typeface="Courier New"/>
                <a:sym typeface="Courier New"/>
              </a:rPr>
              <a:t>"SW303"</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"2025-10-25"</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"Dallas"</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"Denver"</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escala_chi_ny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VueloGeneral(</a:t>
            </a:r>
            <a:r>
              <a:rPr lang="es-419" sz="2300">
                <a:solidFill>
                  <a:srgbClr val="A31515"/>
                </a:solidFill>
                <a:highlight>
                  <a:srgbClr val="FFFFFF"/>
                </a:highlight>
                <a:latin typeface="Courier New"/>
                <a:ea typeface="Courier New"/>
                <a:cs typeface="Courier New"/>
                <a:sym typeface="Courier New"/>
              </a:rPr>
              <a:t>"AA404"</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"2025-10-26"</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"Chicago"</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"Nueva York"</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escala_den_la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VueloGeneral(</a:t>
            </a:r>
            <a:r>
              <a:rPr lang="es-419" sz="2300">
                <a:solidFill>
                  <a:srgbClr val="A31515"/>
                </a:solidFill>
                <a:highlight>
                  <a:srgbClr val="FFFFFF"/>
                </a:highlight>
                <a:latin typeface="Courier New"/>
                <a:ea typeface="Courier New"/>
                <a:cs typeface="Courier New"/>
                <a:sym typeface="Courier New"/>
              </a:rPr>
              <a:t>"UA505"</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"2025-10-26"</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"Denver"</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"Los Ángeles"</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2. Establecer la estructura del árbol (las conexiones)</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Desde Miami a Dallas, las posibles conexiones son a Chicago o Denver</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47826"/>
              <a:buFont typeface="Arial"/>
              <a:buNone/>
            </a:pPr>
            <a:r>
              <a:rPr lang="es-419" sz="2300">
                <a:solidFill>
                  <a:srgbClr val="3B3B3B"/>
                </a:solidFill>
                <a:highlight>
                  <a:srgbClr val="FFFFFF"/>
                </a:highlight>
                <a:latin typeface="Courier New"/>
                <a:ea typeface="Courier New"/>
                <a:cs typeface="Courier New"/>
                <a:sym typeface="Courier New"/>
              </a:rPr>
              <a:t>    vuelo_principal.agregar_conexion(escala_dal_chi)</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vuelo_principal.agregar_conexion(escala_dal_den)</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Desde la escala de Chicago, hay una conexión a Nueva York</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escala_dal_chi.agregar_conexion(escala_chi_ny)</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Desde la escala de Denver, hay una conexión a Los Ángeles</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escala_dal_den.agregar_conexion(escala_den_la)</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3. Inicializar el historial con el vuelo raíz</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historial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HistorialVuelos(vuelo_principal)</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795E26"/>
                </a:solidFill>
                <a:highlight>
                  <a:srgbClr val="FFFFFF"/>
                </a:highlight>
                <a:latin typeface="Courier New"/>
                <a:ea typeface="Courier New"/>
                <a:cs typeface="Courier New"/>
                <a:sym typeface="Courier New"/>
              </a:rPr>
              <a:t>    print</a:t>
            </a:r>
            <a:r>
              <a:rPr lang="es-419" sz="2300">
                <a:solidFill>
                  <a:srgbClr val="3B3B3B"/>
                </a:solidFill>
                <a:highlight>
                  <a:srgbClr val="FFFFFF"/>
                </a:highlight>
                <a:latin typeface="Courier New"/>
                <a:ea typeface="Courier New"/>
                <a:cs typeface="Courier New"/>
                <a:sym typeface="Courier New"/>
              </a:rPr>
              <a:t>(</a:t>
            </a:r>
            <a:r>
              <a:rPr lang="es-419" sz="2300">
                <a:solidFill>
                  <a:srgbClr val="A31515"/>
                </a:solidFill>
                <a:highlight>
                  <a:srgbClr val="FFFFFF"/>
                </a:highlight>
                <a:latin typeface="Courier New"/>
                <a:ea typeface="Courier New"/>
                <a:cs typeface="Courier New"/>
                <a:sym typeface="Courier New"/>
              </a:rPr>
              <a:t>"--- Recorrido completo del historial de viaje (DFS) ---"</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Utilizamos el método recorrer para ver la estructura completa del viaje</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AF00DB"/>
                </a:solidFill>
                <a:highlight>
                  <a:srgbClr val="FFFFFF"/>
                </a:highlight>
                <a:latin typeface="Courier New"/>
                <a:ea typeface="Courier New"/>
                <a:cs typeface="Courier New"/>
                <a:sym typeface="Courier New"/>
              </a:rPr>
              <a:t>for</a:t>
            </a:r>
            <a:r>
              <a:rPr lang="es-419" sz="2300">
                <a:solidFill>
                  <a:srgbClr val="3B3B3B"/>
                </a:solidFill>
                <a:highlight>
                  <a:srgbClr val="FFFFFF"/>
                </a:highlight>
                <a:latin typeface="Courier New"/>
                <a:ea typeface="Courier New"/>
                <a:cs typeface="Courier New"/>
                <a:sym typeface="Courier New"/>
              </a:rPr>
              <a:t> paso </a:t>
            </a:r>
            <a:r>
              <a:rPr lang="es-419" sz="2300">
                <a:solidFill>
                  <a:srgbClr val="AF00DB"/>
                </a:solidFill>
                <a:highlight>
                  <a:srgbClr val="FFFFFF"/>
                </a:highlight>
                <a:latin typeface="Courier New"/>
                <a:ea typeface="Courier New"/>
                <a:cs typeface="Courier New"/>
                <a:sym typeface="Courier New"/>
              </a:rPr>
              <a:t>in</a:t>
            </a:r>
            <a:r>
              <a:rPr lang="es-419" sz="2300">
                <a:solidFill>
                  <a:srgbClr val="3B3B3B"/>
                </a:solidFill>
                <a:highlight>
                  <a:srgbClr val="FFFFFF"/>
                </a:highlight>
                <a:latin typeface="Courier New"/>
                <a:ea typeface="Courier New"/>
                <a:cs typeface="Courier New"/>
                <a:sym typeface="Courier New"/>
              </a:rPr>
              <a:t> historial.recorrer_historial():</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795E26"/>
                </a:solidFill>
                <a:highlight>
                  <a:srgbClr val="FFFFFF"/>
                </a:highlight>
                <a:latin typeface="Courier New"/>
                <a:ea typeface="Courier New"/>
                <a:cs typeface="Courier New"/>
                <a:sym typeface="Courier New"/>
              </a:rPr>
              <a:t>print</a:t>
            </a:r>
            <a:r>
              <a:rPr lang="es-419" sz="2300">
                <a:solidFill>
                  <a:srgbClr val="3B3B3B"/>
                </a:solidFill>
                <a:highlight>
                  <a:srgbClr val="FFFFFF"/>
                </a:highlight>
                <a:latin typeface="Courier New"/>
                <a:ea typeface="Courier New"/>
                <a:cs typeface="Courier New"/>
                <a:sym typeface="Courier New"/>
              </a:rPr>
              <a:t>(</a:t>
            </a:r>
            <a:r>
              <a:rPr lang="es-419" sz="2300">
                <a:solidFill>
                  <a:srgbClr val="0000FF"/>
                </a:solidFill>
                <a:highlight>
                  <a:srgbClr val="FFFFFF"/>
                </a:highlight>
                <a:latin typeface="Courier New"/>
                <a:ea typeface="Courier New"/>
                <a:cs typeface="Courier New"/>
                <a:sym typeface="Courier New"/>
              </a:rPr>
              <a:t>f</a:t>
            </a:r>
            <a:r>
              <a:rPr lang="es-419" sz="2300">
                <a:solidFill>
                  <a:srgbClr val="A31515"/>
                </a:solidFill>
                <a:highlight>
                  <a:srgbClr val="FFFFFF"/>
                </a:highlight>
                <a:latin typeface="Courier New"/>
                <a:ea typeface="Courier New"/>
                <a:cs typeface="Courier New"/>
                <a:sym typeface="Courier New"/>
              </a:rPr>
              <a:t>"- </a:t>
            </a:r>
            <a:r>
              <a:rPr lang="es-419" sz="2300">
                <a:solidFill>
                  <a:srgbClr val="0000FF"/>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paso</a:t>
            </a:r>
            <a:r>
              <a:rPr lang="es-419" sz="2300">
                <a:solidFill>
                  <a:srgbClr val="0000FF"/>
                </a:solidFill>
                <a:highlight>
                  <a:srgbClr val="FFFFFF"/>
                </a:highlight>
                <a:latin typeface="Courier New"/>
                <a:ea typeface="Courier New"/>
                <a:cs typeface="Courier New"/>
                <a:sym typeface="Courier New"/>
              </a:rPr>
              <a:t>}</a:t>
            </a:r>
            <a:r>
              <a:rPr lang="es-419" sz="2300">
                <a:solidFill>
                  <a:srgbClr val="A31515"/>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795E26"/>
                </a:solidFill>
                <a:highlight>
                  <a:srgbClr val="FFFFFF"/>
                </a:highlight>
                <a:latin typeface="Courier New"/>
                <a:ea typeface="Courier New"/>
                <a:cs typeface="Courier New"/>
                <a:sym typeface="Courier New"/>
              </a:rPr>
              <a:t>print</a:t>
            </a:r>
            <a:r>
              <a:rPr lang="es-419" sz="2300">
                <a:solidFill>
                  <a:srgbClr val="3B3B3B"/>
                </a:solidFill>
                <a:highlight>
                  <a:srgbClr val="FFFFFF"/>
                </a:highlight>
                <a:latin typeface="Courier New"/>
                <a:ea typeface="Courier New"/>
                <a:cs typeface="Courier New"/>
                <a:sym typeface="Courier New"/>
              </a:rPr>
              <a:t>(</a:t>
            </a:r>
            <a:r>
              <a:rPr lang="es-419" sz="2300">
                <a:solidFill>
                  <a:srgbClr val="A31515"/>
                </a:solidFill>
                <a:highlight>
                  <a:srgbClr val="FFFFFF"/>
                </a:highlight>
                <a:latin typeface="Courier New"/>
                <a:ea typeface="Courier New"/>
                <a:cs typeface="Courier New"/>
                <a:sym typeface="Courier New"/>
              </a:rPr>
              <a:t>"</a:t>
            </a:r>
            <a:r>
              <a:rPr lang="es-419" sz="2300">
                <a:solidFill>
                  <a:srgbClr val="EE0000"/>
                </a:solidFill>
                <a:highlight>
                  <a:srgbClr val="FFFFFF"/>
                </a:highlight>
                <a:latin typeface="Courier New"/>
                <a:ea typeface="Courier New"/>
                <a:cs typeface="Courier New"/>
                <a:sym typeface="Courier New"/>
              </a:rPr>
              <a:t>\n</a:t>
            </a:r>
            <a:r>
              <a:rPr lang="es-419" sz="2300">
                <a:solidFill>
                  <a:srgbClr val="A31515"/>
                </a:solidFill>
                <a:highlight>
                  <a:srgbClr val="FFFFFF"/>
                </a:highlight>
                <a:latin typeface="Courier New"/>
                <a:ea typeface="Courier New"/>
                <a:cs typeface="Courier New"/>
                <a:sym typeface="Courier New"/>
              </a:rPr>
              <a:t>--- Búsqueda de un vuelo específico (Vuelo SW303) ---"</a:t>
            </a:r>
            <a:r>
              <a:rPr lang="es-419" sz="2300">
                <a:solidFill>
                  <a:srgbClr val="3B3B3B"/>
                </a:solidFill>
                <a:highlight>
                  <a:srgbClr val="FFFFFF"/>
                </a:highlight>
                <a:latin typeface="Courier New"/>
                <a:ea typeface="Courier New"/>
                <a:cs typeface="Courier New"/>
                <a:sym typeface="Courier New"/>
              </a:rPr>
              <a:t>)</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a:t>
            </a:r>
            <a:r>
              <a:rPr lang="es-419" sz="2300">
                <a:solidFill>
                  <a:srgbClr val="008000"/>
                </a:solidFill>
                <a:highlight>
                  <a:srgbClr val="FFFFFF"/>
                </a:highlight>
                <a:latin typeface="Courier New"/>
                <a:ea typeface="Courier New"/>
                <a:cs typeface="Courier New"/>
                <a:sym typeface="Courier New"/>
              </a:rPr>
              <a:t># Buscamos un vuelo por su número</a:t>
            </a:r>
            <a:endParaRPr sz="230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num_busqueda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a:t>
            </a:r>
            <a:r>
              <a:rPr lang="es-419" sz="2300">
                <a:solidFill>
                  <a:srgbClr val="A31515"/>
                </a:solidFill>
                <a:highlight>
                  <a:srgbClr val="FFFFFF"/>
                </a:highlight>
                <a:latin typeface="Courier New"/>
                <a:ea typeface="Courier New"/>
                <a:cs typeface="Courier New"/>
                <a:sym typeface="Courier New"/>
              </a:rPr>
              <a:t>"SW303"</a:t>
            </a:r>
            <a:endParaRPr sz="230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2300">
                <a:solidFill>
                  <a:srgbClr val="3B3B3B"/>
                </a:solidFill>
                <a:highlight>
                  <a:srgbClr val="FFFFFF"/>
                </a:highlight>
                <a:latin typeface="Courier New"/>
                <a:ea typeface="Courier New"/>
                <a:cs typeface="Courier New"/>
                <a:sym typeface="Courier New"/>
              </a:rPr>
              <a:t>    vuelo_encontrado </a:t>
            </a:r>
            <a:r>
              <a:rPr lang="es-419" sz="2300">
                <a:solidFill>
                  <a:schemeClr val="dk1"/>
                </a:solidFill>
                <a:highlight>
                  <a:srgbClr val="FFFFFF"/>
                </a:highlight>
                <a:latin typeface="Courier New"/>
                <a:ea typeface="Courier New"/>
                <a:cs typeface="Courier New"/>
                <a:sym typeface="Courier New"/>
              </a:rPr>
              <a:t>=</a:t>
            </a:r>
            <a:r>
              <a:rPr lang="es-419" sz="2300">
                <a:solidFill>
                  <a:srgbClr val="3B3B3B"/>
                </a:solidFill>
                <a:highlight>
                  <a:srgbClr val="FFFFFF"/>
                </a:highlight>
                <a:latin typeface="Courier New"/>
                <a:ea typeface="Courier New"/>
                <a:cs typeface="Courier New"/>
                <a:sym typeface="Courier New"/>
              </a:rPr>
              <a:t> historial.buscar_vuelo_general(num_busqueda)</a:t>
            </a:r>
            <a:endParaRPr sz="230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741" name="Google Shape;741;p103" title="logo unab.png"/>
          <p:cNvPicPr preferRelativeResize="0"/>
          <p:nvPr/>
        </p:nvPicPr>
        <p:blipFill>
          <a:blip r:embed="rId3">
            <a:alphaModFix/>
          </a:blip>
          <a:stretch>
            <a:fillRect/>
          </a:stretch>
        </p:blipFill>
        <p:spPr>
          <a:xfrm>
            <a:off x="7984739" y="229899"/>
            <a:ext cx="885536" cy="4817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4"/>
          <p:cNvSpPr txBox="1"/>
          <p:nvPr>
            <p:ph idx="1" type="body"/>
          </p:nvPr>
        </p:nvSpPr>
        <p:spPr>
          <a:xfrm>
            <a:off x="311700" y="186125"/>
            <a:ext cx="7417800" cy="4382700"/>
          </a:xfrm>
          <a:prstGeom prst="rect">
            <a:avLst/>
          </a:prstGeom>
          <a:ln cap="flat" cmpd="sng" w="9525">
            <a:solidFill>
              <a:srgbClr val="073763"/>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vuelo_encontrado: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"¡Vuelo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num_busqueda</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 encontrado!"</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"Detalles: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vuelo_encontrado</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"Tiene </a:t>
            </a:r>
            <a:r>
              <a:rPr lang="es-419" sz="1050">
                <a:solidFill>
                  <a:srgbClr val="0000FF"/>
                </a:solidFill>
                <a:highlight>
                  <a:srgbClr val="FFFFFF"/>
                </a:highlight>
                <a:latin typeface="Courier New"/>
                <a:ea typeface="Courier New"/>
                <a:cs typeface="Courier New"/>
                <a:sym typeface="Courier New"/>
              </a:rPr>
              <a:t>{</a:t>
            </a:r>
            <a:r>
              <a:rPr lang="es-419" sz="1050">
                <a:solidFill>
                  <a:srgbClr val="795E26"/>
                </a:solidFill>
                <a:highlight>
                  <a:srgbClr val="FFFFFF"/>
                </a:highlight>
                <a:latin typeface="Courier New"/>
                <a:ea typeface="Courier New"/>
                <a:cs typeface="Courier New"/>
                <a:sym typeface="Courier New"/>
              </a:rPr>
              <a:t>len</a:t>
            </a:r>
            <a:r>
              <a:rPr lang="es-419" sz="1050">
                <a:solidFill>
                  <a:srgbClr val="3B3B3B"/>
                </a:solidFill>
                <a:highlight>
                  <a:srgbClr val="FFFFFF"/>
                </a:highlight>
                <a:latin typeface="Courier New"/>
                <a:ea typeface="Courier New"/>
                <a:cs typeface="Courier New"/>
                <a:sym typeface="Courier New"/>
              </a:rPr>
              <a:t>(vuelo_encontrado.conexiones)</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 conexiones subsiguientes."</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else</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"El vuelo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num_busqueda</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 no se encontró en el historial."</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EE0000"/>
                </a:solidFill>
                <a:highlight>
                  <a:srgbClr val="FFFFFF"/>
                </a:highlight>
                <a:latin typeface="Courier New"/>
                <a:ea typeface="Courier New"/>
                <a:cs typeface="Courier New"/>
                <a:sym typeface="Courier New"/>
              </a:rPr>
              <a:t>\n</a:t>
            </a:r>
            <a:r>
              <a:rPr lang="es-419" sz="1050">
                <a:solidFill>
                  <a:srgbClr val="A31515"/>
                </a:solidFill>
                <a:highlight>
                  <a:srgbClr val="FFFFFF"/>
                </a:highlight>
                <a:latin typeface="Courier New"/>
                <a:ea typeface="Courier New"/>
                <a:cs typeface="Courier New"/>
                <a:sym typeface="Courier New"/>
              </a:rPr>
              <a:t>--- Búsqueda de un vuelo inexistente (Vuelo IB999) ---"</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num_inexistente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"IB999"</a:t>
            </a:r>
            <a:endParaRPr sz="10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vuelo_inexistente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historial.buscar_vuelo_general(num_inexistente)</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AF00DB"/>
                </a:solidFill>
                <a:highlight>
                  <a:srgbClr val="FFFFFF"/>
                </a:highlight>
                <a:latin typeface="Courier New"/>
                <a:ea typeface="Courier New"/>
                <a:cs typeface="Courier New"/>
                <a:sym typeface="Courier New"/>
              </a:rPr>
              <a:t>if</a:t>
            </a:r>
            <a:r>
              <a:rPr lang="es-419" sz="1050">
                <a:solidFill>
                  <a:srgbClr val="3B3B3B"/>
                </a:solidFill>
                <a:highlight>
                  <a:srgbClr val="FFFFFF"/>
                </a:highlight>
                <a:latin typeface="Courier New"/>
                <a:ea typeface="Courier New"/>
                <a:cs typeface="Courier New"/>
                <a:sym typeface="Courier New"/>
              </a:rPr>
              <a:t> </a:t>
            </a:r>
            <a:r>
              <a:rPr lang="es-419" sz="1050">
                <a:solidFill>
                  <a:srgbClr val="0000FF"/>
                </a:solidFill>
                <a:highlight>
                  <a:srgbClr val="FFFFFF"/>
                </a:highlight>
                <a:latin typeface="Courier New"/>
                <a:ea typeface="Courier New"/>
                <a:cs typeface="Courier New"/>
                <a:sym typeface="Courier New"/>
              </a:rPr>
              <a:t>not</a:t>
            </a:r>
            <a:r>
              <a:rPr lang="es-419" sz="1050">
                <a:solidFill>
                  <a:srgbClr val="3B3B3B"/>
                </a:solidFill>
                <a:highlight>
                  <a:srgbClr val="FFFFFF"/>
                </a:highlight>
                <a:latin typeface="Courier New"/>
                <a:ea typeface="Courier New"/>
                <a:cs typeface="Courier New"/>
                <a:sym typeface="Courier New"/>
              </a:rPr>
              <a:t> vuelo_inexistente:</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        </a:t>
            </a: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"El vuelo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num_inexistente</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 no existe en este historial."</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747" name="Google Shape;747;p104" title="logo unab.png"/>
          <p:cNvPicPr preferRelativeResize="0"/>
          <p:nvPr/>
        </p:nvPicPr>
        <p:blipFill>
          <a:blip r:embed="rId3">
            <a:alphaModFix/>
          </a:blip>
          <a:stretch>
            <a:fillRect/>
          </a:stretch>
        </p:blipFill>
        <p:spPr>
          <a:xfrm>
            <a:off x="7984739" y="229899"/>
            <a:ext cx="885536" cy="481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105" title="1.png"/>
          <p:cNvPicPr preferRelativeResize="0"/>
          <p:nvPr/>
        </p:nvPicPr>
        <p:blipFill>
          <a:blip r:embed="rId3">
            <a:alphaModFix/>
          </a:blip>
          <a:stretch>
            <a:fillRect/>
          </a:stretch>
        </p:blipFill>
        <p:spPr>
          <a:xfrm>
            <a:off x="152400" y="152400"/>
            <a:ext cx="2895600" cy="4812750"/>
          </a:xfrm>
          <a:prstGeom prst="rect">
            <a:avLst/>
          </a:prstGeom>
          <a:noFill/>
          <a:ln>
            <a:noFill/>
          </a:ln>
        </p:spPr>
      </p:pic>
      <p:pic>
        <p:nvPicPr>
          <p:cNvPr id="753" name="Google Shape;753;p105" title="2.png"/>
          <p:cNvPicPr preferRelativeResize="0"/>
          <p:nvPr/>
        </p:nvPicPr>
        <p:blipFill>
          <a:blip r:embed="rId4">
            <a:alphaModFix/>
          </a:blip>
          <a:stretch>
            <a:fillRect/>
          </a:stretch>
        </p:blipFill>
        <p:spPr>
          <a:xfrm>
            <a:off x="3171625" y="446250"/>
            <a:ext cx="5917649" cy="2299775"/>
          </a:xfrm>
          <a:prstGeom prst="rect">
            <a:avLst/>
          </a:prstGeom>
          <a:noFill/>
          <a:ln>
            <a:noFill/>
          </a:ln>
        </p:spPr>
      </p:pic>
      <p:pic>
        <p:nvPicPr>
          <p:cNvPr id="754" name="Google Shape;754;p105" title="3.png"/>
          <p:cNvPicPr preferRelativeResize="0"/>
          <p:nvPr/>
        </p:nvPicPr>
        <p:blipFill>
          <a:blip r:embed="rId5">
            <a:alphaModFix/>
          </a:blip>
          <a:stretch>
            <a:fillRect/>
          </a:stretch>
        </p:blipFill>
        <p:spPr>
          <a:xfrm>
            <a:off x="3129475" y="2805900"/>
            <a:ext cx="5959801" cy="2209925"/>
          </a:xfrm>
          <a:prstGeom prst="rect">
            <a:avLst/>
          </a:prstGeom>
          <a:noFill/>
          <a:ln>
            <a:noFill/>
          </a:ln>
        </p:spPr>
      </p:pic>
      <p:sp>
        <p:nvSpPr>
          <p:cNvPr id="755" name="Google Shape;755;p105"/>
          <p:cNvSpPr/>
          <p:nvPr/>
        </p:nvSpPr>
        <p:spPr>
          <a:xfrm>
            <a:off x="2877775" y="1915125"/>
            <a:ext cx="375000" cy="152100"/>
          </a:xfrm>
          <a:prstGeom prst="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105"/>
          <p:cNvSpPr/>
          <p:nvPr/>
        </p:nvSpPr>
        <p:spPr>
          <a:xfrm>
            <a:off x="5745400" y="2614300"/>
            <a:ext cx="182400" cy="334500"/>
          </a:xfrm>
          <a:prstGeom prst="down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7" name="Google Shape;757;p105" title="logo unab.png"/>
          <p:cNvPicPr preferRelativeResize="0"/>
          <p:nvPr/>
        </p:nvPicPr>
        <p:blipFill>
          <a:blip r:embed="rId6">
            <a:alphaModFix/>
          </a:blip>
          <a:stretch>
            <a:fillRect/>
          </a:stretch>
        </p:blipFill>
        <p:spPr>
          <a:xfrm>
            <a:off x="8055664" y="-1"/>
            <a:ext cx="885536" cy="481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06" title="4.png"/>
          <p:cNvPicPr preferRelativeResize="0"/>
          <p:nvPr/>
        </p:nvPicPr>
        <p:blipFill>
          <a:blip r:embed="rId3">
            <a:alphaModFix/>
          </a:blip>
          <a:stretch>
            <a:fillRect/>
          </a:stretch>
        </p:blipFill>
        <p:spPr>
          <a:xfrm>
            <a:off x="52400" y="69000"/>
            <a:ext cx="4345325" cy="4175175"/>
          </a:xfrm>
          <a:prstGeom prst="rect">
            <a:avLst/>
          </a:prstGeom>
          <a:noFill/>
          <a:ln>
            <a:noFill/>
          </a:ln>
        </p:spPr>
      </p:pic>
      <p:pic>
        <p:nvPicPr>
          <p:cNvPr id="763" name="Google Shape;763;p106" title="5.png"/>
          <p:cNvPicPr preferRelativeResize="0"/>
          <p:nvPr/>
        </p:nvPicPr>
        <p:blipFill>
          <a:blip r:embed="rId4">
            <a:alphaModFix/>
          </a:blip>
          <a:stretch>
            <a:fillRect/>
          </a:stretch>
        </p:blipFill>
        <p:spPr>
          <a:xfrm>
            <a:off x="4572000" y="1155175"/>
            <a:ext cx="4240649" cy="2654825"/>
          </a:xfrm>
          <a:prstGeom prst="rect">
            <a:avLst/>
          </a:prstGeom>
          <a:noFill/>
          <a:ln>
            <a:noFill/>
          </a:ln>
        </p:spPr>
      </p:pic>
      <p:pic>
        <p:nvPicPr>
          <p:cNvPr id="764" name="Google Shape;764;p106" title="logo unab.png"/>
          <p:cNvPicPr preferRelativeResize="0"/>
          <p:nvPr/>
        </p:nvPicPr>
        <p:blipFill>
          <a:blip r:embed="rId5">
            <a:alphaModFix/>
          </a:blip>
          <a:stretch>
            <a:fillRect/>
          </a:stretch>
        </p:blipFill>
        <p:spPr>
          <a:xfrm>
            <a:off x="7984739" y="229899"/>
            <a:ext cx="885536" cy="481725"/>
          </a:xfrm>
          <a:prstGeom prst="rect">
            <a:avLst/>
          </a:prstGeom>
          <a:noFill/>
          <a:ln>
            <a:noFill/>
          </a:ln>
        </p:spPr>
      </p:pic>
      <p:sp>
        <p:nvSpPr>
          <p:cNvPr id="765" name="Google Shape;765;p106"/>
          <p:cNvSpPr/>
          <p:nvPr/>
        </p:nvSpPr>
        <p:spPr>
          <a:xfrm rot="5398526">
            <a:off x="4222199" y="709437"/>
            <a:ext cx="699600" cy="344400"/>
          </a:xfrm>
          <a:prstGeom prst="bentArrow">
            <a:avLst>
              <a:gd fmla="val 25000" name="adj1"/>
              <a:gd fmla="val 25000" name="adj2"/>
              <a:gd fmla="val 25000" name="adj3"/>
              <a:gd fmla="val 43750" name="adj4"/>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7"/>
          <p:cNvSpPr txBox="1"/>
          <p:nvPr>
            <p:ph type="title"/>
          </p:nvPr>
        </p:nvSpPr>
        <p:spPr>
          <a:xfrm>
            <a:off x="311700" y="445025"/>
            <a:ext cx="3852900" cy="416400"/>
          </a:xfrm>
          <a:prstGeom prst="rect">
            <a:avLst/>
          </a:prstGeom>
          <a:solidFill>
            <a:srgbClr val="20124D"/>
          </a:solidFill>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Clr>
                <a:schemeClr val="dk1"/>
              </a:buClr>
              <a:buSzPct val="79518"/>
              <a:buFont typeface="Arial"/>
              <a:buNone/>
            </a:pPr>
            <a:r>
              <a:rPr b="1" lang="es-419" sz="1383">
                <a:solidFill>
                  <a:schemeClr val="lt1"/>
                </a:solidFill>
                <a:latin typeface="Comfortaa"/>
                <a:ea typeface="Comfortaa"/>
                <a:cs typeface="Comfortaa"/>
                <a:sym typeface="Comfortaa"/>
              </a:rPr>
              <a:t>Implementación de cola de prioridades: </a:t>
            </a:r>
            <a:endParaRPr b="1" sz="1383">
              <a:solidFill>
                <a:schemeClr val="lt1"/>
              </a:solidFill>
              <a:latin typeface="Comfortaa"/>
              <a:ea typeface="Comfortaa"/>
              <a:cs typeface="Comfortaa"/>
              <a:sym typeface="Comfortaa"/>
            </a:endParaRPr>
          </a:p>
          <a:p>
            <a:pPr indent="0" lvl="0" marL="0" rtl="0" algn="l">
              <a:spcBef>
                <a:spcPts val="0"/>
              </a:spcBef>
              <a:spcAft>
                <a:spcPts val="0"/>
              </a:spcAft>
              <a:buNone/>
            </a:pPr>
            <a:r>
              <a:t/>
            </a:r>
            <a:endParaRPr/>
          </a:p>
        </p:txBody>
      </p:sp>
      <p:sp>
        <p:nvSpPr>
          <p:cNvPr id="771" name="Google Shape;771;p107"/>
          <p:cNvSpPr txBox="1"/>
          <p:nvPr>
            <p:ph idx="1" type="body"/>
          </p:nvPr>
        </p:nvSpPr>
        <p:spPr>
          <a:xfrm>
            <a:off x="311700" y="1152475"/>
            <a:ext cx="4126500" cy="3416400"/>
          </a:xfrm>
          <a:prstGeom prst="rect">
            <a:avLst/>
          </a:prstGeom>
          <a:ln cap="flat" cmpd="sng" w="9525">
            <a:solidFill>
              <a:srgbClr val="20124D"/>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vuelo_heap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Pasajero_heap, Vuelo_heap</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008000"/>
                </a:solidFill>
                <a:highlight>
                  <a:srgbClr val="FFFFFF"/>
                </a:highlight>
                <a:latin typeface="Courier New"/>
                <a:ea typeface="Courier New"/>
                <a:cs typeface="Courier New"/>
                <a:sym typeface="Courier New"/>
              </a:rPr>
              <a:t>#  Definimos las prioridades (1 es la más alta)</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P_MOV_REDUCIDA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2</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P_MENOR_SOLO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1</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P_EMBARAZADA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4</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P_NINOS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3</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Sin_prioridad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5</a:t>
            </a:r>
            <a:endParaRPr sz="10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008000"/>
                </a:solidFill>
                <a:highlight>
                  <a:srgbClr val="FFFFFF"/>
                </a:highlight>
                <a:latin typeface="Courier New"/>
                <a:ea typeface="Courier New"/>
                <a:cs typeface="Courier New"/>
                <a:sym typeface="Courier New"/>
              </a:rPr>
              <a:t>#  Creamos un vuelo de ejemplo</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vuelo_madrid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Vuelo_heap(</a:t>
            </a:r>
            <a:r>
              <a:rPr lang="es-419" sz="1050">
                <a:solidFill>
                  <a:srgbClr val="A31515"/>
                </a:solidFill>
                <a:highlight>
                  <a:srgbClr val="FFFFFF"/>
                </a:highlight>
                <a:latin typeface="Courier New"/>
                <a:ea typeface="Courier New"/>
                <a:cs typeface="Courier New"/>
                <a:sym typeface="Courier New"/>
              </a:rPr>
              <a:t>"IB312"</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5</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50</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008000"/>
                </a:solidFill>
                <a:highlight>
                  <a:srgbClr val="FFFFFF"/>
                </a:highlight>
                <a:latin typeface="Courier New"/>
                <a:ea typeface="Courier New"/>
                <a:cs typeface="Courier New"/>
                <a:sym typeface="Courier New"/>
              </a:rPr>
              <a:t>#creamos pasajeros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pasajero1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"Maria"</a:t>
            </a:r>
            <a:r>
              <a:rPr lang="es-419" sz="1050">
                <a:solidFill>
                  <a:srgbClr val="3B3B3B"/>
                </a:solidFill>
                <a:highlight>
                  <a:srgbClr val="FFFFFF"/>
                </a:highlight>
                <a:latin typeface="Courier New"/>
                <a:ea typeface="Courier New"/>
                <a:cs typeface="Courier New"/>
                <a:sym typeface="Courier New"/>
              </a:rPr>
              <a:t>, P_NINOS, </a:t>
            </a:r>
            <a:r>
              <a:rPr lang="es-419" sz="1050">
                <a:solidFill>
                  <a:srgbClr val="098658"/>
                </a:solidFill>
                <a:highlight>
                  <a:srgbClr val="FFFFFF"/>
                </a:highlight>
                <a:latin typeface="Courier New"/>
                <a:ea typeface="Courier New"/>
                <a:cs typeface="Courier New"/>
                <a:sym typeface="Courier New"/>
              </a:rPr>
              <a:t>15</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pasajero2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"Ana"</a:t>
            </a:r>
            <a:r>
              <a:rPr lang="es-419" sz="1050">
                <a:solidFill>
                  <a:srgbClr val="3B3B3B"/>
                </a:solidFill>
                <a:highlight>
                  <a:srgbClr val="FFFFFF"/>
                </a:highlight>
                <a:latin typeface="Courier New"/>
                <a:ea typeface="Courier New"/>
                <a:cs typeface="Courier New"/>
                <a:sym typeface="Courier New"/>
              </a:rPr>
              <a:t>, P_EMBARAZADA, </a:t>
            </a:r>
            <a:r>
              <a:rPr lang="es-419" sz="1050">
                <a:solidFill>
                  <a:srgbClr val="098658"/>
                </a:solidFill>
                <a:highlight>
                  <a:srgbClr val="FFFFFF"/>
                </a:highlight>
                <a:latin typeface="Courier New"/>
                <a:ea typeface="Courier New"/>
                <a:cs typeface="Courier New"/>
                <a:sym typeface="Courier New"/>
              </a:rPr>
              <a:t>20</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pasajero3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"Carlos"</a:t>
            </a:r>
            <a:r>
              <a:rPr lang="es-419" sz="1050">
                <a:solidFill>
                  <a:srgbClr val="3B3B3B"/>
                </a:solidFill>
                <a:highlight>
                  <a:srgbClr val="FFFFFF"/>
                </a:highlight>
                <a:latin typeface="Courier New"/>
                <a:ea typeface="Courier New"/>
                <a:cs typeface="Courier New"/>
                <a:sym typeface="Courier New"/>
              </a:rPr>
              <a:t>, P_MOV_REDUCIDA, </a:t>
            </a:r>
            <a:r>
              <a:rPr lang="es-419" sz="1050">
                <a:solidFill>
                  <a:srgbClr val="098658"/>
                </a:solidFill>
                <a:highlight>
                  <a:srgbClr val="FFFFFF"/>
                </a:highlight>
                <a:latin typeface="Courier New"/>
                <a:ea typeface="Courier New"/>
                <a:cs typeface="Courier New"/>
                <a:sym typeface="Courier New"/>
              </a:rPr>
              <a:t>16</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pasajero4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"David"</a:t>
            </a:r>
            <a:r>
              <a:rPr lang="es-419" sz="1050">
                <a:solidFill>
                  <a:srgbClr val="3B3B3B"/>
                </a:solidFill>
                <a:highlight>
                  <a:srgbClr val="FFFFFF"/>
                </a:highlight>
                <a:latin typeface="Courier New"/>
                <a:ea typeface="Courier New"/>
                <a:cs typeface="Courier New"/>
                <a:sym typeface="Courier New"/>
              </a:rPr>
              <a:t>, P_MENOR_SOLO, </a:t>
            </a:r>
            <a:r>
              <a:rPr lang="es-419" sz="1050">
                <a:solidFill>
                  <a:srgbClr val="098658"/>
                </a:solidFill>
                <a:highlight>
                  <a:srgbClr val="FFFFFF"/>
                </a:highlight>
                <a:latin typeface="Courier New"/>
                <a:ea typeface="Courier New"/>
                <a:cs typeface="Courier New"/>
                <a:sym typeface="Courier New"/>
              </a:rPr>
              <a:t>9</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pasajero5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"Elena"</a:t>
            </a:r>
            <a:r>
              <a:rPr lang="es-419" sz="1050">
                <a:solidFill>
                  <a:srgbClr val="3B3B3B"/>
                </a:solidFill>
                <a:highlight>
                  <a:srgbClr val="FFFFFF"/>
                </a:highlight>
                <a:latin typeface="Courier New"/>
                <a:ea typeface="Courier New"/>
                <a:cs typeface="Courier New"/>
                <a:sym typeface="Courier New"/>
              </a:rPr>
              <a:t>, P_NINOS, </a:t>
            </a:r>
            <a:r>
              <a:rPr lang="es-419" sz="1050">
                <a:solidFill>
                  <a:srgbClr val="098658"/>
                </a:solidFill>
                <a:highlight>
                  <a:srgbClr val="FFFFFF"/>
                </a:highlight>
                <a:latin typeface="Courier New"/>
                <a:ea typeface="Courier New"/>
                <a:cs typeface="Courier New"/>
                <a:sym typeface="Courier New"/>
              </a:rPr>
              <a:t>11</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pasajero6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"Juan"</a:t>
            </a:r>
            <a:r>
              <a:rPr lang="es-419" sz="1050">
                <a:solidFill>
                  <a:srgbClr val="3B3B3B"/>
                </a:solidFill>
                <a:highlight>
                  <a:srgbClr val="FFFFFF"/>
                </a:highlight>
                <a:latin typeface="Courier New"/>
                <a:ea typeface="Courier New"/>
                <a:cs typeface="Courier New"/>
                <a:sym typeface="Courier New"/>
              </a:rPr>
              <a:t>, Sin_prioridad, </a:t>
            </a:r>
            <a:r>
              <a:rPr lang="es-419" sz="1050">
                <a:solidFill>
                  <a:srgbClr val="098658"/>
                </a:solidFill>
                <a:highlight>
                  <a:srgbClr val="FFFFFF"/>
                </a:highlight>
                <a:latin typeface="Courier New"/>
                <a:ea typeface="Courier New"/>
                <a:cs typeface="Courier New"/>
                <a:sym typeface="Courier New"/>
              </a:rPr>
              <a:t>6</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pasajero7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Pasajero_heap(</a:t>
            </a:r>
            <a:r>
              <a:rPr lang="es-419" sz="1050">
                <a:solidFill>
                  <a:srgbClr val="A31515"/>
                </a:solidFill>
                <a:highlight>
                  <a:srgbClr val="FFFFFF"/>
                </a:highlight>
                <a:latin typeface="Courier New"/>
                <a:ea typeface="Courier New"/>
                <a:cs typeface="Courier New"/>
                <a:sym typeface="Courier New"/>
              </a:rPr>
              <a:t>"Sofia"</a:t>
            </a:r>
            <a:r>
              <a:rPr lang="es-419" sz="1050">
                <a:solidFill>
                  <a:srgbClr val="3B3B3B"/>
                </a:solidFill>
                <a:highlight>
                  <a:srgbClr val="FFFFFF"/>
                </a:highlight>
                <a:latin typeface="Courier New"/>
                <a:ea typeface="Courier New"/>
                <a:cs typeface="Courier New"/>
                <a:sym typeface="Courier New"/>
              </a:rPr>
              <a:t>, Sin_prioridad, </a:t>
            </a:r>
            <a:r>
              <a:rPr lang="es-419" sz="1050">
                <a:solidFill>
                  <a:srgbClr val="098658"/>
                </a:solidFill>
                <a:highlight>
                  <a:srgbClr val="FFFFFF"/>
                </a:highlight>
                <a:latin typeface="Courier New"/>
                <a:ea typeface="Courier New"/>
                <a:cs typeface="Courier New"/>
                <a:sym typeface="Courier New"/>
              </a:rPr>
              <a:t>8</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772" name="Google Shape;772;p107"/>
          <p:cNvSpPr txBox="1"/>
          <p:nvPr/>
        </p:nvSpPr>
        <p:spPr>
          <a:xfrm>
            <a:off x="4572000" y="820775"/>
            <a:ext cx="4395900" cy="4235700"/>
          </a:xfrm>
          <a:prstGeom prst="rect">
            <a:avLst/>
          </a:prstGeom>
          <a:noFill/>
          <a:ln cap="flat" cmpd="sng" w="9525">
            <a:solidFill>
              <a:srgbClr val="20124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950">
                <a:solidFill>
                  <a:srgbClr val="008000"/>
                </a:solidFill>
                <a:highlight>
                  <a:srgbClr val="FFFFFF"/>
                </a:highlight>
                <a:latin typeface="Courier New"/>
                <a:ea typeface="Courier New"/>
                <a:cs typeface="Courier New"/>
                <a:sym typeface="Courier New"/>
              </a:rPr>
              <a:t>#agregamos pasajeros</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(vuelo_madrid.agregar_pasajero_prioridad(pasajero1))</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(vuelo_madrid.agregar_pasajero_prioridad(pasajero2))</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(vuelo_madrid.agregar_pasajero_prioridad(pasajero3))</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(vuelo_madrid.agregar_pasajero_prioridad(pasajero4))</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(vuelo_madrid.agregar_pasajero_prioridad(pasajero5))</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(vuelo_madrid.agregar_pasajero_prioridad(pasajero6))</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(vuelo_madrid.agregar_pasajero_prioridad(pasajero7))</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a:t>
            </a:r>
            <a:r>
              <a:rPr lang="es-419" sz="950">
                <a:solidFill>
                  <a:srgbClr val="A31515"/>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t>
            </a:r>
            <a:r>
              <a:rPr lang="es-419" sz="950">
                <a:solidFill>
                  <a:schemeClr val="dk1"/>
                </a:solidFill>
                <a:highlight>
                  <a:srgbClr val="FFFFFF"/>
                </a:highlight>
                <a:latin typeface="Courier New"/>
                <a:ea typeface="Courier New"/>
                <a:cs typeface="Courier New"/>
                <a:sym typeface="Courier New"/>
              </a:rPr>
              <a:t>*</a:t>
            </a:r>
            <a:r>
              <a:rPr lang="es-419" sz="950">
                <a:solidFill>
                  <a:srgbClr val="3B3B3B"/>
                </a:solidFill>
                <a:highlight>
                  <a:srgbClr val="FFFFFF"/>
                </a:highlight>
                <a:latin typeface="Courier New"/>
                <a:ea typeface="Courier New"/>
                <a:cs typeface="Courier New"/>
                <a:sym typeface="Courier New"/>
              </a:rPr>
              <a:t> </a:t>
            </a:r>
            <a:r>
              <a:rPr lang="es-419" sz="950">
                <a:solidFill>
                  <a:srgbClr val="098658"/>
                </a:solidFill>
                <a:highlight>
                  <a:srgbClr val="FFFFFF"/>
                </a:highlight>
                <a:latin typeface="Courier New"/>
                <a:ea typeface="Courier New"/>
                <a:cs typeface="Courier New"/>
                <a:sym typeface="Courier New"/>
              </a:rPr>
              <a:t>20</a:t>
            </a:r>
            <a:r>
              <a:rPr lang="es-419" sz="950">
                <a:solidFill>
                  <a:srgbClr val="3B3B3B"/>
                </a:solidFill>
                <a:highlight>
                  <a:srgbClr val="FFFFFF"/>
                </a:highlight>
                <a:latin typeface="Courier New"/>
                <a:ea typeface="Courier New"/>
                <a:cs typeface="Courier New"/>
                <a:sym typeface="Courier New"/>
              </a:rPr>
              <a:t>)</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008000"/>
                </a:solidFill>
                <a:highlight>
                  <a:srgbClr val="FFFFFF"/>
                </a:highlight>
                <a:latin typeface="Courier New"/>
                <a:ea typeface="Courier New"/>
                <a:cs typeface="Courier New"/>
                <a:sym typeface="Courier New"/>
              </a:rPr>
              <a:t># Cuando llamas al siguiente pasajero, salen por orden de prioridad (1, 2, 3, 4, 5)</a:t>
            </a:r>
            <a:endParaRPr sz="9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795E26"/>
                </a:solidFill>
                <a:highlight>
                  <a:srgbClr val="FFFFFF"/>
                </a:highlight>
                <a:latin typeface="Courier New"/>
                <a:ea typeface="Courier New"/>
                <a:cs typeface="Courier New"/>
                <a:sym typeface="Courier New"/>
              </a:rPr>
              <a:t>print</a:t>
            </a:r>
            <a:r>
              <a:rPr lang="es-419" sz="950">
                <a:solidFill>
                  <a:srgbClr val="3B3B3B"/>
                </a:solidFill>
                <a:highlight>
                  <a:srgbClr val="FFFFFF"/>
                </a:highlight>
                <a:latin typeface="Courier New"/>
                <a:ea typeface="Courier New"/>
                <a:cs typeface="Courier New"/>
                <a:sym typeface="Courier New"/>
              </a:rPr>
              <a:t>(vuelo_madrid.llamar_siguiente_pasajero())</a:t>
            </a:r>
            <a:endParaRPr sz="9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pic>
        <p:nvPicPr>
          <p:cNvPr id="773" name="Google Shape;773;p107" title="logo unab.png"/>
          <p:cNvPicPr preferRelativeResize="0"/>
          <p:nvPr/>
        </p:nvPicPr>
        <p:blipFill>
          <a:blip r:embed="rId3">
            <a:alphaModFix/>
          </a:blip>
          <a:stretch>
            <a:fillRect/>
          </a:stretch>
        </p:blipFill>
        <p:spPr>
          <a:xfrm>
            <a:off x="8082314" y="128574"/>
            <a:ext cx="885536" cy="481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108" title="heap1.png"/>
          <p:cNvPicPr preferRelativeResize="0"/>
          <p:nvPr/>
        </p:nvPicPr>
        <p:blipFill>
          <a:blip r:embed="rId3">
            <a:alphaModFix/>
          </a:blip>
          <a:stretch>
            <a:fillRect/>
          </a:stretch>
        </p:blipFill>
        <p:spPr>
          <a:xfrm>
            <a:off x="70925" y="152400"/>
            <a:ext cx="7439375" cy="4549300"/>
          </a:xfrm>
          <a:prstGeom prst="rect">
            <a:avLst/>
          </a:prstGeom>
          <a:noFill/>
          <a:ln>
            <a:noFill/>
          </a:ln>
        </p:spPr>
      </p:pic>
      <p:pic>
        <p:nvPicPr>
          <p:cNvPr id="779" name="Google Shape;779;p108" title="logo unab.png"/>
          <p:cNvPicPr preferRelativeResize="0"/>
          <p:nvPr/>
        </p:nvPicPr>
        <p:blipFill>
          <a:blip r:embed="rId4">
            <a:alphaModFix/>
          </a:blip>
          <a:stretch>
            <a:fillRect/>
          </a:stretch>
        </p:blipFill>
        <p:spPr>
          <a:xfrm>
            <a:off x="7863050" y="128575"/>
            <a:ext cx="1104800" cy="601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9"/>
          <p:cNvSpPr txBox="1"/>
          <p:nvPr>
            <p:ph type="title"/>
          </p:nvPr>
        </p:nvSpPr>
        <p:spPr>
          <a:xfrm>
            <a:off x="311700" y="445025"/>
            <a:ext cx="2302500" cy="572700"/>
          </a:xfrm>
          <a:prstGeom prst="rect">
            <a:avLst/>
          </a:prstGeom>
          <a:solidFill>
            <a:srgbClr val="20124D"/>
          </a:solidFill>
        </p:spPr>
        <p:txBody>
          <a:bodyPr anchorCtr="0" anchor="ctr" bIns="91425" lIns="91425" spcFirstLastPara="1" rIns="91425" wrap="square" tIns="91425">
            <a:normAutofit/>
          </a:bodyPr>
          <a:lstStyle/>
          <a:p>
            <a:pPr indent="0" lvl="0" marL="0" rtl="0" algn="ctr">
              <a:spcBef>
                <a:spcPts val="0"/>
              </a:spcBef>
              <a:spcAft>
                <a:spcPts val="0"/>
              </a:spcAft>
              <a:buNone/>
            </a:pPr>
            <a:r>
              <a:rPr b="1" lang="es-419" sz="1200">
                <a:solidFill>
                  <a:schemeClr val="lt1"/>
                </a:solidFill>
                <a:latin typeface="Comfortaa"/>
                <a:ea typeface="Comfortaa"/>
                <a:cs typeface="Comfortaa"/>
                <a:sym typeface="Comfortaa"/>
              </a:rPr>
              <a:t>Implementación: Grafos</a:t>
            </a:r>
            <a:endParaRPr b="1" sz="1200">
              <a:solidFill>
                <a:schemeClr val="lt1"/>
              </a:solidFill>
              <a:latin typeface="Comfortaa"/>
              <a:ea typeface="Comfortaa"/>
              <a:cs typeface="Comfortaa"/>
              <a:sym typeface="Comfortaa"/>
            </a:endParaRPr>
          </a:p>
        </p:txBody>
      </p:sp>
      <p:sp>
        <p:nvSpPr>
          <p:cNvPr id="785" name="Google Shape;785;p109"/>
          <p:cNvSpPr txBox="1"/>
          <p:nvPr>
            <p:ph idx="1" type="body"/>
          </p:nvPr>
        </p:nvSpPr>
        <p:spPr>
          <a:xfrm>
            <a:off x="311700" y="1114625"/>
            <a:ext cx="8321700" cy="38808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104761"/>
              <a:buFont typeface="Arial"/>
              <a:buNone/>
            </a:pPr>
            <a:r>
              <a:rPr lang="es-419" sz="1050">
                <a:solidFill>
                  <a:srgbClr val="AF00DB"/>
                </a:solidFill>
                <a:highlight>
                  <a:srgbClr val="FFFFFF"/>
                </a:highlight>
                <a:latin typeface="Courier New"/>
                <a:ea typeface="Courier New"/>
                <a:cs typeface="Courier New"/>
                <a:sym typeface="Courier New"/>
              </a:rPr>
              <a:t>from</a:t>
            </a:r>
            <a:r>
              <a:rPr lang="es-419" sz="1050">
                <a:solidFill>
                  <a:srgbClr val="3B3B3B"/>
                </a:solidFill>
                <a:highlight>
                  <a:srgbClr val="FFFFFF"/>
                </a:highlight>
                <a:latin typeface="Courier New"/>
                <a:ea typeface="Courier New"/>
                <a:cs typeface="Courier New"/>
                <a:sym typeface="Courier New"/>
              </a:rPr>
              <a:t> grafos_conexiones </a:t>
            </a:r>
            <a:r>
              <a:rPr lang="es-419" sz="1050">
                <a:solidFill>
                  <a:srgbClr val="AF00DB"/>
                </a:solidFill>
                <a:highlight>
                  <a:srgbClr val="FFFFFF"/>
                </a:highlight>
                <a:latin typeface="Courier New"/>
                <a:ea typeface="Courier New"/>
                <a:cs typeface="Courier New"/>
                <a:sym typeface="Courier New"/>
              </a:rPr>
              <a:t>import</a:t>
            </a:r>
            <a:r>
              <a:rPr lang="es-419" sz="1050">
                <a:solidFill>
                  <a:srgbClr val="3B3B3B"/>
                </a:solidFill>
                <a:highlight>
                  <a:srgbClr val="FFFFFF"/>
                </a:highlight>
                <a:latin typeface="Courier New"/>
                <a:ea typeface="Courier New"/>
                <a:cs typeface="Courier New"/>
                <a:sym typeface="Courier New"/>
              </a:rPr>
              <a:t> GrafoVuelos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008000"/>
                </a:solidFill>
                <a:highlight>
                  <a:srgbClr val="FFFFFF"/>
                </a:highlight>
                <a:latin typeface="Courier New"/>
                <a:ea typeface="Courier New"/>
                <a:cs typeface="Courier New"/>
                <a:sym typeface="Courier New"/>
              </a:rPr>
              <a:t># --- Ejemplo de Uso con Vuelos Reales ---</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red_vuelos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GrafoVuelos()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008000"/>
                </a:solidFill>
                <a:highlight>
                  <a:srgbClr val="FFFFFF"/>
                </a:highlight>
                <a:latin typeface="Courier New"/>
                <a:ea typeface="Courier New"/>
                <a:cs typeface="Courier New"/>
                <a:sym typeface="Courier New"/>
              </a:rPr>
              <a:t># 1. Agregar aeropuertos importantes (nodos)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aeropuertos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'CDG'</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'FRA'</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'AMS'</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'JFK'</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'DXB'</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AF00DB"/>
                </a:solidFill>
                <a:highlight>
                  <a:srgbClr val="FFFFFF"/>
                </a:highlight>
                <a:latin typeface="Courier New"/>
                <a:ea typeface="Courier New"/>
                <a:cs typeface="Courier New"/>
                <a:sym typeface="Courier New"/>
              </a:rPr>
              <a:t>for</a:t>
            </a:r>
            <a:r>
              <a:rPr lang="es-419" sz="1050">
                <a:solidFill>
                  <a:srgbClr val="3B3B3B"/>
                </a:solidFill>
                <a:highlight>
                  <a:srgbClr val="FFFFFF"/>
                </a:highlight>
                <a:latin typeface="Courier New"/>
                <a:ea typeface="Courier New"/>
                <a:cs typeface="Courier New"/>
                <a:sym typeface="Courier New"/>
              </a:rPr>
              <a:t> aeropuerto </a:t>
            </a:r>
            <a:r>
              <a:rPr lang="es-419" sz="1050">
                <a:solidFill>
                  <a:srgbClr val="AF00DB"/>
                </a:solidFill>
                <a:highlight>
                  <a:srgbClr val="FFFFFF"/>
                </a:highlight>
                <a:latin typeface="Courier New"/>
                <a:ea typeface="Courier New"/>
                <a:cs typeface="Courier New"/>
                <a:sym typeface="Courier New"/>
              </a:rPr>
              <a:t>in</a:t>
            </a:r>
            <a:r>
              <a:rPr lang="es-419" sz="1050">
                <a:solidFill>
                  <a:srgbClr val="3B3B3B"/>
                </a:solidFill>
                <a:highlight>
                  <a:srgbClr val="FFFFFF"/>
                </a:highlight>
                <a:latin typeface="Courier New"/>
                <a:ea typeface="Courier New"/>
                <a:cs typeface="Courier New"/>
                <a:sym typeface="Courier New"/>
              </a:rPr>
              <a:t> aeropuertos: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s-419" sz="1050">
                <a:solidFill>
                  <a:srgbClr val="3B3B3B"/>
                </a:solidFill>
                <a:highlight>
                  <a:srgbClr val="FFFFFF"/>
                </a:highlight>
                <a:latin typeface="Courier New"/>
                <a:ea typeface="Courier New"/>
                <a:cs typeface="Courier New"/>
                <a:sym typeface="Courier New"/>
              </a:rPr>
              <a:t>    red_vuelos.agregar_aeropuerto(aeropuerto)</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 2. Agregar rutas (aristas) basadas en conexiones comunes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1.15</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Madrid a Barcelona</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2.20</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Madrid a Londres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'JFK'</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8</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Madrid a Nueva York</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2.20</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Barcelona a Londres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'AMS'</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2.15</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Barcelona a Amsterdam</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'JFK'</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8</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Londres a Nueva York</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'DXB'</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7</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Londres a Dubai</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'JFK'</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'LHR'</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7.20</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Nueva York a Londres (Vuelo de vuelta)</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'FRA'</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'DXB'</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6.20</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Frankfurt a Dubai</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50">
                <a:solidFill>
                  <a:srgbClr val="3B3B3B"/>
                </a:solidFill>
                <a:highlight>
                  <a:srgbClr val="FFFFFF"/>
                </a:highlight>
                <a:latin typeface="Courier New"/>
                <a:ea typeface="Courier New"/>
                <a:cs typeface="Courier New"/>
                <a:sym typeface="Courier New"/>
              </a:rPr>
              <a:t>red_vuelos.agregar_vuelo_directo(</a:t>
            </a:r>
            <a:r>
              <a:rPr lang="es-419" sz="1050">
                <a:solidFill>
                  <a:srgbClr val="A31515"/>
                </a:solidFill>
                <a:highlight>
                  <a:srgbClr val="FFFFFF"/>
                </a:highlight>
                <a:latin typeface="Courier New"/>
                <a:ea typeface="Courier New"/>
                <a:cs typeface="Courier New"/>
                <a:sym typeface="Courier New"/>
              </a:rPr>
              <a:t>'AMS'</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'CDG'</a:t>
            </a:r>
            <a:r>
              <a:rPr lang="es-419" sz="1050">
                <a:solidFill>
                  <a:srgbClr val="3B3B3B"/>
                </a:solidFill>
                <a:highlight>
                  <a:srgbClr val="FFFFFF"/>
                </a:highlight>
                <a:latin typeface="Courier New"/>
                <a:ea typeface="Courier New"/>
                <a:cs typeface="Courier New"/>
                <a:sym typeface="Courier New"/>
              </a:rPr>
              <a:t>, </a:t>
            </a:r>
            <a:r>
              <a:rPr lang="es-419" sz="1050">
                <a:solidFill>
                  <a:srgbClr val="098658"/>
                </a:solidFill>
                <a:highlight>
                  <a:srgbClr val="FFFFFF"/>
                </a:highlight>
                <a:latin typeface="Courier New"/>
                <a:ea typeface="Courier New"/>
                <a:cs typeface="Courier New"/>
                <a:sym typeface="Courier New"/>
              </a:rPr>
              <a:t>1.15</a:t>
            </a:r>
            <a:r>
              <a:rPr lang="es-419" sz="1050">
                <a:solidFill>
                  <a:srgbClr val="3B3B3B"/>
                </a:solidFill>
                <a:highlight>
                  <a:srgbClr val="FFFFFF"/>
                </a:highlight>
                <a:latin typeface="Courier New"/>
                <a:ea typeface="Courier New"/>
                <a:cs typeface="Courier New"/>
                <a:sym typeface="Courier New"/>
              </a:rPr>
              <a:t>) </a:t>
            </a:r>
            <a:r>
              <a:rPr lang="es-419" sz="1050">
                <a:solidFill>
                  <a:srgbClr val="008000"/>
                </a:solidFill>
                <a:highlight>
                  <a:srgbClr val="FFFFFF"/>
                </a:highlight>
                <a:latin typeface="Courier New"/>
                <a:ea typeface="Courier New"/>
                <a:cs typeface="Courier New"/>
                <a:sym typeface="Courier New"/>
              </a:rPr>
              <a:t># Amsterdam a Paris</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786" name="Google Shape;786;p109" title="logo unab.png"/>
          <p:cNvPicPr preferRelativeResize="0"/>
          <p:nvPr/>
        </p:nvPicPr>
        <p:blipFill>
          <a:blip r:embed="rId3">
            <a:alphaModFix/>
          </a:blip>
          <a:stretch>
            <a:fillRect/>
          </a:stretch>
        </p:blipFill>
        <p:spPr>
          <a:xfrm>
            <a:off x="7863050" y="128575"/>
            <a:ext cx="1104800" cy="601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0"/>
          <p:cNvSpPr txBox="1"/>
          <p:nvPr>
            <p:ph idx="1" type="body"/>
          </p:nvPr>
        </p:nvSpPr>
        <p:spPr>
          <a:xfrm>
            <a:off x="311700" y="567450"/>
            <a:ext cx="8520600" cy="4418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red_vuelos.imprimir_rutas()</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EE0000"/>
                </a:solidFill>
                <a:highlight>
                  <a:srgbClr val="FFFFFF"/>
                </a:highlight>
                <a:latin typeface="Courier New"/>
                <a:ea typeface="Courier New"/>
                <a:cs typeface="Courier New"/>
                <a:sym typeface="Courier New"/>
              </a:rPr>
              <a:t>\n</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a:t>
            </a:r>
            <a:r>
              <a:rPr lang="es-419" sz="1050">
                <a:solidFill>
                  <a:schemeClr val="dk1"/>
                </a:solidFill>
                <a:highlight>
                  <a:srgbClr val="FFFFFF"/>
                </a:highlight>
                <a:latin typeface="Courier New"/>
                <a:ea typeface="Courier New"/>
                <a:cs typeface="Courier New"/>
                <a:sym typeface="Courier New"/>
              </a:rPr>
              <a:t>*</a:t>
            </a:r>
            <a:r>
              <a:rPr lang="es-419" sz="1050">
                <a:solidFill>
                  <a:srgbClr val="098658"/>
                </a:solidFill>
                <a:highlight>
                  <a:srgbClr val="FFFFFF"/>
                </a:highlight>
                <a:latin typeface="Courier New"/>
                <a:ea typeface="Courier New"/>
                <a:cs typeface="Courier New"/>
                <a:sym typeface="Courier New"/>
              </a:rPr>
              <a:t>40</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008000"/>
                </a:solidFill>
                <a:highlight>
                  <a:srgbClr val="FFFFFF"/>
                </a:highlight>
                <a:latin typeface="Courier New"/>
                <a:ea typeface="Courier New"/>
                <a:cs typeface="Courier New"/>
                <a:sym typeface="Courier New"/>
              </a:rPr>
              <a:t>#Buscar la ruta óptima (menos escalas) de Madrid (MAD) a Dubai (DXB)</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ruta_bfs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red_vuelos.buscar_ruta_bfs(</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'DXB'</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"Ruta óptima (BFS/Menos escalas) MAD a DXB: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ruta_bfs</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EE0000"/>
                </a:solidFill>
                <a:highlight>
                  <a:srgbClr val="FFFFFF"/>
                </a:highlight>
                <a:latin typeface="Courier New"/>
                <a:ea typeface="Courier New"/>
                <a:cs typeface="Courier New"/>
                <a:sym typeface="Courier New"/>
              </a:rPr>
              <a:t>\n</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a:t>
            </a:r>
            <a:r>
              <a:rPr lang="es-419" sz="1050">
                <a:solidFill>
                  <a:schemeClr val="dk1"/>
                </a:solidFill>
                <a:highlight>
                  <a:srgbClr val="FFFFFF"/>
                </a:highlight>
                <a:latin typeface="Courier New"/>
                <a:ea typeface="Courier New"/>
                <a:cs typeface="Courier New"/>
                <a:sym typeface="Courier New"/>
              </a:rPr>
              <a:t>*</a:t>
            </a:r>
            <a:r>
              <a:rPr lang="es-419" sz="1050">
                <a:solidFill>
                  <a:srgbClr val="098658"/>
                </a:solidFill>
                <a:highlight>
                  <a:srgbClr val="FFFFFF"/>
                </a:highlight>
                <a:latin typeface="Courier New"/>
                <a:ea typeface="Courier New"/>
                <a:cs typeface="Courier New"/>
                <a:sym typeface="Courier New"/>
              </a:rPr>
              <a:t>40</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008000"/>
                </a:solidFill>
                <a:highlight>
                  <a:srgbClr val="FFFFFF"/>
                </a:highlight>
                <a:latin typeface="Courier New"/>
                <a:ea typeface="Courier New"/>
                <a:cs typeface="Courier New"/>
                <a:sym typeface="Courier New"/>
              </a:rPr>
              <a:t># Buscar cualquier ruta de Barcelona (BCN) a Paris (CDG)</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ruta_dfs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red_vuelos.buscar_ruta_dfs(</a:t>
            </a:r>
            <a:r>
              <a:rPr lang="es-419" sz="1050">
                <a:solidFill>
                  <a:srgbClr val="A31515"/>
                </a:solidFill>
                <a:highlight>
                  <a:srgbClr val="FFFFFF"/>
                </a:highlight>
                <a:latin typeface="Courier New"/>
                <a:ea typeface="Courier New"/>
                <a:cs typeface="Courier New"/>
                <a:sym typeface="Courier New"/>
              </a:rPr>
              <a:t>'BCN'</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'CDG'</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"Ruta DFS BCN a CDG: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ruta_dfs</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EE0000"/>
                </a:solidFill>
                <a:highlight>
                  <a:srgbClr val="FFFFFF"/>
                </a:highlight>
                <a:latin typeface="Courier New"/>
                <a:ea typeface="Courier New"/>
                <a:cs typeface="Courier New"/>
                <a:sym typeface="Courier New"/>
              </a:rPr>
              <a:t>\n</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a:t>
            </a:r>
            <a:r>
              <a:rPr lang="es-419" sz="1050">
                <a:solidFill>
                  <a:schemeClr val="dk1"/>
                </a:solidFill>
                <a:highlight>
                  <a:srgbClr val="FFFFFF"/>
                </a:highlight>
                <a:latin typeface="Courier New"/>
                <a:ea typeface="Courier New"/>
                <a:cs typeface="Courier New"/>
                <a:sym typeface="Courier New"/>
              </a:rPr>
              <a:t>*</a:t>
            </a:r>
            <a:r>
              <a:rPr lang="es-419" sz="1050">
                <a:solidFill>
                  <a:srgbClr val="098658"/>
                </a:solidFill>
                <a:highlight>
                  <a:srgbClr val="FFFFFF"/>
                </a:highlight>
                <a:latin typeface="Courier New"/>
                <a:ea typeface="Courier New"/>
                <a:cs typeface="Courier New"/>
                <a:sym typeface="Courier New"/>
              </a:rPr>
              <a:t>40</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008000"/>
                </a:solidFill>
                <a:highlight>
                  <a:srgbClr val="FFFFFF"/>
                </a:highlight>
                <a:latin typeface="Courier New"/>
                <a:ea typeface="Courier New"/>
                <a:cs typeface="Courier New"/>
                <a:sym typeface="Courier New"/>
              </a:rPr>
              <a:t># Intento de ruta inexistente</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3B3B3B"/>
                </a:solidFill>
                <a:highlight>
                  <a:srgbClr val="FFFFFF"/>
                </a:highlight>
                <a:latin typeface="Courier New"/>
                <a:ea typeface="Courier New"/>
                <a:cs typeface="Courier New"/>
                <a:sym typeface="Courier New"/>
              </a:rPr>
              <a:t>ruta_inexistente </a:t>
            </a:r>
            <a:r>
              <a:rPr lang="es-419" sz="1050">
                <a:solidFill>
                  <a:schemeClr val="dk1"/>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 red_vuelos.buscar_ruta_bfs(</a:t>
            </a:r>
            <a:r>
              <a:rPr lang="es-419" sz="1050">
                <a:solidFill>
                  <a:srgbClr val="A31515"/>
                </a:solidFill>
                <a:highlight>
                  <a:srgbClr val="FFFFFF"/>
                </a:highlight>
                <a:latin typeface="Courier New"/>
                <a:ea typeface="Courier New"/>
                <a:cs typeface="Courier New"/>
                <a:sym typeface="Courier New"/>
              </a:rPr>
              <a:t>'CDG'</a:t>
            </a:r>
            <a:r>
              <a:rPr lang="es-419" sz="1050">
                <a:solidFill>
                  <a:srgbClr val="3B3B3B"/>
                </a:solidFill>
                <a:highlight>
                  <a:srgbClr val="FFFFFF"/>
                </a:highlight>
                <a:latin typeface="Courier New"/>
                <a:ea typeface="Courier New"/>
                <a:cs typeface="Courier New"/>
                <a:sym typeface="Courier New"/>
              </a:rPr>
              <a:t>, </a:t>
            </a:r>
            <a:r>
              <a:rPr lang="es-419" sz="1050">
                <a:solidFill>
                  <a:srgbClr val="A31515"/>
                </a:solidFill>
                <a:highlight>
                  <a:srgbClr val="FFFFFF"/>
                </a:highlight>
                <a:latin typeface="Courier New"/>
                <a:ea typeface="Courier New"/>
                <a:cs typeface="Courier New"/>
                <a:sym typeface="Courier New"/>
              </a:rPr>
              <a:t>'MAD'</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95E26"/>
                </a:solidFill>
                <a:highlight>
                  <a:srgbClr val="FFFFFF"/>
                </a:highlight>
                <a:latin typeface="Courier New"/>
                <a:ea typeface="Courier New"/>
                <a:cs typeface="Courier New"/>
                <a:sym typeface="Courier New"/>
              </a:rPr>
              <a:t>print</a:t>
            </a:r>
            <a:r>
              <a:rPr lang="es-419" sz="1050">
                <a:solidFill>
                  <a:srgbClr val="3B3B3B"/>
                </a:solidFill>
                <a:highlight>
                  <a:srgbClr val="FFFFFF"/>
                </a:highlight>
                <a:latin typeface="Courier New"/>
                <a:ea typeface="Courier New"/>
                <a:cs typeface="Courier New"/>
                <a:sym typeface="Courier New"/>
              </a:rPr>
              <a:t>(</a:t>
            </a:r>
            <a:r>
              <a:rPr lang="es-419" sz="1050">
                <a:solidFill>
                  <a:srgbClr val="0000FF"/>
                </a:solidFill>
                <a:highlight>
                  <a:srgbClr val="FFFFFF"/>
                </a:highlight>
                <a:latin typeface="Courier New"/>
                <a:ea typeface="Courier New"/>
                <a:cs typeface="Courier New"/>
                <a:sym typeface="Courier New"/>
              </a:rPr>
              <a:t>f</a:t>
            </a:r>
            <a:r>
              <a:rPr lang="es-419" sz="1050">
                <a:solidFill>
                  <a:srgbClr val="A31515"/>
                </a:solidFill>
                <a:highlight>
                  <a:srgbClr val="FFFFFF"/>
                </a:highlight>
                <a:latin typeface="Courier New"/>
                <a:ea typeface="Courier New"/>
                <a:cs typeface="Courier New"/>
                <a:sym typeface="Courier New"/>
              </a:rPr>
              <a:t>"Ruta CDG a MAD: </a:t>
            </a:r>
            <a:r>
              <a:rPr lang="es-419" sz="1050">
                <a:solidFill>
                  <a:srgbClr val="0000FF"/>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ruta_inexistente</a:t>
            </a:r>
            <a:r>
              <a:rPr lang="es-419" sz="1050">
                <a:solidFill>
                  <a:srgbClr val="0000FF"/>
                </a:solidFill>
                <a:highlight>
                  <a:srgbClr val="FFFFFF"/>
                </a:highlight>
                <a:latin typeface="Courier New"/>
                <a:ea typeface="Courier New"/>
                <a:cs typeface="Courier New"/>
                <a:sym typeface="Courier New"/>
              </a:rPr>
              <a:t>}</a:t>
            </a:r>
            <a:r>
              <a:rPr lang="es-419" sz="1050">
                <a:solidFill>
                  <a:srgbClr val="A31515"/>
                </a:solidFill>
                <a:highlight>
                  <a:srgbClr val="FFFFFF"/>
                </a:highlight>
                <a:latin typeface="Courier New"/>
                <a:ea typeface="Courier New"/>
                <a:cs typeface="Courier New"/>
                <a:sym typeface="Courier New"/>
              </a:rPr>
              <a:t>"</a:t>
            </a:r>
            <a:r>
              <a:rPr lang="es-419" sz="1050">
                <a:solidFill>
                  <a:srgbClr val="3B3B3B"/>
                </a:solidFill>
                <a:highlight>
                  <a:srgbClr val="FFFFFF"/>
                </a:highlight>
                <a:latin typeface="Courier New"/>
                <a:ea typeface="Courier New"/>
                <a:cs typeface="Courier New"/>
                <a:sym typeface="Courier New"/>
              </a:rPr>
              <a:t>)</a:t>
            </a:r>
            <a:endParaRPr sz="105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792" name="Google Shape;792;p110" title="logo unab.png"/>
          <p:cNvPicPr preferRelativeResize="0"/>
          <p:nvPr/>
        </p:nvPicPr>
        <p:blipFill>
          <a:blip r:embed="rId3">
            <a:alphaModFix/>
          </a:blip>
          <a:stretch>
            <a:fillRect/>
          </a:stretch>
        </p:blipFill>
        <p:spPr>
          <a:xfrm>
            <a:off x="7863050" y="128575"/>
            <a:ext cx="1104800" cy="601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111" title="logo unab.png"/>
          <p:cNvPicPr preferRelativeResize="0"/>
          <p:nvPr/>
        </p:nvPicPr>
        <p:blipFill>
          <a:blip r:embed="rId3">
            <a:alphaModFix/>
          </a:blip>
          <a:stretch>
            <a:fillRect/>
          </a:stretch>
        </p:blipFill>
        <p:spPr>
          <a:xfrm>
            <a:off x="7863050" y="128575"/>
            <a:ext cx="1104800" cy="601000"/>
          </a:xfrm>
          <a:prstGeom prst="rect">
            <a:avLst/>
          </a:prstGeom>
          <a:noFill/>
          <a:ln>
            <a:noFill/>
          </a:ln>
        </p:spPr>
      </p:pic>
      <p:pic>
        <p:nvPicPr>
          <p:cNvPr id="798" name="Google Shape;798;p111" title="grafos1.png"/>
          <p:cNvPicPr preferRelativeResize="0"/>
          <p:nvPr/>
        </p:nvPicPr>
        <p:blipFill>
          <a:blip r:embed="rId4">
            <a:alphaModFix/>
          </a:blip>
          <a:stretch>
            <a:fillRect/>
          </a:stretch>
        </p:blipFill>
        <p:spPr>
          <a:xfrm>
            <a:off x="111850" y="405750"/>
            <a:ext cx="3785200" cy="2026200"/>
          </a:xfrm>
          <a:prstGeom prst="rect">
            <a:avLst/>
          </a:prstGeom>
          <a:noFill/>
          <a:ln>
            <a:noFill/>
          </a:ln>
        </p:spPr>
      </p:pic>
      <p:pic>
        <p:nvPicPr>
          <p:cNvPr id="799" name="Google Shape;799;p111" title="grafos2.png"/>
          <p:cNvPicPr preferRelativeResize="0"/>
          <p:nvPr/>
        </p:nvPicPr>
        <p:blipFill>
          <a:blip r:embed="rId5">
            <a:alphaModFix/>
          </a:blip>
          <a:stretch>
            <a:fillRect/>
          </a:stretch>
        </p:blipFill>
        <p:spPr>
          <a:xfrm>
            <a:off x="4235975" y="1814225"/>
            <a:ext cx="4850900" cy="2522700"/>
          </a:xfrm>
          <a:prstGeom prst="rect">
            <a:avLst/>
          </a:prstGeom>
          <a:noFill/>
          <a:ln>
            <a:noFill/>
          </a:ln>
        </p:spPr>
      </p:pic>
      <p:sp>
        <p:nvSpPr>
          <p:cNvPr id="800" name="Google Shape;800;p111"/>
          <p:cNvSpPr txBox="1"/>
          <p:nvPr/>
        </p:nvSpPr>
        <p:spPr>
          <a:xfrm>
            <a:off x="0" y="0"/>
            <a:ext cx="37851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 1. Agregar aeropuertos importantes (nodos)</a:t>
            </a:r>
            <a:endParaRPr sz="1050">
              <a:solidFill>
                <a:srgbClr val="008000"/>
              </a:solidFill>
              <a:highlight>
                <a:srgbClr val="FFFFFF"/>
              </a:highlight>
              <a:latin typeface="Courier New"/>
              <a:ea typeface="Courier New"/>
              <a:cs typeface="Courier New"/>
              <a:sym typeface="Courier New"/>
            </a:endParaRPr>
          </a:p>
        </p:txBody>
      </p:sp>
      <p:sp>
        <p:nvSpPr>
          <p:cNvPr id="801" name="Google Shape;801;p111"/>
          <p:cNvSpPr txBox="1"/>
          <p:nvPr/>
        </p:nvSpPr>
        <p:spPr>
          <a:xfrm>
            <a:off x="4116850" y="1347650"/>
            <a:ext cx="4851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050">
                <a:solidFill>
                  <a:srgbClr val="008000"/>
                </a:solidFill>
                <a:highlight>
                  <a:srgbClr val="FFFFFF"/>
                </a:highlight>
                <a:latin typeface="Courier New"/>
                <a:ea typeface="Courier New"/>
                <a:cs typeface="Courier New"/>
                <a:sym typeface="Courier New"/>
              </a:rPr>
              <a:t># 2. Agregar rutas (aristas) basadas en conexiones comunes</a:t>
            </a:r>
            <a:endParaRPr sz="105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